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0.xml" ContentType="application/vnd.openxmlformats-officedocument.presentationml.tags+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3.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8">
  <p:sldMasterIdLst>
    <p:sldMasterId id="2147483662" r:id="rId1"/>
    <p:sldMasterId id="2147483865" r:id="rId2"/>
  </p:sldMasterIdLst>
  <p:notesMasterIdLst>
    <p:notesMasterId r:id="rId87"/>
  </p:notesMasterIdLst>
  <p:sldIdLst>
    <p:sldId id="256" r:id="rId3"/>
    <p:sldId id="276" r:id="rId4"/>
    <p:sldId id="258" r:id="rId5"/>
    <p:sldId id="266" r:id="rId6"/>
    <p:sldId id="267" r:id="rId7"/>
    <p:sldId id="888" r:id="rId8"/>
    <p:sldId id="889" r:id="rId9"/>
    <p:sldId id="891" r:id="rId10"/>
    <p:sldId id="892" r:id="rId11"/>
    <p:sldId id="921" r:id="rId12"/>
    <p:sldId id="886" r:id="rId13"/>
    <p:sldId id="897" r:id="rId14"/>
    <p:sldId id="898" r:id="rId15"/>
    <p:sldId id="922" r:id="rId16"/>
    <p:sldId id="923" r:id="rId17"/>
    <p:sldId id="901" r:id="rId18"/>
    <p:sldId id="903" r:id="rId19"/>
    <p:sldId id="904" r:id="rId20"/>
    <p:sldId id="905" r:id="rId21"/>
    <p:sldId id="906" r:id="rId22"/>
    <p:sldId id="925" r:id="rId23"/>
    <p:sldId id="895" r:id="rId24"/>
    <p:sldId id="907" r:id="rId25"/>
    <p:sldId id="910" r:id="rId26"/>
    <p:sldId id="908" r:id="rId27"/>
    <p:sldId id="926" r:id="rId28"/>
    <p:sldId id="928" r:id="rId29"/>
    <p:sldId id="915" r:id="rId30"/>
    <p:sldId id="919" r:id="rId31"/>
    <p:sldId id="937" r:id="rId32"/>
    <p:sldId id="938" r:id="rId33"/>
    <p:sldId id="931" r:id="rId34"/>
    <p:sldId id="932" r:id="rId35"/>
    <p:sldId id="933" r:id="rId36"/>
    <p:sldId id="936" r:id="rId37"/>
    <p:sldId id="286" r:id="rId38"/>
    <p:sldId id="1005" r:id="rId39"/>
    <p:sldId id="944" r:id="rId40"/>
    <p:sldId id="939" r:id="rId41"/>
    <p:sldId id="999" r:id="rId42"/>
    <p:sldId id="948" r:id="rId43"/>
    <p:sldId id="949" r:id="rId44"/>
    <p:sldId id="1000" r:id="rId45"/>
    <p:sldId id="951" r:id="rId46"/>
    <p:sldId id="952" r:id="rId47"/>
    <p:sldId id="954" r:id="rId48"/>
    <p:sldId id="955" r:id="rId49"/>
    <p:sldId id="1001" r:id="rId50"/>
    <p:sldId id="958" r:id="rId51"/>
    <p:sldId id="1002" r:id="rId52"/>
    <p:sldId id="960" r:id="rId53"/>
    <p:sldId id="962" r:id="rId54"/>
    <p:sldId id="961" r:id="rId55"/>
    <p:sldId id="964" r:id="rId56"/>
    <p:sldId id="965" r:id="rId57"/>
    <p:sldId id="967" r:id="rId58"/>
    <p:sldId id="969" r:id="rId59"/>
    <p:sldId id="970" r:id="rId60"/>
    <p:sldId id="1004" r:id="rId61"/>
    <p:sldId id="968" r:id="rId62"/>
    <p:sldId id="971" r:id="rId63"/>
    <p:sldId id="972" r:id="rId64"/>
    <p:sldId id="973" r:id="rId65"/>
    <p:sldId id="975" r:id="rId66"/>
    <p:sldId id="976" r:id="rId67"/>
    <p:sldId id="977" r:id="rId68"/>
    <p:sldId id="978" r:id="rId69"/>
    <p:sldId id="979" r:id="rId70"/>
    <p:sldId id="980" r:id="rId71"/>
    <p:sldId id="981" r:id="rId72"/>
    <p:sldId id="982" r:id="rId73"/>
    <p:sldId id="983" r:id="rId74"/>
    <p:sldId id="984" r:id="rId75"/>
    <p:sldId id="985" r:id="rId76"/>
    <p:sldId id="986" r:id="rId77"/>
    <p:sldId id="987" r:id="rId78"/>
    <p:sldId id="988" r:id="rId79"/>
    <p:sldId id="989" r:id="rId80"/>
    <p:sldId id="990" r:id="rId81"/>
    <p:sldId id="991" r:id="rId82"/>
    <p:sldId id="945" r:id="rId83"/>
    <p:sldId id="993" r:id="rId84"/>
    <p:sldId id="995" r:id="rId85"/>
    <p:sldId id="262" r:id="rId86"/>
  </p:sldIdLst>
  <p:sldSz cx="9144000" cy="6858000" type="screen4x3"/>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C00000"/>
    <a:srgbClr val="CC3300"/>
    <a:srgbClr val="FFCCCC"/>
    <a:srgbClr val="FFCC99"/>
    <a:srgbClr val="FFCCFF"/>
    <a:srgbClr val="CC6600"/>
    <a:srgbClr val="BFBFBF"/>
    <a:srgbClr val="CCFF3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567" autoAdjust="0"/>
  </p:normalViewPr>
  <p:slideViewPr>
    <p:cSldViewPr snapToGrid="0">
      <p:cViewPr varScale="1">
        <p:scale>
          <a:sx n="50" d="100"/>
          <a:sy n="50" d="100"/>
        </p:scale>
        <p:origin x="2636" y="24"/>
      </p:cViewPr>
      <p:guideLst/>
    </p:cSldViewPr>
  </p:slideViewPr>
  <p:outlineViewPr>
    <p:cViewPr>
      <p:scale>
        <a:sx n="33" d="100"/>
        <a:sy n="33" d="100"/>
      </p:scale>
      <p:origin x="0" y="-2648"/>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189466560992698"/>
          <c:y val="4.2818693843643604E-2"/>
          <c:w val="0.52888324311023627"/>
          <c:h val="0.79332481586338488"/>
        </c:manualLayout>
      </c:layout>
      <c:doughnutChart>
        <c:varyColors val="1"/>
        <c:ser>
          <c:idx val="0"/>
          <c:order val="0"/>
          <c:tx>
            <c:strRef>
              <c:f>工作表1!$B$1</c:f>
              <c:strCache>
                <c:ptCount val="1"/>
                <c:pt idx="0">
                  <c:v>欄1</c:v>
                </c:pt>
              </c:strCache>
            </c:strRef>
          </c:tx>
          <c:spPr>
            <a:scene3d>
              <a:camera prst="orthographicFront"/>
              <a:lightRig rig="brightRoom" dir="t"/>
            </a:scene3d>
            <a:sp3d prstMaterial="flat">
              <a:bevelT w="50800" h="101600" prst="angle"/>
              <a:contourClr>
                <a:srgbClr val="000000"/>
              </a:contourClr>
            </a:sp3d>
          </c:spPr>
          <c:explosion val="2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DB7-47E5-A510-2BCC6311AE5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BDB7-47E5-A510-2BCC6311AE5B}"/>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AC67-42EC-A496-4B36EFFBDBDA}"/>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AC67-42EC-A496-4B36EFFBDBDA}"/>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AC67-42EC-A496-4B36EFFBDBD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TW"/>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工作表1!$A$2:$A$6</c:f>
              <c:strCache>
                <c:ptCount val="5"/>
                <c:pt idx="0">
                  <c:v>煙煤</c:v>
                </c:pt>
                <c:pt idx="1">
                  <c:v>油料</c:v>
                </c:pt>
                <c:pt idx="2">
                  <c:v>天然氣</c:v>
                </c:pt>
                <c:pt idx="3">
                  <c:v>核能</c:v>
                </c:pt>
                <c:pt idx="4">
                  <c:v>自產能源</c:v>
                </c:pt>
              </c:strCache>
            </c:strRef>
          </c:cat>
          <c:val>
            <c:numRef>
              <c:f>工作表1!$B$2:$B$6</c:f>
              <c:numCache>
                <c:formatCode>General</c:formatCode>
                <c:ptCount val="5"/>
                <c:pt idx="0">
                  <c:v>30.19</c:v>
                </c:pt>
                <c:pt idx="1">
                  <c:v>48.42</c:v>
                </c:pt>
                <c:pt idx="2">
                  <c:v>14.99</c:v>
                </c:pt>
                <c:pt idx="3">
                  <c:v>4.4400000000000004</c:v>
                </c:pt>
                <c:pt idx="4">
                  <c:v>1.96</c:v>
                </c:pt>
              </c:numCache>
            </c:numRef>
          </c:val>
          <c:extLst>
            <c:ext xmlns:c16="http://schemas.microsoft.com/office/drawing/2014/chart" uri="{C3380CC4-5D6E-409C-BE32-E72D297353CC}">
              <c16:uniqueId val="{00000000-BDB7-47E5-A510-2BCC6311AE5B}"/>
            </c:ext>
          </c:extLst>
        </c:ser>
        <c:dLbls>
          <c:showLegendKey val="0"/>
          <c:showVal val="0"/>
          <c:showCatName val="0"/>
          <c:showSerName val="0"/>
          <c:showPercent val="1"/>
          <c:showBubbleSize val="0"/>
          <c:showLeaderLines val="1"/>
        </c:dLbls>
        <c:firstSliceAng val="65"/>
        <c:holeSize val="3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403266810728357E-2"/>
          <c:y val="6.2639174875357903E-2"/>
          <c:w val="0.94450711834244316"/>
          <c:h val="0.86620508993111267"/>
        </c:manualLayout>
      </c:layout>
      <c:pie3DChart>
        <c:varyColors val="1"/>
        <c:ser>
          <c:idx val="0"/>
          <c:order val="0"/>
          <c:tx>
            <c:strRef>
              <c:f>Sheet1!$B$1</c:f>
              <c:strCache>
                <c:ptCount val="1"/>
                <c:pt idx="0">
                  <c:v>销售额</c:v>
                </c:pt>
              </c:strCache>
            </c:strRef>
          </c:tx>
          <c:explosion val="10"/>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EE5F-483C-8BD4-E1F1B444CA14}"/>
              </c:ext>
            </c:extLst>
          </c:dPt>
          <c:dPt>
            <c:idx val="1"/>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EE5F-483C-8BD4-E1F1B444CA14}"/>
              </c:ext>
            </c:extLst>
          </c:dPt>
          <c:dPt>
            <c:idx val="2"/>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EE5F-483C-8BD4-E1F1B444CA14}"/>
              </c:ext>
            </c:extLst>
          </c:dPt>
          <c:dPt>
            <c:idx val="3"/>
            <c:bubble3D val="0"/>
            <c:spPr>
              <a:solidFill>
                <a:schemeClr val="accent1">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EE5F-483C-8BD4-E1F1B444CA14}"/>
              </c:ext>
            </c:extLst>
          </c:dPt>
          <c:dPt>
            <c:idx val="4"/>
            <c:bubble3D val="0"/>
            <c:spPr>
              <a:solidFill>
                <a:schemeClr val="accent3">
                  <a:lumMod val="60000"/>
                </a:schemeClr>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F290-4047-9625-55584E8461BE}"/>
              </c:ext>
            </c:extLst>
          </c:dPt>
          <c:dLbls>
            <c:dLbl>
              <c:idx val="0"/>
              <c:layout>
                <c:manualLayout>
                  <c:x val="-0.13417791250565703"/>
                  <c:y val="4.590807496677894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E5F-483C-8BD4-E1F1B444CA14}"/>
                </c:ext>
              </c:extLst>
            </c:dLbl>
            <c:dLbl>
              <c:idx val="1"/>
              <c:layout>
                <c:manualLayout>
                  <c:x val="4.5973407358938533E-2"/>
                  <c:y val="-0.19075504628492976"/>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zh-TW"/>
                </a:p>
              </c:txPr>
              <c:dLblPos val="bestFit"/>
              <c:showLegendKey val="0"/>
              <c:showVal val="0"/>
              <c:showCatName val="0"/>
              <c:showSerName val="0"/>
              <c:showPercent val="1"/>
              <c:showBubbleSize val="0"/>
              <c:extLst>
                <c:ext xmlns:c15="http://schemas.microsoft.com/office/drawing/2012/chart" uri="{CE6537A1-D6FC-4f65-9D91-7224C49458BB}">
                  <c15:layout>
                    <c:manualLayout>
                      <c:w val="0.1266873892497386"/>
                      <c:h val="7.9323805127724967E-2"/>
                    </c:manualLayout>
                  </c15:layout>
                </c:ext>
                <c:ext xmlns:c16="http://schemas.microsoft.com/office/drawing/2014/chart" uri="{C3380CC4-5D6E-409C-BE32-E72D297353CC}">
                  <c16:uniqueId val="{00000003-EE5F-483C-8BD4-E1F1B444CA14}"/>
                </c:ext>
              </c:extLst>
            </c:dLbl>
            <c:dLbl>
              <c:idx val="2"/>
              <c:layout>
                <c:manualLayout>
                  <c:x val="9.125423652238468E-2"/>
                  <c:y val="4.9984843192178365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E5F-483C-8BD4-E1F1B444CA14}"/>
                </c:ext>
              </c:extLst>
            </c:dLbl>
            <c:dLbl>
              <c:idx val="3"/>
              <c:layout>
                <c:manualLayout>
                  <c:x val="3.6413748986353481E-2"/>
                  <c:y val="6.807323820379861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E5F-483C-8BD4-E1F1B444CA14}"/>
                </c:ext>
              </c:extLst>
            </c:dLbl>
            <c:dLbl>
              <c:idx val="4"/>
              <c:layout>
                <c:manualLayout>
                  <c:x val="2.5588428348062384E-2"/>
                  <c:y val="5.6516145760404632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290-4047-9625-55584E8461BE}"/>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TW"/>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煙煤</c:v>
                </c:pt>
                <c:pt idx="1">
                  <c:v>油料</c:v>
                </c:pt>
                <c:pt idx="2">
                  <c:v>天然氣</c:v>
                </c:pt>
                <c:pt idx="3">
                  <c:v>核能</c:v>
                </c:pt>
                <c:pt idx="4">
                  <c:v>自產能源</c:v>
                </c:pt>
              </c:strCache>
            </c:strRef>
          </c:cat>
          <c:val>
            <c:numRef>
              <c:f>Sheet1!$B$2:$B$6</c:f>
              <c:numCache>
                <c:formatCode>General</c:formatCode>
                <c:ptCount val="5"/>
                <c:pt idx="0">
                  <c:v>30.19</c:v>
                </c:pt>
                <c:pt idx="1">
                  <c:v>48.42</c:v>
                </c:pt>
                <c:pt idx="2">
                  <c:v>14.99</c:v>
                </c:pt>
                <c:pt idx="3">
                  <c:v>4.4400000000000004</c:v>
                </c:pt>
                <c:pt idx="4">
                  <c:v>1.96</c:v>
                </c:pt>
              </c:numCache>
            </c:numRef>
          </c:val>
          <c:extLst>
            <c:ext xmlns:c16="http://schemas.microsoft.com/office/drawing/2014/chart" uri="{C3380CC4-5D6E-409C-BE32-E72D297353CC}">
              <c16:uniqueId val="{00000008-EE5F-483C-8BD4-E1F1B444CA14}"/>
            </c:ext>
          </c:extLst>
        </c:ser>
        <c:dLbls>
          <c:dLblPos val="ctr"/>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0.16154214863776958"/>
          <c:y val="0.79349987957169477"/>
          <c:w val="0.73984935269095375"/>
          <c:h val="0.2065001204283053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zh-TW"/>
        </a:p>
      </c:txPr>
    </c:legend>
    <c:plotVisOnly val="1"/>
    <c:dispBlanksAs val="gap"/>
    <c:showDLblsOverMax val="0"/>
  </c:chart>
  <c:spPr>
    <a:noFill/>
    <a:ln w="9525" cap="flat" cmpd="sng" algn="ctr">
      <a:no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TW" dirty="0"/>
              <a:t>油料預算</a:t>
            </a:r>
            <a:r>
              <a:rPr lang="zh-TW" altLang="en-US" dirty="0"/>
              <a:t>比例圖</a:t>
            </a:r>
            <a:endParaRPr lang="en-US" dirty="0"/>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Series 1</c:v>
                </c:pt>
              </c:strCache>
            </c:strRef>
          </c:tx>
          <c:dPt>
            <c:idx val="0"/>
            <c:bubble3D val="0"/>
            <c:spPr>
              <a:gradFill rotWithShape="1">
                <a:gsLst>
                  <a:gs pos="0">
                    <a:schemeClr val="accent1">
                      <a:tint val="100000"/>
                      <a:shade val="85000"/>
                      <a:satMod val="100000"/>
                      <a:lumMod val="100000"/>
                    </a:schemeClr>
                  </a:gs>
                  <a:gs pos="100000">
                    <a:schemeClr val="accent1">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prstMaterial="flat">
                <a:bevelT w="38100" h="44450" prst="angle"/>
                <a:contourClr>
                  <a:scrgbClr r="0" g="0" b="0">
                    <a:shade val="35000"/>
                    <a:satMod val="160000"/>
                  </a:scrgbClr>
                </a:contourClr>
              </a:sp3d>
            </c:spPr>
            <c:extLst>
              <c:ext xmlns:c16="http://schemas.microsoft.com/office/drawing/2014/chart" uri="{C3380CC4-5D6E-409C-BE32-E72D297353CC}">
                <c16:uniqueId val="{00000001-B949-4B4B-B70A-16C0ED55E74A}"/>
              </c:ext>
            </c:extLst>
          </c:dPt>
          <c:dPt>
            <c:idx val="1"/>
            <c:bubble3D val="0"/>
            <c:spPr>
              <a:gradFill rotWithShape="1">
                <a:gsLst>
                  <a:gs pos="0">
                    <a:schemeClr val="accent2">
                      <a:tint val="100000"/>
                      <a:shade val="85000"/>
                      <a:satMod val="100000"/>
                      <a:lumMod val="100000"/>
                    </a:schemeClr>
                  </a:gs>
                  <a:gs pos="100000">
                    <a:schemeClr val="accent2">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prstMaterial="flat">
                <a:bevelT w="38100" h="44450" prst="angle"/>
                <a:contourClr>
                  <a:scrgbClr r="0" g="0" b="0">
                    <a:shade val="35000"/>
                    <a:satMod val="160000"/>
                  </a:scrgbClr>
                </a:contourClr>
              </a:sp3d>
            </c:spPr>
            <c:extLst>
              <c:ext xmlns:c16="http://schemas.microsoft.com/office/drawing/2014/chart" uri="{C3380CC4-5D6E-409C-BE32-E72D297353CC}">
                <c16:uniqueId val="{00000003-B949-4B4B-B70A-16C0ED55E74A}"/>
              </c:ext>
            </c:extLst>
          </c:dPt>
          <c:dPt>
            <c:idx val="2"/>
            <c:bubble3D val="0"/>
            <c:spPr>
              <a:gradFill rotWithShape="1">
                <a:gsLst>
                  <a:gs pos="0">
                    <a:schemeClr val="accent3">
                      <a:tint val="100000"/>
                      <a:shade val="85000"/>
                      <a:satMod val="100000"/>
                      <a:lumMod val="100000"/>
                    </a:schemeClr>
                  </a:gs>
                  <a:gs pos="100000">
                    <a:schemeClr val="accent3">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prstMaterial="flat">
                <a:bevelT w="38100" h="44450" prst="angle"/>
                <a:contourClr>
                  <a:scrgbClr r="0" g="0" b="0">
                    <a:shade val="35000"/>
                    <a:satMod val="160000"/>
                  </a:scrgbClr>
                </a:contourClr>
              </a:sp3d>
            </c:spPr>
            <c:extLst>
              <c:ext xmlns:c16="http://schemas.microsoft.com/office/drawing/2014/chart" uri="{C3380CC4-5D6E-409C-BE32-E72D297353CC}">
                <c16:uniqueId val="{00000005-B949-4B4B-B70A-16C0ED55E74A}"/>
              </c:ext>
            </c:extLst>
          </c:dPt>
          <c:dPt>
            <c:idx val="3"/>
            <c:bubble3D val="0"/>
            <c:spPr>
              <a:gradFill rotWithShape="1">
                <a:gsLst>
                  <a:gs pos="0">
                    <a:schemeClr val="accent4">
                      <a:tint val="100000"/>
                      <a:shade val="85000"/>
                      <a:satMod val="100000"/>
                      <a:lumMod val="100000"/>
                    </a:schemeClr>
                  </a:gs>
                  <a:gs pos="100000">
                    <a:schemeClr val="accent4">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prstMaterial="flat">
                <a:bevelT w="38100" h="44450" prst="angle"/>
                <a:contourClr>
                  <a:scrgbClr r="0" g="0" b="0">
                    <a:shade val="35000"/>
                    <a:satMod val="160000"/>
                  </a:scrgbClr>
                </a:contourClr>
              </a:sp3d>
            </c:spPr>
            <c:extLst>
              <c:ext xmlns:c16="http://schemas.microsoft.com/office/drawing/2014/chart" uri="{C3380CC4-5D6E-409C-BE32-E72D297353CC}">
                <c16:uniqueId val="{00000007-B949-4B4B-B70A-16C0ED55E74A}"/>
              </c:ext>
            </c:extLst>
          </c:dPt>
          <c:dLbls>
            <c:dLbl>
              <c:idx val="0"/>
              <c:layout>
                <c:manualLayout>
                  <c:x val="7.4608014193146638E-2"/>
                  <c:y val="2.8147525349259708E-2"/>
                </c:manualLayout>
              </c:layout>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21760670806334437"/>
                      <c:h val="0.13549336362821898"/>
                    </c:manualLayout>
                  </c15:layout>
                </c:ext>
                <c:ext xmlns:c16="http://schemas.microsoft.com/office/drawing/2014/chart" uri="{C3380CC4-5D6E-409C-BE32-E72D297353CC}">
                  <c16:uniqueId val="{00000001-B949-4B4B-B70A-16C0ED55E74A}"/>
                </c:ext>
              </c:extLst>
            </c:dLbl>
            <c:dLbl>
              <c:idx val="1"/>
              <c:tx>
                <c:rich>
                  <a:bodyPr rot="0" spcFirstLastPara="1" vertOverflow="ellipsis" vert="horz" wrap="square" lIns="38100" tIns="19050" rIns="38100" bIns="19050" anchor="ctr" anchorCtr="1">
                    <a:noAutofit/>
                  </a:bodyPr>
                  <a:lstStyle/>
                  <a:p>
                    <a:pPr>
                      <a:defRPr sz="1197" b="1" i="0" u="none" strike="noStrike" kern="1200" baseline="0">
                        <a:solidFill>
                          <a:schemeClr val="tx1">
                            <a:lumMod val="75000"/>
                            <a:lumOff val="25000"/>
                          </a:schemeClr>
                        </a:solidFill>
                        <a:latin typeface="+mn-lt"/>
                        <a:ea typeface="+mn-ea"/>
                        <a:cs typeface="+mn-cs"/>
                      </a:defRPr>
                    </a:pPr>
                    <a:fld id="{E29A2123-11B7-4A27-A178-B48230663D24}" type="CATEGORYNAME">
                      <a:rPr lang="zh-TW" altLang="en-US" b="1"/>
                      <a:pPr>
                        <a:defRPr sz="1197" b="1" i="0" u="none" strike="noStrike" kern="1200" baseline="0">
                          <a:solidFill>
                            <a:schemeClr val="tx1">
                              <a:lumMod val="75000"/>
                              <a:lumOff val="25000"/>
                            </a:schemeClr>
                          </a:solidFill>
                          <a:latin typeface="+mn-lt"/>
                          <a:ea typeface="+mn-ea"/>
                          <a:cs typeface="+mn-cs"/>
                        </a:defRPr>
                      </a:pPr>
                      <a:t>[類別名稱]</a:t>
                    </a:fld>
                    <a:r>
                      <a:rPr lang="zh-TW" altLang="en-US" b="1" baseline="0" dirty="0"/>
                      <a:t>
</a:t>
                    </a:r>
                    <a:fld id="{821CDD79-10F0-4BF0-909E-0D8855F1FA98}" type="PERCENTAGE">
                      <a:rPr lang="en-US" altLang="zh-TW" b="1" baseline="0"/>
                      <a:pPr>
                        <a:defRPr sz="1197" b="1" i="0" u="none" strike="noStrike" kern="1200" baseline="0">
                          <a:solidFill>
                            <a:schemeClr val="tx1">
                              <a:lumMod val="75000"/>
                              <a:lumOff val="25000"/>
                            </a:schemeClr>
                          </a:solidFill>
                          <a:latin typeface="+mn-lt"/>
                          <a:ea typeface="+mn-ea"/>
                          <a:cs typeface="+mn-cs"/>
                        </a:defRPr>
                      </a:pPr>
                      <a:t>[百分比]</a:t>
                    </a:fld>
                    <a:endParaRPr lang="zh-TW" altLang="en-US" b="1"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B949-4B4B-B70A-16C0ED55E74A}"/>
                </c:ext>
              </c:extLst>
            </c:dLbl>
            <c:dLbl>
              <c:idx val="2"/>
              <c:layout>
                <c:manualLayout>
                  <c:x val="0.26503028380418625"/>
                  <c:y val="1.1322148045932103E-2"/>
                </c:manualLayout>
              </c:layout>
              <c:tx>
                <c:rich>
                  <a:bodyPr rot="0" spcFirstLastPara="1" vertOverflow="ellipsis" vert="horz" wrap="square" lIns="38100" tIns="19050" rIns="38100" bIns="19050" anchor="ctr" anchorCtr="1">
                    <a:noAutofit/>
                  </a:bodyPr>
                  <a:lstStyle/>
                  <a:p>
                    <a:pPr>
                      <a:defRPr sz="1197" b="1" i="0" u="none" strike="noStrike" kern="1200" baseline="0">
                        <a:solidFill>
                          <a:schemeClr val="tx1">
                            <a:lumMod val="75000"/>
                            <a:lumOff val="25000"/>
                          </a:schemeClr>
                        </a:solidFill>
                        <a:latin typeface="+mn-lt"/>
                        <a:ea typeface="+mn-ea"/>
                        <a:cs typeface="+mn-cs"/>
                      </a:defRPr>
                    </a:pPr>
                    <a:fld id="{54B9CFEE-5994-40EB-A033-09B10FF767F4}" type="CATEGORYNAME">
                      <a:rPr lang="zh-TW" altLang="en-US" b="1"/>
                      <a:pPr>
                        <a:defRPr sz="1197" b="1" i="0" u="none" strike="noStrike" kern="1200" baseline="0">
                          <a:solidFill>
                            <a:schemeClr val="tx1">
                              <a:lumMod val="75000"/>
                              <a:lumOff val="25000"/>
                            </a:schemeClr>
                          </a:solidFill>
                          <a:latin typeface="+mn-lt"/>
                          <a:ea typeface="+mn-ea"/>
                          <a:cs typeface="+mn-cs"/>
                        </a:defRPr>
                      </a:pPr>
                      <a:t>[類別名稱]</a:t>
                    </a:fld>
                    <a:r>
                      <a:rPr lang="zh-TW" altLang="en-US" b="1" baseline="0" dirty="0"/>
                      <a:t>
</a:t>
                    </a:r>
                    <a:fld id="{E5C41BEC-71A5-4866-840E-8A543E1D5013}" type="PERCENTAGE">
                      <a:rPr lang="en-US" altLang="zh-TW" b="1" baseline="0"/>
                      <a:pPr>
                        <a:defRPr sz="1197" b="1" i="0" u="none" strike="noStrike" kern="1200" baseline="0">
                          <a:solidFill>
                            <a:schemeClr val="tx1">
                              <a:lumMod val="75000"/>
                              <a:lumOff val="25000"/>
                            </a:schemeClr>
                          </a:solidFill>
                          <a:latin typeface="+mn-lt"/>
                          <a:ea typeface="+mn-ea"/>
                          <a:cs typeface="+mn-cs"/>
                        </a:defRPr>
                      </a:pPr>
                      <a:t>[百分比]</a:t>
                    </a:fld>
                    <a:endParaRPr lang="zh-TW" altLang="en-US" b="1" baseline="0" dirty="0"/>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manualLayout>
                      <c:w val="0.16768151189909708"/>
                      <c:h val="0.16069021235223424"/>
                    </c:manualLayout>
                  </c15:layout>
                  <c15:dlblFieldTable/>
                  <c15:showDataLabelsRange val="0"/>
                </c:ext>
                <c:ext xmlns:c16="http://schemas.microsoft.com/office/drawing/2014/chart" uri="{C3380CC4-5D6E-409C-BE32-E72D297353CC}">
                  <c16:uniqueId val="{00000005-B949-4B4B-B70A-16C0ED55E74A}"/>
                </c:ext>
              </c:extLst>
            </c:dLbl>
            <c:dLbl>
              <c:idx val="3"/>
              <c:layout>
                <c:manualLayout>
                  <c:x val="-8.3934015967289971E-2"/>
                  <c:y val="3.5721688533445858E-2"/>
                </c:manualLayout>
              </c:layout>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extLst>
                <c:ext xmlns:c15="http://schemas.microsoft.com/office/drawing/2012/chart" uri="{CE6537A1-D6FC-4f65-9D91-7224C49458BB}">
                  <c15:layout>
                    <c:manualLayout>
                      <c:w val="0.20206337177310549"/>
                      <c:h val="0.14895854262232772"/>
                    </c:manualLayout>
                  </c15:layout>
                </c:ext>
                <c:ext xmlns:c16="http://schemas.microsoft.com/office/drawing/2014/chart" uri="{C3380CC4-5D6E-409C-BE32-E72D297353CC}">
                  <c16:uniqueId val="{00000007-B949-4B4B-B70A-16C0ED55E74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zh-TW"/>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汽柴油</c:v>
                </c:pt>
                <c:pt idx="1">
                  <c:v>海油</c:v>
                </c:pt>
                <c:pt idx="2">
                  <c:v>空油</c:v>
                </c:pt>
                <c:pt idx="3">
                  <c:v>附油</c:v>
                </c:pt>
              </c:strCache>
            </c:strRef>
          </c:cat>
          <c:val>
            <c:numRef>
              <c:f>Sheet1!$B$2:$B$5</c:f>
              <c:numCache>
                <c:formatCode>General</c:formatCode>
                <c:ptCount val="4"/>
                <c:pt idx="0">
                  <c:v>1.5</c:v>
                </c:pt>
                <c:pt idx="1">
                  <c:v>22.8</c:v>
                </c:pt>
                <c:pt idx="2">
                  <c:v>30</c:v>
                </c:pt>
                <c:pt idx="3">
                  <c:v>0.6</c:v>
                </c:pt>
              </c:numCache>
            </c:numRef>
          </c:val>
          <c:extLst>
            <c:ext xmlns:c16="http://schemas.microsoft.com/office/drawing/2014/chart" uri="{C3380CC4-5D6E-409C-BE32-E72D297353CC}">
              <c16:uniqueId val="{00000000-B847-446F-8AAE-F1D81EDA6DCE}"/>
            </c:ext>
          </c:extLst>
        </c:ser>
        <c:dLbls>
          <c:showLegendKey val="0"/>
          <c:showVal val="0"/>
          <c:showCatName val="1"/>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9706C-EE33-4C93-B74A-F4C11E1A44F2}"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TW" altLang="en-US"/>
        </a:p>
      </dgm:t>
    </dgm:pt>
    <dgm:pt modelId="{02AE116A-1EAE-44C5-87F1-52531203BC23}">
      <dgm:prSet phldrT="[文字]"/>
      <dgm:spPr/>
      <dgm:t>
        <a:bodyPr/>
        <a:lstStyle/>
        <a:p>
          <a:r>
            <a:rPr lang="zh-TW" altLang="en-US" dirty="0">
              <a:latin typeface="+mn-ea"/>
            </a:rPr>
            <a:t>最佳預測</a:t>
          </a:r>
          <a:endParaRPr lang="en-US" altLang="zh-TW" dirty="0">
            <a:latin typeface="+mn-ea"/>
          </a:endParaRPr>
        </a:p>
        <a:p>
          <a:r>
            <a:rPr lang="zh-TW" altLang="en-US" dirty="0">
              <a:latin typeface="+mn-ea"/>
            </a:rPr>
            <a:t>模型</a:t>
          </a:r>
          <a:endParaRPr lang="zh-TW" altLang="en-US" dirty="0"/>
        </a:p>
      </dgm:t>
    </dgm:pt>
    <dgm:pt modelId="{93167E4F-202B-4473-BB87-4856D88EF02D}" type="parTrans" cxnId="{5F6106B0-1B87-44EB-B4E7-DA8D53500026}">
      <dgm:prSet/>
      <dgm:spPr/>
      <dgm:t>
        <a:bodyPr/>
        <a:lstStyle/>
        <a:p>
          <a:endParaRPr lang="zh-TW" altLang="en-US"/>
        </a:p>
      </dgm:t>
    </dgm:pt>
    <dgm:pt modelId="{8D1BE7B6-A603-4037-B47D-985B81396E64}" type="sibTrans" cxnId="{5F6106B0-1B87-44EB-B4E7-DA8D53500026}">
      <dgm:prSet/>
      <dgm:spPr/>
      <dgm:t>
        <a:bodyPr/>
        <a:lstStyle/>
        <a:p>
          <a:endParaRPr lang="zh-TW" altLang="en-US"/>
        </a:p>
      </dgm:t>
    </dgm:pt>
    <dgm:pt modelId="{B7D174DF-8726-494E-A92B-D2BB3B12AF2D}">
      <dgm:prSet phldrT="[文字]"/>
      <dgm:spPr/>
      <dgm:t>
        <a:bodyPr/>
        <a:lstStyle/>
        <a:p>
          <a:pPr>
            <a:buFont typeface="Arial" panose="020B0604020202020204" pitchFamily="34" charset="0"/>
            <a:buChar char="•"/>
          </a:pPr>
          <a:r>
            <a:rPr lang="en-US" altLang="zh-TW" dirty="0">
              <a:latin typeface="微軟正黑體" panose="020B0604030504040204" pitchFamily="34" charset="-120"/>
              <a:cs typeface="Times New Roman" panose="02020603050405020304" pitchFamily="18" charset="0"/>
            </a:rPr>
            <a:t>Holt-Winters </a:t>
          </a:r>
          <a:r>
            <a:rPr lang="zh-TW" altLang="en-US" dirty="0">
              <a:latin typeface="微軟正黑體" panose="020B0604030504040204" pitchFamily="34" charset="-120"/>
              <a:cs typeface="Times New Roman" panose="02020603050405020304" pitchFamily="18" charset="0"/>
            </a:rPr>
            <a:t>模型</a:t>
          </a:r>
          <a:endParaRPr lang="zh-TW" altLang="en-US" dirty="0"/>
        </a:p>
      </dgm:t>
    </dgm:pt>
    <dgm:pt modelId="{E2A1FF79-3478-4AB3-B67D-8C6CFAD50A38}" type="parTrans" cxnId="{E09FAB79-4DE8-4B2C-8332-60F5A8594271}">
      <dgm:prSet/>
      <dgm:spPr/>
      <dgm:t>
        <a:bodyPr/>
        <a:lstStyle/>
        <a:p>
          <a:endParaRPr lang="zh-TW" altLang="en-US"/>
        </a:p>
      </dgm:t>
    </dgm:pt>
    <dgm:pt modelId="{66D7A41A-9BAF-4EAF-826C-D612E3B9F69E}" type="sibTrans" cxnId="{E09FAB79-4DE8-4B2C-8332-60F5A8594271}">
      <dgm:prSet/>
      <dgm:spPr/>
      <dgm:t>
        <a:bodyPr/>
        <a:lstStyle/>
        <a:p>
          <a:endParaRPr lang="zh-TW" altLang="en-US"/>
        </a:p>
      </dgm:t>
    </dgm:pt>
    <dgm:pt modelId="{7F5FC34C-8E28-4B52-94AB-F1B007E77DD3}">
      <dgm:prSet phldrT="[文字]"/>
      <dgm:spPr/>
      <dgm:t>
        <a:bodyPr/>
        <a:lstStyle/>
        <a:p>
          <a:pPr>
            <a:buFont typeface="Arial" panose="020B0604020202020204" pitchFamily="34" charset="0"/>
            <a:buChar char="•"/>
          </a:pPr>
          <a:r>
            <a:rPr lang="en-US" altLang="zh-TW" dirty="0">
              <a:latin typeface="微軟正黑體" panose="020B0604030504040204" pitchFamily="34" charset="-120"/>
              <a:cs typeface="Times New Roman" panose="02020603050405020304" pitchFamily="18" charset="0"/>
            </a:rPr>
            <a:t>ARIMA</a:t>
          </a:r>
          <a:r>
            <a:rPr lang="zh-TW" altLang="en-US" dirty="0">
              <a:latin typeface="微軟正黑體" panose="020B0604030504040204" pitchFamily="34" charset="-120"/>
              <a:cs typeface="Times New Roman" panose="02020603050405020304" pitchFamily="18" charset="0"/>
            </a:rPr>
            <a:t>模型</a:t>
          </a:r>
          <a:endParaRPr lang="zh-TW" altLang="en-US" dirty="0"/>
        </a:p>
      </dgm:t>
    </dgm:pt>
    <dgm:pt modelId="{B525FD90-5794-437F-BC79-09E0E6594BAB}" type="parTrans" cxnId="{EBEF5AC7-E892-417B-851C-FC0577DA0A4C}">
      <dgm:prSet/>
      <dgm:spPr/>
      <dgm:t>
        <a:bodyPr/>
        <a:lstStyle/>
        <a:p>
          <a:endParaRPr lang="zh-TW" altLang="en-US"/>
        </a:p>
      </dgm:t>
    </dgm:pt>
    <dgm:pt modelId="{3BE36202-BEDE-42DB-AEA5-42B07D90D72B}" type="sibTrans" cxnId="{EBEF5AC7-E892-417B-851C-FC0577DA0A4C}">
      <dgm:prSet/>
      <dgm:spPr/>
      <dgm:t>
        <a:bodyPr/>
        <a:lstStyle/>
        <a:p>
          <a:endParaRPr lang="zh-TW" altLang="en-US"/>
        </a:p>
      </dgm:t>
    </dgm:pt>
    <dgm:pt modelId="{2A292714-0186-4858-8F8F-A64183F33551}">
      <dgm:prSet phldrT="[文字]"/>
      <dgm:spPr/>
      <dgm:t>
        <a:bodyPr/>
        <a:lstStyle/>
        <a:p>
          <a:pPr>
            <a:buFont typeface="Arial" panose="020B0604020202020204" pitchFamily="34" charset="0"/>
            <a:buChar char="•"/>
          </a:pPr>
          <a:r>
            <a:rPr lang="zh-TW" altLang="en-US" dirty="0">
              <a:latin typeface="微軟正黑體" panose="020B0604030504040204" pitchFamily="34" charset="-120"/>
              <a:cs typeface="Times New Roman" panose="02020603050405020304" pitchFamily="18" charset="0"/>
            </a:rPr>
            <a:t>分解法</a:t>
          </a:r>
          <a:endParaRPr lang="zh-TW" altLang="en-US" dirty="0"/>
        </a:p>
      </dgm:t>
    </dgm:pt>
    <dgm:pt modelId="{4EB275A6-E661-457F-BDEC-00195EE52548}" type="parTrans" cxnId="{6E505585-4F69-4155-AB3E-3812F1504833}">
      <dgm:prSet/>
      <dgm:spPr/>
      <dgm:t>
        <a:bodyPr/>
        <a:lstStyle/>
        <a:p>
          <a:endParaRPr lang="zh-TW" altLang="en-US"/>
        </a:p>
      </dgm:t>
    </dgm:pt>
    <dgm:pt modelId="{53C7C5F7-8663-4C6D-94EF-94D1CD85F569}" type="sibTrans" cxnId="{6E505585-4F69-4155-AB3E-3812F1504833}">
      <dgm:prSet/>
      <dgm:spPr/>
      <dgm:t>
        <a:bodyPr/>
        <a:lstStyle/>
        <a:p>
          <a:endParaRPr lang="zh-TW" altLang="en-US"/>
        </a:p>
      </dgm:t>
    </dgm:pt>
    <dgm:pt modelId="{8D407759-555A-4F77-9FD3-8532C22CFC56}" type="pres">
      <dgm:prSet presAssocID="{F919706C-EE33-4C93-B74A-F4C11E1A44F2}" presName="cycle" presStyleCnt="0">
        <dgm:presLayoutVars>
          <dgm:chMax val="1"/>
          <dgm:dir/>
          <dgm:animLvl val="ctr"/>
          <dgm:resizeHandles val="exact"/>
        </dgm:presLayoutVars>
      </dgm:prSet>
      <dgm:spPr/>
    </dgm:pt>
    <dgm:pt modelId="{133A9AF5-5C17-4877-9C02-FC75ACFF281B}" type="pres">
      <dgm:prSet presAssocID="{02AE116A-1EAE-44C5-87F1-52531203BC23}" presName="centerShape" presStyleLbl="node0" presStyleIdx="0" presStyleCnt="1"/>
      <dgm:spPr/>
    </dgm:pt>
    <dgm:pt modelId="{D1B522B9-6FA7-40F8-961A-A0363A4AEA32}" type="pres">
      <dgm:prSet presAssocID="{E2A1FF79-3478-4AB3-B67D-8C6CFAD50A38}" presName="parTrans" presStyleLbl="bgSibTrans2D1" presStyleIdx="0" presStyleCnt="3"/>
      <dgm:spPr/>
    </dgm:pt>
    <dgm:pt modelId="{AE97B828-D1DD-42FF-9757-CD5B4A6ACF27}" type="pres">
      <dgm:prSet presAssocID="{B7D174DF-8726-494E-A92B-D2BB3B12AF2D}" presName="node" presStyleLbl="node1" presStyleIdx="0" presStyleCnt="3">
        <dgm:presLayoutVars>
          <dgm:bulletEnabled val="1"/>
        </dgm:presLayoutVars>
      </dgm:prSet>
      <dgm:spPr/>
    </dgm:pt>
    <dgm:pt modelId="{EE453DA2-08EC-4F1A-9F28-B6096356D65E}" type="pres">
      <dgm:prSet presAssocID="{B525FD90-5794-437F-BC79-09E0E6594BAB}" presName="parTrans" presStyleLbl="bgSibTrans2D1" presStyleIdx="1" presStyleCnt="3"/>
      <dgm:spPr/>
    </dgm:pt>
    <dgm:pt modelId="{70B46EBA-6E40-4D9F-992F-C02B05578AAA}" type="pres">
      <dgm:prSet presAssocID="{7F5FC34C-8E28-4B52-94AB-F1B007E77DD3}" presName="node" presStyleLbl="node1" presStyleIdx="1" presStyleCnt="3">
        <dgm:presLayoutVars>
          <dgm:bulletEnabled val="1"/>
        </dgm:presLayoutVars>
      </dgm:prSet>
      <dgm:spPr/>
    </dgm:pt>
    <dgm:pt modelId="{4C0A248F-C0E2-4209-8BEA-C581F97FFD95}" type="pres">
      <dgm:prSet presAssocID="{4EB275A6-E661-457F-BDEC-00195EE52548}" presName="parTrans" presStyleLbl="bgSibTrans2D1" presStyleIdx="2" presStyleCnt="3"/>
      <dgm:spPr/>
    </dgm:pt>
    <dgm:pt modelId="{D910BC85-2F47-4010-AEBE-72425C14616C}" type="pres">
      <dgm:prSet presAssocID="{2A292714-0186-4858-8F8F-A64183F33551}" presName="node" presStyleLbl="node1" presStyleIdx="2" presStyleCnt="3">
        <dgm:presLayoutVars>
          <dgm:bulletEnabled val="1"/>
        </dgm:presLayoutVars>
      </dgm:prSet>
      <dgm:spPr/>
    </dgm:pt>
  </dgm:ptLst>
  <dgm:cxnLst>
    <dgm:cxn modelId="{A5A2B111-2728-4FC8-96B8-6FAE887D1705}" type="presOf" srcId="{7F5FC34C-8E28-4B52-94AB-F1B007E77DD3}" destId="{70B46EBA-6E40-4D9F-992F-C02B05578AAA}" srcOrd="0" destOrd="0" presId="urn:microsoft.com/office/officeart/2005/8/layout/radial4"/>
    <dgm:cxn modelId="{83997216-91C5-4393-BC4C-36C9BDA7209C}" type="presOf" srcId="{E2A1FF79-3478-4AB3-B67D-8C6CFAD50A38}" destId="{D1B522B9-6FA7-40F8-961A-A0363A4AEA32}" srcOrd="0" destOrd="0" presId="urn:microsoft.com/office/officeart/2005/8/layout/radial4"/>
    <dgm:cxn modelId="{8A316035-FC1C-45BD-B42B-3E624B203F7C}" type="presOf" srcId="{B525FD90-5794-437F-BC79-09E0E6594BAB}" destId="{EE453DA2-08EC-4F1A-9F28-B6096356D65E}" srcOrd="0" destOrd="0" presId="urn:microsoft.com/office/officeart/2005/8/layout/radial4"/>
    <dgm:cxn modelId="{EAF2A135-8324-4413-BC00-B0FA81CE94C0}" type="presOf" srcId="{B7D174DF-8726-494E-A92B-D2BB3B12AF2D}" destId="{AE97B828-D1DD-42FF-9757-CD5B4A6ACF27}" srcOrd="0" destOrd="0" presId="urn:microsoft.com/office/officeart/2005/8/layout/radial4"/>
    <dgm:cxn modelId="{F80F4C3F-823A-4C15-9256-D601439FB574}" type="presOf" srcId="{F919706C-EE33-4C93-B74A-F4C11E1A44F2}" destId="{8D407759-555A-4F77-9FD3-8532C22CFC56}" srcOrd="0" destOrd="0" presId="urn:microsoft.com/office/officeart/2005/8/layout/radial4"/>
    <dgm:cxn modelId="{0CEA8C52-2EA0-4F08-8185-D34604895D3B}" type="presOf" srcId="{02AE116A-1EAE-44C5-87F1-52531203BC23}" destId="{133A9AF5-5C17-4877-9C02-FC75ACFF281B}" srcOrd="0" destOrd="0" presId="urn:microsoft.com/office/officeart/2005/8/layout/radial4"/>
    <dgm:cxn modelId="{E09FAB79-4DE8-4B2C-8332-60F5A8594271}" srcId="{02AE116A-1EAE-44C5-87F1-52531203BC23}" destId="{B7D174DF-8726-494E-A92B-D2BB3B12AF2D}" srcOrd="0" destOrd="0" parTransId="{E2A1FF79-3478-4AB3-B67D-8C6CFAD50A38}" sibTransId="{66D7A41A-9BAF-4EAF-826C-D612E3B9F69E}"/>
    <dgm:cxn modelId="{6E505585-4F69-4155-AB3E-3812F1504833}" srcId="{02AE116A-1EAE-44C5-87F1-52531203BC23}" destId="{2A292714-0186-4858-8F8F-A64183F33551}" srcOrd="2" destOrd="0" parTransId="{4EB275A6-E661-457F-BDEC-00195EE52548}" sibTransId="{53C7C5F7-8663-4C6D-94EF-94D1CD85F569}"/>
    <dgm:cxn modelId="{5F6106B0-1B87-44EB-B4E7-DA8D53500026}" srcId="{F919706C-EE33-4C93-B74A-F4C11E1A44F2}" destId="{02AE116A-1EAE-44C5-87F1-52531203BC23}" srcOrd="0" destOrd="0" parTransId="{93167E4F-202B-4473-BB87-4856D88EF02D}" sibTransId="{8D1BE7B6-A603-4037-B47D-985B81396E64}"/>
    <dgm:cxn modelId="{8ECCA4B2-FF38-43B1-BC8B-172CF7E998AB}" type="presOf" srcId="{4EB275A6-E661-457F-BDEC-00195EE52548}" destId="{4C0A248F-C0E2-4209-8BEA-C581F97FFD95}" srcOrd="0" destOrd="0" presId="urn:microsoft.com/office/officeart/2005/8/layout/radial4"/>
    <dgm:cxn modelId="{451345C7-3AE4-448B-9DF9-A6E42F44DE60}" type="presOf" srcId="{2A292714-0186-4858-8F8F-A64183F33551}" destId="{D910BC85-2F47-4010-AEBE-72425C14616C}" srcOrd="0" destOrd="0" presId="urn:microsoft.com/office/officeart/2005/8/layout/radial4"/>
    <dgm:cxn modelId="{EBEF5AC7-E892-417B-851C-FC0577DA0A4C}" srcId="{02AE116A-1EAE-44C5-87F1-52531203BC23}" destId="{7F5FC34C-8E28-4B52-94AB-F1B007E77DD3}" srcOrd="1" destOrd="0" parTransId="{B525FD90-5794-437F-BC79-09E0E6594BAB}" sibTransId="{3BE36202-BEDE-42DB-AEA5-42B07D90D72B}"/>
    <dgm:cxn modelId="{D893FE13-FAB2-4DC9-B2FD-167880ABBC97}" type="presParOf" srcId="{8D407759-555A-4F77-9FD3-8532C22CFC56}" destId="{133A9AF5-5C17-4877-9C02-FC75ACFF281B}" srcOrd="0" destOrd="0" presId="urn:microsoft.com/office/officeart/2005/8/layout/radial4"/>
    <dgm:cxn modelId="{45EE9DDC-E401-4B92-BB75-D9E0C8267EF1}" type="presParOf" srcId="{8D407759-555A-4F77-9FD3-8532C22CFC56}" destId="{D1B522B9-6FA7-40F8-961A-A0363A4AEA32}" srcOrd="1" destOrd="0" presId="urn:microsoft.com/office/officeart/2005/8/layout/radial4"/>
    <dgm:cxn modelId="{D599B366-E8BA-44A9-B694-B3EA44298466}" type="presParOf" srcId="{8D407759-555A-4F77-9FD3-8532C22CFC56}" destId="{AE97B828-D1DD-42FF-9757-CD5B4A6ACF27}" srcOrd="2" destOrd="0" presId="urn:microsoft.com/office/officeart/2005/8/layout/radial4"/>
    <dgm:cxn modelId="{4CE0EAE2-CC8D-47D4-B33D-55B6F9E41201}" type="presParOf" srcId="{8D407759-555A-4F77-9FD3-8532C22CFC56}" destId="{EE453DA2-08EC-4F1A-9F28-B6096356D65E}" srcOrd="3" destOrd="0" presId="urn:microsoft.com/office/officeart/2005/8/layout/radial4"/>
    <dgm:cxn modelId="{A899C4EF-3846-4025-8EB5-D6C4CBBECED0}" type="presParOf" srcId="{8D407759-555A-4F77-9FD3-8532C22CFC56}" destId="{70B46EBA-6E40-4D9F-992F-C02B05578AAA}" srcOrd="4" destOrd="0" presId="urn:microsoft.com/office/officeart/2005/8/layout/radial4"/>
    <dgm:cxn modelId="{7420C39D-9A2D-4982-A5DE-1096D6710AE3}" type="presParOf" srcId="{8D407759-555A-4F77-9FD3-8532C22CFC56}" destId="{4C0A248F-C0E2-4209-8BEA-C581F97FFD95}" srcOrd="5" destOrd="0" presId="urn:microsoft.com/office/officeart/2005/8/layout/radial4"/>
    <dgm:cxn modelId="{52215111-0357-4B72-92CD-6D42367BD3B4}" type="presParOf" srcId="{8D407759-555A-4F77-9FD3-8532C22CFC56}" destId="{D910BC85-2F47-4010-AEBE-72425C14616C}"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1CA81B-95A3-4C47-8A42-07580ADF024F}"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TW" altLang="en-US"/>
        </a:p>
      </dgm:t>
    </dgm:pt>
    <dgm:pt modelId="{370DB76D-782A-45B0-A8A3-4140796E7920}">
      <dgm:prSet phldrT="[文字]" custT="1"/>
      <dgm:spPr/>
      <dgm:t>
        <a:bodyPr/>
        <a:lstStyle/>
        <a:p>
          <a:r>
            <a:rPr lang="zh-TW" altLang="en-US" sz="1800" dirty="0"/>
            <a:t>總體油量需求預測模型，以</a:t>
          </a:r>
          <a:r>
            <a:rPr lang="en-US" altLang="zh-TW" sz="1800" dirty="0"/>
            <a:t>SARIMA</a:t>
          </a:r>
          <a:r>
            <a:rPr lang="en-US" sz="1800" dirty="0">
              <a:effectLst/>
              <a:latin typeface="+mn-ea"/>
              <a:ea typeface="+mn-ea"/>
            </a:rPr>
            <a:t>(8,1,8) (1,1,1)</a:t>
          </a:r>
          <a:r>
            <a:rPr lang="en-US" altLang="zh-TW" sz="1200" dirty="0">
              <a:effectLst/>
              <a:latin typeface="+mn-ea"/>
              <a:ea typeface="+mn-ea"/>
            </a:rPr>
            <a:t>7</a:t>
          </a:r>
          <a:r>
            <a:rPr lang="zh-TW" altLang="en-US" sz="1800" dirty="0"/>
            <a:t>模型表現最佳，測得</a:t>
          </a:r>
          <a:r>
            <a:rPr lang="en-US" altLang="zh-TW" sz="1800" dirty="0"/>
            <a:t>MAPE</a:t>
          </a:r>
          <a:r>
            <a:rPr lang="zh-TW" altLang="en-US" sz="1800" dirty="0"/>
            <a:t>數值分別為</a:t>
          </a:r>
          <a:r>
            <a:rPr lang="en-US" altLang="zh-TW" sz="1800" dirty="0"/>
            <a:t>3.440%</a:t>
          </a:r>
          <a:r>
            <a:rPr lang="zh-TW" altLang="en-US" sz="1800" dirty="0"/>
            <a:t>，屬優良預測。</a:t>
          </a:r>
        </a:p>
      </dgm:t>
    </dgm:pt>
    <dgm:pt modelId="{332B65A6-43EF-4749-938E-0ACE0CD4231B}" type="parTrans" cxnId="{AB281C78-AD44-414A-9094-B57D2169899A}">
      <dgm:prSet/>
      <dgm:spPr/>
      <dgm:t>
        <a:bodyPr/>
        <a:lstStyle/>
        <a:p>
          <a:endParaRPr lang="zh-TW" altLang="en-US"/>
        </a:p>
      </dgm:t>
    </dgm:pt>
    <dgm:pt modelId="{5DE33440-C17B-4EB7-B680-5D8A2D822427}" type="sibTrans" cxnId="{AB281C78-AD44-414A-9094-B57D2169899A}">
      <dgm:prSet/>
      <dgm:spPr/>
      <dgm:t>
        <a:bodyPr/>
        <a:lstStyle/>
        <a:p>
          <a:endParaRPr lang="zh-TW" altLang="en-US"/>
        </a:p>
      </dgm:t>
    </dgm:pt>
    <dgm:pt modelId="{1F21ACD7-D3A4-4D37-82BD-EF461FF1AFF5}">
      <dgm:prSet phldrT="[文字]" custT="1"/>
      <dgm:spPr/>
      <dgm:t>
        <a:bodyPr/>
        <a:lstStyle/>
        <a:p>
          <a:r>
            <a:rPr lang="zh-TW" altLang="en-US" sz="1800" dirty="0"/>
            <a:t>運用</a:t>
          </a:r>
          <a:r>
            <a:rPr lang="en-US" altLang="zh-TW" sz="1800" dirty="0"/>
            <a:t>R</a:t>
          </a:r>
          <a:r>
            <a:rPr lang="zh-TW" altLang="en-US" sz="1800" dirty="0"/>
            <a:t>軟體得到</a:t>
          </a:r>
          <a:r>
            <a:rPr lang="en-US" altLang="zh-TW" sz="1800" dirty="0"/>
            <a:t>SARIMA</a:t>
          </a:r>
          <a:r>
            <a:rPr lang="zh-TW" altLang="en-US" sz="1800" dirty="0"/>
            <a:t>模型</a:t>
          </a:r>
          <a:r>
            <a:rPr lang="en-US" sz="1800" dirty="0"/>
            <a:t>(5,1,4) (1,1,1)</a:t>
          </a:r>
          <a:r>
            <a:rPr lang="en-US" sz="1200" dirty="0"/>
            <a:t>7</a:t>
          </a:r>
          <a:r>
            <a:rPr lang="zh-TW" altLang="en-US" sz="1800" dirty="0"/>
            <a:t>，惟仍須採用</a:t>
          </a:r>
          <a:r>
            <a:rPr lang="en-US" altLang="zh-TW" sz="1800" dirty="0"/>
            <a:t>ACF</a:t>
          </a:r>
          <a:r>
            <a:rPr lang="zh-TW" altLang="en-US" sz="1800" dirty="0"/>
            <a:t>、</a:t>
          </a:r>
          <a:r>
            <a:rPr lang="en-US" altLang="zh-TW" sz="1800" dirty="0"/>
            <a:t>PACF</a:t>
          </a:r>
          <a:r>
            <a:rPr lang="zh-TW" altLang="en-US" sz="1800" dirty="0"/>
            <a:t>篩選</a:t>
          </a:r>
          <a:r>
            <a:rPr lang="en-US" altLang="zh-TW" sz="1800" dirty="0"/>
            <a:t>PQ</a:t>
          </a:r>
          <a:r>
            <a:rPr lang="zh-TW" altLang="en-US" sz="1800" dirty="0"/>
            <a:t>階數後複試驗證後，才可得出最佳模型。</a:t>
          </a:r>
        </a:p>
      </dgm:t>
    </dgm:pt>
    <dgm:pt modelId="{050194A2-6F34-480A-91FF-7B76E901AFFA}" type="parTrans" cxnId="{3025920B-7928-4FB0-8052-6D3BF920C905}">
      <dgm:prSet/>
      <dgm:spPr/>
      <dgm:t>
        <a:bodyPr/>
        <a:lstStyle/>
        <a:p>
          <a:endParaRPr lang="zh-TW" altLang="en-US"/>
        </a:p>
      </dgm:t>
    </dgm:pt>
    <dgm:pt modelId="{E0CC58B8-2D71-4595-8349-298C9A93F345}" type="sibTrans" cxnId="{3025920B-7928-4FB0-8052-6D3BF920C905}">
      <dgm:prSet/>
      <dgm:spPr/>
      <dgm:t>
        <a:bodyPr/>
        <a:lstStyle/>
        <a:p>
          <a:endParaRPr lang="zh-TW" altLang="en-US"/>
        </a:p>
      </dgm:t>
    </dgm:pt>
    <dgm:pt modelId="{17D9650B-8301-46D4-BD16-E9F1F86651AB}">
      <dgm:prSet phldrT="[文字]" custT="1"/>
      <dgm:spPr/>
      <dgm:t>
        <a:bodyPr/>
        <a:lstStyle/>
        <a:p>
          <a:r>
            <a:rPr lang="zh-TW" altLang="en-US" sz="1800" dirty="0"/>
            <a:t>各地區建立模型驗證準確度均較總體油量需求預測模型差，而補缺漏值愈多，</a:t>
          </a:r>
          <a:r>
            <a:rPr lang="en-US" altLang="zh-TW" sz="1800" dirty="0"/>
            <a:t>SARIMA</a:t>
          </a:r>
          <a:r>
            <a:rPr lang="zh-TW" altLang="en-US" sz="1800" dirty="0"/>
            <a:t>表現愈不好。</a:t>
          </a:r>
        </a:p>
      </dgm:t>
    </dgm:pt>
    <dgm:pt modelId="{C6DEE240-E42D-4489-93DB-CD908D179225}" type="parTrans" cxnId="{B4528550-98A8-47EF-AFF0-EC566BF1E36A}">
      <dgm:prSet/>
      <dgm:spPr/>
      <dgm:t>
        <a:bodyPr/>
        <a:lstStyle/>
        <a:p>
          <a:endParaRPr lang="zh-TW" altLang="en-US"/>
        </a:p>
      </dgm:t>
    </dgm:pt>
    <dgm:pt modelId="{155E0CD2-F9AB-41C6-9E98-6BC42306EEC8}" type="sibTrans" cxnId="{B4528550-98A8-47EF-AFF0-EC566BF1E36A}">
      <dgm:prSet/>
      <dgm:spPr/>
      <dgm:t>
        <a:bodyPr/>
        <a:lstStyle/>
        <a:p>
          <a:endParaRPr lang="zh-TW" altLang="en-US"/>
        </a:p>
      </dgm:t>
    </dgm:pt>
    <dgm:pt modelId="{5EFD3DB7-46D3-478D-9C63-2537C5114F20}">
      <dgm:prSet phldrT="[文字]" custT="1"/>
      <dgm:spPr/>
      <dgm:t>
        <a:bodyPr/>
        <a:lstStyle/>
        <a:p>
          <a:r>
            <a:rPr lang="zh-TW" altLang="en-US" sz="1800" dirty="0"/>
            <a:t>無論是以總體油量或各地區預測模型，均可提升油料需求計算之準據，完成購油數量編訂，亦可排訂次月油槽油料補充數量。</a:t>
          </a:r>
        </a:p>
      </dgm:t>
    </dgm:pt>
    <dgm:pt modelId="{29756B7E-205E-477F-81B3-E760B2055105}" type="parTrans" cxnId="{B29C79CB-B96C-4C7F-AEC5-753B21852500}">
      <dgm:prSet/>
      <dgm:spPr/>
      <dgm:t>
        <a:bodyPr/>
        <a:lstStyle/>
        <a:p>
          <a:endParaRPr lang="zh-TW" altLang="en-US"/>
        </a:p>
      </dgm:t>
    </dgm:pt>
    <dgm:pt modelId="{A758EB7B-FEA6-468F-A745-A4C14C99DE4E}" type="sibTrans" cxnId="{B29C79CB-B96C-4C7F-AEC5-753B21852500}">
      <dgm:prSet/>
      <dgm:spPr/>
      <dgm:t>
        <a:bodyPr/>
        <a:lstStyle/>
        <a:p>
          <a:endParaRPr lang="zh-TW" altLang="en-US"/>
        </a:p>
      </dgm:t>
    </dgm:pt>
    <dgm:pt modelId="{F16C65F2-FE76-43FD-BB0D-1D0D85B72BAD}" type="pres">
      <dgm:prSet presAssocID="{681CA81B-95A3-4C47-8A42-07580ADF024F}" presName="Name0" presStyleCnt="0">
        <dgm:presLayoutVars>
          <dgm:chMax val="7"/>
          <dgm:chPref val="7"/>
          <dgm:dir/>
        </dgm:presLayoutVars>
      </dgm:prSet>
      <dgm:spPr/>
    </dgm:pt>
    <dgm:pt modelId="{69824CF7-F7A5-41BA-9E6D-8EBAEE4B5620}" type="pres">
      <dgm:prSet presAssocID="{681CA81B-95A3-4C47-8A42-07580ADF024F}" presName="Name1" presStyleCnt="0"/>
      <dgm:spPr/>
    </dgm:pt>
    <dgm:pt modelId="{AA9FC641-1DA8-4CCF-93BE-E9B47F2C2220}" type="pres">
      <dgm:prSet presAssocID="{681CA81B-95A3-4C47-8A42-07580ADF024F}" presName="cycle" presStyleCnt="0"/>
      <dgm:spPr/>
    </dgm:pt>
    <dgm:pt modelId="{6F441EEA-30E7-471A-87F2-710DD777CC40}" type="pres">
      <dgm:prSet presAssocID="{681CA81B-95A3-4C47-8A42-07580ADF024F}" presName="srcNode" presStyleLbl="node1" presStyleIdx="0" presStyleCnt="4"/>
      <dgm:spPr/>
    </dgm:pt>
    <dgm:pt modelId="{CC864FCC-7858-4928-85B1-C60DF92FED53}" type="pres">
      <dgm:prSet presAssocID="{681CA81B-95A3-4C47-8A42-07580ADF024F}" presName="conn" presStyleLbl="parChTrans1D2" presStyleIdx="0" presStyleCnt="1"/>
      <dgm:spPr/>
    </dgm:pt>
    <dgm:pt modelId="{72CF7388-3C46-4F1E-B622-C1D0F8C9F8F0}" type="pres">
      <dgm:prSet presAssocID="{681CA81B-95A3-4C47-8A42-07580ADF024F}" presName="extraNode" presStyleLbl="node1" presStyleIdx="0" presStyleCnt="4"/>
      <dgm:spPr/>
    </dgm:pt>
    <dgm:pt modelId="{6395DA5A-987F-4B93-A87B-65E03BD1CBA4}" type="pres">
      <dgm:prSet presAssocID="{681CA81B-95A3-4C47-8A42-07580ADF024F}" presName="dstNode" presStyleLbl="node1" presStyleIdx="0" presStyleCnt="4"/>
      <dgm:spPr/>
    </dgm:pt>
    <dgm:pt modelId="{E45C8E40-493F-4279-BA79-7D6C8D76B10F}" type="pres">
      <dgm:prSet presAssocID="{370DB76D-782A-45B0-A8A3-4140796E7920}" presName="text_1" presStyleLbl="node1" presStyleIdx="0" presStyleCnt="4" custScaleY="111967">
        <dgm:presLayoutVars>
          <dgm:bulletEnabled val="1"/>
        </dgm:presLayoutVars>
      </dgm:prSet>
      <dgm:spPr/>
    </dgm:pt>
    <dgm:pt modelId="{79A0C07C-E568-4979-B413-E1BDF09C40D5}" type="pres">
      <dgm:prSet presAssocID="{370DB76D-782A-45B0-A8A3-4140796E7920}" presName="accent_1" presStyleCnt="0"/>
      <dgm:spPr/>
    </dgm:pt>
    <dgm:pt modelId="{898C50E9-7CBC-4749-B569-E335B3D35BF0}" type="pres">
      <dgm:prSet presAssocID="{370DB76D-782A-45B0-A8A3-4140796E7920}" presName="accentRepeatNode" presStyleLbl="solidFgAcc1" presStyleIdx="0" presStyleCnt="4"/>
      <dgm:spPr/>
    </dgm:pt>
    <dgm:pt modelId="{EBB704B9-8154-403A-A032-2B5CCD13D6D1}" type="pres">
      <dgm:prSet presAssocID="{1F21ACD7-D3A4-4D37-82BD-EF461FF1AFF5}" presName="text_2" presStyleLbl="node1" presStyleIdx="1" presStyleCnt="4">
        <dgm:presLayoutVars>
          <dgm:bulletEnabled val="1"/>
        </dgm:presLayoutVars>
      </dgm:prSet>
      <dgm:spPr/>
    </dgm:pt>
    <dgm:pt modelId="{B38C58A0-74F8-4FA4-B4D9-CED92DD63251}" type="pres">
      <dgm:prSet presAssocID="{1F21ACD7-D3A4-4D37-82BD-EF461FF1AFF5}" presName="accent_2" presStyleCnt="0"/>
      <dgm:spPr/>
    </dgm:pt>
    <dgm:pt modelId="{13C84722-3846-4363-8F6F-40A5974B5F2B}" type="pres">
      <dgm:prSet presAssocID="{1F21ACD7-D3A4-4D37-82BD-EF461FF1AFF5}" presName="accentRepeatNode" presStyleLbl="solidFgAcc1" presStyleIdx="1" presStyleCnt="4"/>
      <dgm:spPr/>
    </dgm:pt>
    <dgm:pt modelId="{A0E6356A-180E-4BC5-906E-6B2E284C7013}" type="pres">
      <dgm:prSet presAssocID="{17D9650B-8301-46D4-BD16-E9F1F86651AB}" presName="text_3" presStyleLbl="node1" presStyleIdx="2" presStyleCnt="4">
        <dgm:presLayoutVars>
          <dgm:bulletEnabled val="1"/>
        </dgm:presLayoutVars>
      </dgm:prSet>
      <dgm:spPr/>
    </dgm:pt>
    <dgm:pt modelId="{89C5FFE5-8F42-4D25-89C0-2773C09E712A}" type="pres">
      <dgm:prSet presAssocID="{17D9650B-8301-46D4-BD16-E9F1F86651AB}" presName="accent_3" presStyleCnt="0"/>
      <dgm:spPr/>
    </dgm:pt>
    <dgm:pt modelId="{A73EBB28-28DB-47EF-9881-FA757472A380}" type="pres">
      <dgm:prSet presAssocID="{17D9650B-8301-46D4-BD16-E9F1F86651AB}" presName="accentRepeatNode" presStyleLbl="solidFgAcc1" presStyleIdx="2" presStyleCnt="4"/>
      <dgm:spPr/>
    </dgm:pt>
    <dgm:pt modelId="{90E6A40E-5EEB-4902-881D-8D1DCD4376CC}" type="pres">
      <dgm:prSet presAssocID="{5EFD3DB7-46D3-478D-9C63-2537C5114F20}" presName="text_4" presStyleLbl="node1" presStyleIdx="3" presStyleCnt="4">
        <dgm:presLayoutVars>
          <dgm:bulletEnabled val="1"/>
        </dgm:presLayoutVars>
      </dgm:prSet>
      <dgm:spPr/>
    </dgm:pt>
    <dgm:pt modelId="{14F5C2CF-7E83-407A-A324-D60CE0F727D4}" type="pres">
      <dgm:prSet presAssocID="{5EFD3DB7-46D3-478D-9C63-2537C5114F20}" presName="accent_4" presStyleCnt="0"/>
      <dgm:spPr/>
    </dgm:pt>
    <dgm:pt modelId="{FF9B847F-AA65-4BB8-820F-CFB70F3A2A07}" type="pres">
      <dgm:prSet presAssocID="{5EFD3DB7-46D3-478D-9C63-2537C5114F20}" presName="accentRepeatNode" presStyleLbl="solidFgAcc1" presStyleIdx="3" presStyleCnt="4"/>
      <dgm:spPr/>
    </dgm:pt>
  </dgm:ptLst>
  <dgm:cxnLst>
    <dgm:cxn modelId="{3025920B-7928-4FB0-8052-6D3BF920C905}" srcId="{681CA81B-95A3-4C47-8A42-07580ADF024F}" destId="{1F21ACD7-D3A4-4D37-82BD-EF461FF1AFF5}" srcOrd="1" destOrd="0" parTransId="{050194A2-6F34-480A-91FF-7B76E901AFFA}" sibTransId="{E0CC58B8-2D71-4595-8349-298C9A93F345}"/>
    <dgm:cxn modelId="{E3B98223-3FE0-48DD-99B2-30E49C9F8C6B}" type="presOf" srcId="{370DB76D-782A-45B0-A8A3-4140796E7920}" destId="{E45C8E40-493F-4279-BA79-7D6C8D76B10F}" srcOrd="0" destOrd="0" presId="urn:microsoft.com/office/officeart/2008/layout/VerticalCurvedList"/>
    <dgm:cxn modelId="{E9D57D46-89D2-4E07-8B53-2CA8977A654D}" type="presOf" srcId="{5DE33440-C17B-4EB7-B680-5D8A2D822427}" destId="{CC864FCC-7858-4928-85B1-C60DF92FED53}" srcOrd="0" destOrd="0" presId="urn:microsoft.com/office/officeart/2008/layout/VerticalCurvedList"/>
    <dgm:cxn modelId="{B4528550-98A8-47EF-AFF0-EC566BF1E36A}" srcId="{681CA81B-95A3-4C47-8A42-07580ADF024F}" destId="{17D9650B-8301-46D4-BD16-E9F1F86651AB}" srcOrd="2" destOrd="0" parTransId="{C6DEE240-E42D-4489-93DB-CD908D179225}" sibTransId="{155E0CD2-F9AB-41C6-9E98-6BC42306EEC8}"/>
    <dgm:cxn modelId="{F989FE73-3231-4B19-953E-08EA4AF4024E}" type="presOf" srcId="{1F21ACD7-D3A4-4D37-82BD-EF461FF1AFF5}" destId="{EBB704B9-8154-403A-A032-2B5CCD13D6D1}" srcOrd="0" destOrd="0" presId="urn:microsoft.com/office/officeart/2008/layout/VerticalCurvedList"/>
    <dgm:cxn modelId="{AB281C78-AD44-414A-9094-B57D2169899A}" srcId="{681CA81B-95A3-4C47-8A42-07580ADF024F}" destId="{370DB76D-782A-45B0-A8A3-4140796E7920}" srcOrd="0" destOrd="0" parTransId="{332B65A6-43EF-4749-938E-0ACE0CD4231B}" sibTransId="{5DE33440-C17B-4EB7-B680-5D8A2D822427}"/>
    <dgm:cxn modelId="{386666A0-AB83-4503-857A-27656FDC0D2E}" type="presOf" srcId="{17D9650B-8301-46D4-BD16-E9F1F86651AB}" destId="{A0E6356A-180E-4BC5-906E-6B2E284C7013}" srcOrd="0" destOrd="0" presId="urn:microsoft.com/office/officeart/2008/layout/VerticalCurvedList"/>
    <dgm:cxn modelId="{6E423DA4-EF31-4656-9DB1-D9458F0F52AE}" type="presOf" srcId="{681CA81B-95A3-4C47-8A42-07580ADF024F}" destId="{F16C65F2-FE76-43FD-BB0D-1D0D85B72BAD}" srcOrd="0" destOrd="0" presId="urn:microsoft.com/office/officeart/2008/layout/VerticalCurvedList"/>
    <dgm:cxn modelId="{B29C79CB-B96C-4C7F-AEC5-753B21852500}" srcId="{681CA81B-95A3-4C47-8A42-07580ADF024F}" destId="{5EFD3DB7-46D3-478D-9C63-2537C5114F20}" srcOrd="3" destOrd="0" parTransId="{29756B7E-205E-477F-81B3-E760B2055105}" sibTransId="{A758EB7B-FEA6-468F-A745-A4C14C99DE4E}"/>
    <dgm:cxn modelId="{E22B26CC-2243-456E-8B76-CEEAE42FBE4F}" type="presOf" srcId="{5EFD3DB7-46D3-478D-9C63-2537C5114F20}" destId="{90E6A40E-5EEB-4902-881D-8D1DCD4376CC}" srcOrd="0" destOrd="0" presId="urn:microsoft.com/office/officeart/2008/layout/VerticalCurvedList"/>
    <dgm:cxn modelId="{5E638419-D6B5-4295-8D7F-9F06D2653BE6}" type="presParOf" srcId="{F16C65F2-FE76-43FD-BB0D-1D0D85B72BAD}" destId="{69824CF7-F7A5-41BA-9E6D-8EBAEE4B5620}" srcOrd="0" destOrd="0" presId="urn:microsoft.com/office/officeart/2008/layout/VerticalCurvedList"/>
    <dgm:cxn modelId="{4E7DA63E-3DBB-45AD-B466-AEAAA6AD7CFD}" type="presParOf" srcId="{69824CF7-F7A5-41BA-9E6D-8EBAEE4B5620}" destId="{AA9FC641-1DA8-4CCF-93BE-E9B47F2C2220}" srcOrd="0" destOrd="0" presId="urn:microsoft.com/office/officeart/2008/layout/VerticalCurvedList"/>
    <dgm:cxn modelId="{4B34B87B-BB61-48F8-AC97-C0270544064E}" type="presParOf" srcId="{AA9FC641-1DA8-4CCF-93BE-E9B47F2C2220}" destId="{6F441EEA-30E7-471A-87F2-710DD777CC40}" srcOrd="0" destOrd="0" presId="urn:microsoft.com/office/officeart/2008/layout/VerticalCurvedList"/>
    <dgm:cxn modelId="{2C5AB9E7-D380-4DA9-A5A0-908F3A461851}" type="presParOf" srcId="{AA9FC641-1DA8-4CCF-93BE-E9B47F2C2220}" destId="{CC864FCC-7858-4928-85B1-C60DF92FED53}" srcOrd="1" destOrd="0" presId="urn:microsoft.com/office/officeart/2008/layout/VerticalCurvedList"/>
    <dgm:cxn modelId="{20EF2F6C-85F7-45ED-9168-A6AFFA18991D}" type="presParOf" srcId="{AA9FC641-1DA8-4CCF-93BE-E9B47F2C2220}" destId="{72CF7388-3C46-4F1E-B622-C1D0F8C9F8F0}" srcOrd="2" destOrd="0" presId="urn:microsoft.com/office/officeart/2008/layout/VerticalCurvedList"/>
    <dgm:cxn modelId="{5F60F7DC-7ABF-4A32-ADE9-C01E6B4DC67F}" type="presParOf" srcId="{AA9FC641-1DA8-4CCF-93BE-E9B47F2C2220}" destId="{6395DA5A-987F-4B93-A87B-65E03BD1CBA4}" srcOrd="3" destOrd="0" presId="urn:microsoft.com/office/officeart/2008/layout/VerticalCurvedList"/>
    <dgm:cxn modelId="{AF225283-37A8-4C60-9CD2-DDA711E3630F}" type="presParOf" srcId="{69824CF7-F7A5-41BA-9E6D-8EBAEE4B5620}" destId="{E45C8E40-493F-4279-BA79-7D6C8D76B10F}" srcOrd="1" destOrd="0" presId="urn:microsoft.com/office/officeart/2008/layout/VerticalCurvedList"/>
    <dgm:cxn modelId="{729D9877-D659-4BFA-AFF6-32AD43B3A39D}" type="presParOf" srcId="{69824CF7-F7A5-41BA-9E6D-8EBAEE4B5620}" destId="{79A0C07C-E568-4979-B413-E1BDF09C40D5}" srcOrd="2" destOrd="0" presId="urn:microsoft.com/office/officeart/2008/layout/VerticalCurvedList"/>
    <dgm:cxn modelId="{DBCE49AF-8BC3-471E-BF10-D44538873389}" type="presParOf" srcId="{79A0C07C-E568-4979-B413-E1BDF09C40D5}" destId="{898C50E9-7CBC-4749-B569-E335B3D35BF0}" srcOrd="0" destOrd="0" presId="urn:microsoft.com/office/officeart/2008/layout/VerticalCurvedList"/>
    <dgm:cxn modelId="{A2CC0EDE-AB89-46CB-84A9-1B502AF22837}" type="presParOf" srcId="{69824CF7-F7A5-41BA-9E6D-8EBAEE4B5620}" destId="{EBB704B9-8154-403A-A032-2B5CCD13D6D1}" srcOrd="3" destOrd="0" presId="urn:microsoft.com/office/officeart/2008/layout/VerticalCurvedList"/>
    <dgm:cxn modelId="{67421C3B-B254-4837-8133-B0035BD79E83}" type="presParOf" srcId="{69824CF7-F7A5-41BA-9E6D-8EBAEE4B5620}" destId="{B38C58A0-74F8-4FA4-B4D9-CED92DD63251}" srcOrd="4" destOrd="0" presId="urn:microsoft.com/office/officeart/2008/layout/VerticalCurvedList"/>
    <dgm:cxn modelId="{BAE16714-3418-4A1C-AF8A-DEBA28EBACC9}" type="presParOf" srcId="{B38C58A0-74F8-4FA4-B4D9-CED92DD63251}" destId="{13C84722-3846-4363-8F6F-40A5974B5F2B}" srcOrd="0" destOrd="0" presId="urn:microsoft.com/office/officeart/2008/layout/VerticalCurvedList"/>
    <dgm:cxn modelId="{2BB458C8-09E2-4B9B-8B5D-2201D85F097F}" type="presParOf" srcId="{69824CF7-F7A5-41BA-9E6D-8EBAEE4B5620}" destId="{A0E6356A-180E-4BC5-906E-6B2E284C7013}" srcOrd="5" destOrd="0" presId="urn:microsoft.com/office/officeart/2008/layout/VerticalCurvedList"/>
    <dgm:cxn modelId="{FA1202EB-913D-4742-A79D-9F331CCEB434}" type="presParOf" srcId="{69824CF7-F7A5-41BA-9E6D-8EBAEE4B5620}" destId="{89C5FFE5-8F42-4D25-89C0-2773C09E712A}" srcOrd="6" destOrd="0" presId="urn:microsoft.com/office/officeart/2008/layout/VerticalCurvedList"/>
    <dgm:cxn modelId="{AE7BA383-EDAF-4B33-B9A6-C2EE4EE10151}" type="presParOf" srcId="{89C5FFE5-8F42-4D25-89C0-2773C09E712A}" destId="{A73EBB28-28DB-47EF-9881-FA757472A380}" srcOrd="0" destOrd="0" presId="urn:microsoft.com/office/officeart/2008/layout/VerticalCurvedList"/>
    <dgm:cxn modelId="{1E354140-B76A-4DF1-9CFF-7CB19AB69DF2}" type="presParOf" srcId="{69824CF7-F7A5-41BA-9E6D-8EBAEE4B5620}" destId="{90E6A40E-5EEB-4902-881D-8D1DCD4376CC}" srcOrd="7" destOrd="0" presId="urn:microsoft.com/office/officeart/2008/layout/VerticalCurvedList"/>
    <dgm:cxn modelId="{C38E017C-DE22-43C7-8047-E492A72005DC}" type="presParOf" srcId="{69824CF7-F7A5-41BA-9E6D-8EBAEE4B5620}" destId="{14F5C2CF-7E83-407A-A324-D60CE0F727D4}" srcOrd="8" destOrd="0" presId="urn:microsoft.com/office/officeart/2008/layout/VerticalCurvedList"/>
    <dgm:cxn modelId="{369D8B0E-B7B4-457D-B224-E231D2FDDA10}" type="presParOf" srcId="{14F5C2CF-7E83-407A-A324-D60CE0F727D4}" destId="{FF9B847F-AA65-4BB8-820F-CFB70F3A2A0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457FD6-C477-432E-94D6-191E1E1BCCC8}"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zh-TW" altLang="en-US"/>
        </a:p>
      </dgm:t>
    </dgm:pt>
    <dgm:pt modelId="{85703E2B-D8BA-4117-9846-ACB1D1C72E8F}">
      <dgm:prSet phldrT="[文字]" custT="1"/>
      <dgm:spPr/>
      <dgm:t>
        <a:bodyPr/>
        <a:lstStyle/>
        <a:p>
          <a:r>
            <a:rPr lang="en-US" altLang="zh-TW" sz="3600" dirty="0">
              <a:latin typeface="+mj-ea"/>
              <a:ea typeface="+mj-ea"/>
            </a:rPr>
            <a:t>1</a:t>
          </a:r>
          <a:endParaRPr lang="zh-TW" altLang="en-US" sz="3600" dirty="0">
            <a:latin typeface="+mj-ea"/>
            <a:ea typeface="+mj-ea"/>
          </a:endParaRPr>
        </a:p>
      </dgm:t>
    </dgm:pt>
    <dgm:pt modelId="{058C2BA8-9ECB-4308-8D7E-F7A6A6DC5F63}" type="parTrans" cxnId="{58BC5235-462B-4DCC-8F92-90F808100273}">
      <dgm:prSet/>
      <dgm:spPr/>
      <dgm:t>
        <a:bodyPr/>
        <a:lstStyle/>
        <a:p>
          <a:endParaRPr lang="zh-TW" altLang="en-US" sz="3600">
            <a:latin typeface="+mj-ea"/>
            <a:ea typeface="+mj-ea"/>
          </a:endParaRPr>
        </a:p>
      </dgm:t>
    </dgm:pt>
    <dgm:pt modelId="{9FE98906-5503-4370-A7EE-EB18C619FBB7}" type="sibTrans" cxnId="{58BC5235-462B-4DCC-8F92-90F808100273}">
      <dgm:prSet/>
      <dgm:spPr/>
      <dgm:t>
        <a:bodyPr/>
        <a:lstStyle/>
        <a:p>
          <a:endParaRPr lang="zh-TW" altLang="en-US" sz="3600">
            <a:latin typeface="+mj-ea"/>
            <a:ea typeface="+mj-ea"/>
          </a:endParaRPr>
        </a:p>
      </dgm:t>
    </dgm:pt>
    <dgm:pt modelId="{4DE971BD-9ED0-456D-AC3E-E639610B94BB}">
      <dgm:prSet phldrT="[文字]" custT="1"/>
      <dgm:spPr/>
      <dgm:t>
        <a:bodyPr/>
        <a:lstStyle/>
        <a:p>
          <a:r>
            <a:rPr lang="zh-TW" altLang="en-US" sz="3600" dirty="0">
              <a:latin typeface="+mj-ea"/>
              <a:ea typeface="+mj-ea"/>
            </a:rPr>
            <a:t>滾動修訂模型參數</a:t>
          </a:r>
        </a:p>
      </dgm:t>
    </dgm:pt>
    <dgm:pt modelId="{99B2554E-545D-4AD8-8D61-D8ED1BE94BF6}" type="parTrans" cxnId="{1BB89CC0-2C15-4F5C-A901-AF699E2D06DE}">
      <dgm:prSet/>
      <dgm:spPr/>
      <dgm:t>
        <a:bodyPr/>
        <a:lstStyle/>
        <a:p>
          <a:endParaRPr lang="zh-TW" altLang="en-US" sz="3600">
            <a:latin typeface="+mj-ea"/>
            <a:ea typeface="+mj-ea"/>
          </a:endParaRPr>
        </a:p>
      </dgm:t>
    </dgm:pt>
    <dgm:pt modelId="{26C94F87-5B01-4072-9E10-913C49509FFE}" type="sibTrans" cxnId="{1BB89CC0-2C15-4F5C-A901-AF699E2D06DE}">
      <dgm:prSet/>
      <dgm:spPr/>
      <dgm:t>
        <a:bodyPr/>
        <a:lstStyle/>
        <a:p>
          <a:endParaRPr lang="zh-TW" altLang="en-US" sz="3600">
            <a:latin typeface="+mj-ea"/>
            <a:ea typeface="+mj-ea"/>
          </a:endParaRPr>
        </a:p>
      </dgm:t>
    </dgm:pt>
    <dgm:pt modelId="{7C9CD486-EB44-4189-BD8A-1A18AE4FCA11}">
      <dgm:prSet phldrT="[文字]" custT="1"/>
      <dgm:spPr/>
      <dgm:t>
        <a:bodyPr/>
        <a:lstStyle/>
        <a:p>
          <a:r>
            <a:rPr lang="en-US" altLang="zh-TW" sz="3600" dirty="0">
              <a:latin typeface="+mj-ea"/>
              <a:ea typeface="+mj-ea"/>
            </a:rPr>
            <a:t>2</a:t>
          </a:r>
          <a:endParaRPr lang="zh-TW" altLang="en-US" sz="3600" dirty="0">
            <a:latin typeface="+mj-ea"/>
            <a:ea typeface="+mj-ea"/>
          </a:endParaRPr>
        </a:p>
      </dgm:t>
    </dgm:pt>
    <dgm:pt modelId="{E610885D-36C4-4C98-8900-58800730AEAA}" type="parTrans" cxnId="{C612E7AD-7FD0-4712-8D34-8F93899F3BC5}">
      <dgm:prSet/>
      <dgm:spPr/>
      <dgm:t>
        <a:bodyPr/>
        <a:lstStyle/>
        <a:p>
          <a:endParaRPr lang="zh-TW" altLang="en-US" sz="3600">
            <a:latin typeface="+mj-ea"/>
            <a:ea typeface="+mj-ea"/>
          </a:endParaRPr>
        </a:p>
      </dgm:t>
    </dgm:pt>
    <dgm:pt modelId="{035A758E-EB72-485D-BD40-26E6B09CC1F2}" type="sibTrans" cxnId="{C612E7AD-7FD0-4712-8D34-8F93899F3BC5}">
      <dgm:prSet/>
      <dgm:spPr/>
      <dgm:t>
        <a:bodyPr/>
        <a:lstStyle/>
        <a:p>
          <a:endParaRPr lang="zh-TW" altLang="en-US" sz="3600">
            <a:latin typeface="+mj-ea"/>
            <a:ea typeface="+mj-ea"/>
          </a:endParaRPr>
        </a:p>
      </dgm:t>
    </dgm:pt>
    <dgm:pt modelId="{9E778EAA-C8F8-4454-9AAF-FD86A0933814}">
      <dgm:prSet phldrT="[文字]" custT="1"/>
      <dgm:spPr/>
      <dgm:t>
        <a:bodyPr/>
        <a:lstStyle/>
        <a:p>
          <a:r>
            <a:rPr lang="zh-TW" altLang="en-US" sz="3600" dirty="0">
              <a:latin typeface="+mj-ea"/>
              <a:ea typeface="+mj-ea"/>
            </a:rPr>
            <a:t>結合油價預測研究</a:t>
          </a:r>
        </a:p>
      </dgm:t>
    </dgm:pt>
    <dgm:pt modelId="{96F23C8B-9CEB-4B7C-BFA4-26D4FDC031FB}" type="parTrans" cxnId="{3C5C8E0D-2F3A-4EB7-BFC7-4A2A51BD1378}">
      <dgm:prSet/>
      <dgm:spPr/>
      <dgm:t>
        <a:bodyPr/>
        <a:lstStyle/>
        <a:p>
          <a:endParaRPr lang="zh-TW" altLang="en-US" sz="3600">
            <a:latin typeface="+mj-ea"/>
            <a:ea typeface="+mj-ea"/>
          </a:endParaRPr>
        </a:p>
      </dgm:t>
    </dgm:pt>
    <dgm:pt modelId="{D9EDD845-8543-41A0-9661-E9213FD5359A}" type="sibTrans" cxnId="{3C5C8E0D-2F3A-4EB7-BFC7-4A2A51BD1378}">
      <dgm:prSet/>
      <dgm:spPr/>
      <dgm:t>
        <a:bodyPr/>
        <a:lstStyle/>
        <a:p>
          <a:endParaRPr lang="zh-TW" altLang="en-US" sz="3600">
            <a:latin typeface="+mj-ea"/>
            <a:ea typeface="+mj-ea"/>
          </a:endParaRPr>
        </a:p>
      </dgm:t>
    </dgm:pt>
    <dgm:pt modelId="{A4E9EFDE-0B28-4FE0-A2A0-A621C8BC3BF0}">
      <dgm:prSet phldrT="[文字]" custT="1"/>
      <dgm:spPr/>
      <dgm:t>
        <a:bodyPr/>
        <a:lstStyle/>
        <a:p>
          <a:r>
            <a:rPr lang="en-US" altLang="zh-TW" sz="3600" dirty="0">
              <a:latin typeface="+mj-ea"/>
              <a:ea typeface="+mj-ea"/>
            </a:rPr>
            <a:t>5</a:t>
          </a:r>
          <a:endParaRPr lang="zh-TW" altLang="en-US" sz="3600" dirty="0">
            <a:latin typeface="+mj-ea"/>
            <a:ea typeface="+mj-ea"/>
          </a:endParaRPr>
        </a:p>
      </dgm:t>
    </dgm:pt>
    <dgm:pt modelId="{689D71FD-D0F3-48B3-A7DC-31BCD99FD1A2}" type="parTrans" cxnId="{DB7931D6-C631-4471-BCE4-3855554AFA21}">
      <dgm:prSet/>
      <dgm:spPr/>
      <dgm:t>
        <a:bodyPr/>
        <a:lstStyle/>
        <a:p>
          <a:endParaRPr lang="zh-TW" altLang="en-US" sz="3600">
            <a:latin typeface="+mj-ea"/>
            <a:ea typeface="+mj-ea"/>
          </a:endParaRPr>
        </a:p>
      </dgm:t>
    </dgm:pt>
    <dgm:pt modelId="{EE0D70B9-6F8B-4706-A882-313CEBE54C79}" type="sibTrans" cxnId="{DB7931D6-C631-4471-BCE4-3855554AFA21}">
      <dgm:prSet/>
      <dgm:spPr/>
      <dgm:t>
        <a:bodyPr/>
        <a:lstStyle/>
        <a:p>
          <a:endParaRPr lang="zh-TW" altLang="en-US" sz="3600">
            <a:latin typeface="+mj-ea"/>
            <a:ea typeface="+mj-ea"/>
          </a:endParaRPr>
        </a:p>
      </dgm:t>
    </dgm:pt>
    <dgm:pt modelId="{253677C3-8D53-4D89-858E-F7F4E66FFD34}">
      <dgm:prSet phldrT="[文字]" custT="1"/>
      <dgm:spPr/>
      <dgm:t>
        <a:bodyPr anchor="ctr"/>
        <a:lstStyle/>
        <a:p>
          <a:r>
            <a:rPr lang="zh-TW" altLang="en-US" sz="2700" b="0" dirty="0">
              <a:latin typeface="+mj-ea"/>
              <a:ea typeface="+mj-ea"/>
            </a:rPr>
            <a:t>拓展人工智慧、機器學習、深度學習等預測模型</a:t>
          </a:r>
        </a:p>
      </dgm:t>
    </dgm:pt>
    <dgm:pt modelId="{8BDFFA43-F12B-4F24-96A4-56489F8B7A61}" type="parTrans" cxnId="{B708E272-511D-4A68-9D8D-85C9E6D5B67C}">
      <dgm:prSet/>
      <dgm:spPr/>
      <dgm:t>
        <a:bodyPr/>
        <a:lstStyle/>
        <a:p>
          <a:endParaRPr lang="zh-TW" altLang="en-US" sz="3600">
            <a:latin typeface="+mj-ea"/>
            <a:ea typeface="+mj-ea"/>
          </a:endParaRPr>
        </a:p>
      </dgm:t>
    </dgm:pt>
    <dgm:pt modelId="{8376CC03-F3AF-453E-82F3-17A9AB915B5B}" type="sibTrans" cxnId="{B708E272-511D-4A68-9D8D-85C9E6D5B67C}">
      <dgm:prSet/>
      <dgm:spPr/>
      <dgm:t>
        <a:bodyPr/>
        <a:lstStyle/>
        <a:p>
          <a:endParaRPr lang="zh-TW" altLang="en-US" sz="3600">
            <a:latin typeface="+mj-ea"/>
            <a:ea typeface="+mj-ea"/>
          </a:endParaRPr>
        </a:p>
      </dgm:t>
    </dgm:pt>
    <dgm:pt modelId="{0518472B-D8D9-4063-91CD-9F90186E90FE}">
      <dgm:prSet phldrT="[文字]" custT="1"/>
      <dgm:spPr/>
      <dgm:t>
        <a:bodyPr/>
        <a:lstStyle/>
        <a:p>
          <a:r>
            <a:rPr lang="zh-TW" altLang="en-US" sz="3600" dirty="0">
              <a:latin typeface="+mj-ea"/>
              <a:ea typeface="+mj-ea"/>
            </a:rPr>
            <a:t>建立多變數預測模型</a:t>
          </a:r>
        </a:p>
      </dgm:t>
    </dgm:pt>
    <dgm:pt modelId="{8F2320C1-E7EA-4A3D-803F-7BC1F5E49A47}" type="parTrans" cxnId="{CF3BA035-73B8-4538-A32E-89BD9F5D4B19}">
      <dgm:prSet/>
      <dgm:spPr/>
      <dgm:t>
        <a:bodyPr/>
        <a:lstStyle/>
        <a:p>
          <a:endParaRPr lang="zh-TW" altLang="en-US" sz="3600">
            <a:latin typeface="+mj-ea"/>
            <a:ea typeface="+mj-ea"/>
          </a:endParaRPr>
        </a:p>
      </dgm:t>
    </dgm:pt>
    <dgm:pt modelId="{BB59DC1C-290A-4141-8560-CAA962A7848A}" type="sibTrans" cxnId="{CF3BA035-73B8-4538-A32E-89BD9F5D4B19}">
      <dgm:prSet/>
      <dgm:spPr/>
      <dgm:t>
        <a:bodyPr/>
        <a:lstStyle/>
        <a:p>
          <a:endParaRPr lang="zh-TW" altLang="en-US" sz="3600">
            <a:latin typeface="+mj-ea"/>
            <a:ea typeface="+mj-ea"/>
          </a:endParaRPr>
        </a:p>
      </dgm:t>
    </dgm:pt>
    <dgm:pt modelId="{BD0BAD89-A471-4CC2-8416-8B19992776CD}">
      <dgm:prSet phldrT="[文字]" custT="1"/>
      <dgm:spPr/>
      <dgm:t>
        <a:bodyPr/>
        <a:lstStyle/>
        <a:p>
          <a:r>
            <a:rPr lang="en-US" altLang="zh-TW" sz="3600" dirty="0">
              <a:latin typeface="+mj-ea"/>
              <a:ea typeface="+mj-ea"/>
            </a:rPr>
            <a:t>3</a:t>
          </a:r>
          <a:endParaRPr lang="zh-TW" altLang="en-US" sz="3600" dirty="0">
            <a:latin typeface="+mj-ea"/>
            <a:ea typeface="+mj-ea"/>
          </a:endParaRPr>
        </a:p>
      </dgm:t>
    </dgm:pt>
    <dgm:pt modelId="{53BD55AD-29F8-43E6-9607-BF477591F549}" type="parTrans" cxnId="{C175A8AD-36A0-45ED-AC1D-8D9870CC08C7}">
      <dgm:prSet/>
      <dgm:spPr/>
      <dgm:t>
        <a:bodyPr/>
        <a:lstStyle/>
        <a:p>
          <a:endParaRPr lang="zh-TW" altLang="en-US" sz="3600">
            <a:latin typeface="+mj-ea"/>
            <a:ea typeface="+mj-ea"/>
          </a:endParaRPr>
        </a:p>
      </dgm:t>
    </dgm:pt>
    <dgm:pt modelId="{84767C06-232E-4A23-8F66-D896D2EEDA9B}" type="sibTrans" cxnId="{C175A8AD-36A0-45ED-AC1D-8D9870CC08C7}">
      <dgm:prSet/>
      <dgm:spPr/>
      <dgm:t>
        <a:bodyPr/>
        <a:lstStyle/>
        <a:p>
          <a:endParaRPr lang="zh-TW" altLang="en-US" sz="3600">
            <a:latin typeface="+mj-ea"/>
            <a:ea typeface="+mj-ea"/>
          </a:endParaRPr>
        </a:p>
      </dgm:t>
    </dgm:pt>
    <dgm:pt modelId="{4705EC0F-6792-4FEF-9647-245DCE9BAD94}">
      <dgm:prSet phldrT="[文字]" custT="1"/>
      <dgm:spPr/>
      <dgm:t>
        <a:bodyPr/>
        <a:lstStyle/>
        <a:p>
          <a:r>
            <a:rPr lang="en-US" altLang="zh-TW" sz="3600" dirty="0">
              <a:latin typeface="+mj-ea"/>
              <a:ea typeface="+mj-ea"/>
            </a:rPr>
            <a:t>4</a:t>
          </a:r>
          <a:endParaRPr lang="zh-TW" altLang="en-US" sz="3600" dirty="0">
            <a:latin typeface="+mj-ea"/>
            <a:ea typeface="+mj-ea"/>
          </a:endParaRPr>
        </a:p>
      </dgm:t>
    </dgm:pt>
    <dgm:pt modelId="{0926C11C-8A76-4B19-905D-BCAB1A355EA3}" type="parTrans" cxnId="{D375F1D4-4509-46EA-993A-FFD1646A123E}">
      <dgm:prSet/>
      <dgm:spPr/>
      <dgm:t>
        <a:bodyPr/>
        <a:lstStyle/>
        <a:p>
          <a:endParaRPr lang="zh-TW" altLang="en-US" sz="3600">
            <a:latin typeface="+mj-ea"/>
            <a:ea typeface="+mj-ea"/>
          </a:endParaRPr>
        </a:p>
      </dgm:t>
    </dgm:pt>
    <dgm:pt modelId="{1913B258-0679-4018-8B28-9B5CE76669CB}" type="sibTrans" cxnId="{D375F1D4-4509-46EA-993A-FFD1646A123E}">
      <dgm:prSet/>
      <dgm:spPr/>
      <dgm:t>
        <a:bodyPr/>
        <a:lstStyle/>
        <a:p>
          <a:endParaRPr lang="zh-TW" altLang="en-US" sz="3600">
            <a:latin typeface="+mj-ea"/>
            <a:ea typeface="+mj-ea"/>
          </a:endParaRPr>
        </a:p>
      </dgm:t>
    </dgm:pt>
    <dgm:pt modelId="{CB991C77-DCE4-450B-BF05-6D518AC9A292}">
      <dgm:prSet phldrT="[文字]" custT="1"/>
      <dgm:spPr/>
      <dgm:t>
        <a:bodyPr/>
        <a:lstStyle/>
        <a:p>
          <a:r>
            <a:rPr lang="zh-TW" altLang="en-US" sz="3600" dirty="0">
              <a:latin typeface="+mj-ea"/>
              <a:ea typeface="+mj-ea"/>
            </a:rPr>
            <a:t>精進油料儲存設施</a:t>
          </a:r>
        </a:p>
      </dgm:t>
    </dgm:pt>
    <dgm:pt modelId="{1E9A8104-CC65-45A4-983C-EFC64F711425}" type="parTrans" cxnId="{C7497061-1470-4C67-80CE-53CA47FA0C1E}">
      <dgm:prSet/>
      <dgm:spPr/>
      <dgm:t>
        <a:bodyPr/>
        <a:lstStyle/>
        <a:p>
          <a:endParaRPr lang="zh-TW" altLang="en-US" sz="3600">
            <a:latin typeface="+mj-ea"/>
            <a:ea typeface="+mj-ea"/>
          </a:endParaRPr>
        </a:p>
      </dgm:t>
    </dgm:pt>
    <dgm:pt modelId="{A9AB720F-3576-41D7-A0DB-0F0FACF4EA9C}" type="sibTrans" cxnId="{C7497061-1470-4C67-80CE-53CA47FA0C1E}">
      <dgm:prSet/>
      <dgm:spPr/>
      <dgm:t>
        <a:bodyPr/>
        <a:lstStyle/>
        <a:p>
          <a:endParaRPr lang="zh-TW" altLang="en-US" sz="3600">
            <a:latin typeface="+mj-ea"/>
            <a:ea typeface="+mj-ea"/>
          </a:endParaRPr>
        </a:p>
      </dgm:t>
    </dgm:pt>
    <dgm:pt modelId="{DB1D7294-E28A-4A6C-BC21-1FE6C93D81DF}" type="pres">
      <dgm:prSet presAssocID="{5F457FD6-C477-432E-94D6-191E1E1BCCC8}" presName="Name0" presStyleCnt="0">
        <dgm:presLayoutVars>
          <dgm:dir/>
          <dgm:animLvl val="lvl"/>
          <dgm:resizeHandles/>
        </dgm:presLayoutVars>
      </dgm:prSet>
      <dgm:spPr/>
    </dgm:pt>
    <dgm:pt modelId="{A9E7CDE8-0491-4470-9C67-A66780488D62}" type="pres">
      <dgm:prSet presAssocID="{85703E2B-D8BA-4117-9846-ACB1D1C72E8F}" presName="linNode" presStyleCnt="0"/>
      <dgm:spPr/>
    </dgm:pt>
    <dgm:pt modelId="{7A92521A-FCA9-4D2A-BB8C-D14877FA8877}" type="pres">
      <dgm:prSet presAssocID="{85703E2B-D8BA-4117-9846-ACB1D1C72E8F}" presName="parentShp" presStyleLbl="node1" presStyleIdx="0" presStyleCnt="5" custScaleX="23542" custLinFactNeighborX="-1087" custLinFactNeighborY="-1345">
        <dgm:presLayoutVars>
          <dgm:bulletEnabled val="1"/>
        </dgm:presLayoutVars>
      </dgm:prSet>
      <dgm:spPr/>
    </dgm:pt>
    <dgm:pt modelId="{23A9816D-8AFE-4170-87A7-DD05D0105C99}" type="pres">
      <dgm:prSet presAssocID="{85703E2B-D8BA-4117-9846-ACB1D1C72E8F}" presName="childShp" presStyleLbl="bgAccFollowNode1" presStyleIdx="0" presStyleCnt="5" custScaleX="166667" custLinFactNeighborX="-374" custLinFactNeighborY="900">
        <dgm:presLayoutVars>
          <dgm:bulletEnabled val="1"/>
        </dgm:presLayoutVars>
      </dgm:prSet>
      <dgm:spPr/>
    </dgm:pt>
    <dgm:pt modelId="{7990457E-AEC0-4861-95C1-8408909498D2}" type="pres">
      <dgm:prSet presAssocID="{9FE98906-5503-4370-A7EE-EB18C619FBB7}" presName="spacing" presStyleCnt="0"/>
      <dgm:spPr/>
    </dgm:pt>
    <dgm:pt modelId="{8695A5BF-A915-4F6F-81E6-7AFAA8969D9E}" type="pres">
      <dgm:prSet presAssocID="{7C9CD486-EB44-4189-BD8A-1A18AE4FCA11}" presName="linNode" presStyleCnt="0"/>
      <dgm:spPr/>
    </dgm:pt>
    <dgm:pt modelId="{ED3B121A-77A6-4437-8FB4-5B3958BC38CD}" type="pres">
      <dgm:prSet presAssocID="{7C9CD486-EB44-4189-BD8A-1A18AE4FCA11}" presName="parentShp" presStyleLbl="node1" presStyleIdx="1" presStyleCnt="5" custScaleX="23565" custLinFactNeighborX="371">
        <dgm:presLayoutVars>
          <dgm:bulletEnabled val="1"/>
        </dgm:presLayoutVars>
      </dgm:prSet>
      <dgm:spPr/>
    </dgm:pt>
    <dgm:pt modelId="{F1B7DF01-DCF8-4372-A4BE-82446CDF9BF3}" type="pres">
      <dgm:prSet presAssocID="{7C9CD486-EB44-4189-BD8A-1A18AE4FCA11}" presName="childShp" presStyleLbl="bgAccFollowNode1" presStyleIdx="1" presStyleCnt="5" custScaleX="166667" custLinFactNeighborX="312" custLinFactNeighborY="91">
        <dgm:presLayoutVars>
          <dgm:bulletEnabled val="1"/>
        </dgm:presLayoutVars>
      </dgm:prSet>
      <dgm:spPr/>
    </dgm:pt>
    <dgm:pt modelId="{E5096277-C1B5-4CB6-A843-126C8BB0B054}" type="pres">
      <dgm:prSet presAssocID="{035A758E-EB72-485D-BD40-26E6B09CC1F2}" presName="spacing" presStyleCnt="0"/>
      <dgm:spPr/>
    </dgm:pt>
    <dgm:pt modelId="{C6ABBB47-9D00-4D2A-AD33-EECF8FECA023}" type="pres">
      <dgm:prSet presAssocID="{BD0BAD89-A471-4CC2-8416-8B19992776CD}" presName="linNode" presStyleCnt="0"/>
      <dgm:spPr/>
    </dgm:pt>
    <dgm:pt modelId="{62F28527-713A-40DB-99B0-180B925121D4}" type="pres">
      <dgm:prSet presAssocID="{BD0BAD89-A471-4CC2-8416-8B19992776CD}" presName="parentShp" presStyleLbl="node1" presStyleIdx="2" presStyleCnt="5" custScaleX="23659" custLinFactNeighborX="-510">
        <dgm:presLayoutVars>
          <dgm:bulletEnabled val="1"/>
        </dgm:presLayoutVars>
      </dgm:prSet>
      <dgm:spPr/>
    </dgm:pt>
    <dgm:pt modelId="{64BFA88A-518C-4ADC-AB7E-45A251D0A71F}" type="pres">
      <dgm:prSet presAssocID="{BD0BAD89-A471-4CC2-8416-8B19992776CD}" presName="childShp" presStyleLbl="bgAccFollowNode1" presStyleIdx="2" presStyleCnt="5" custScaleX="166667">
        <dgm:presLayoutVars>
          <dgm:bulletEnabled val="1"/>
        </dgm:presLayoutVars>
      </dgm:prSet>
      <dgm:spPr/>
    </dgm:pt>
    <dgm:pt modelId="{7772831D-4F0B-4623-ABAB-53B171186A66}" type="pres">
      <dgm:prSet presAssocID="{84767C06-232E-4A23-8F66-D896D2EEDA9B}" presName="spacing" presStyleCnt="0"/>
      <dgm:spPr/>
    </dgm:pt>
    <dgm:pt modelId="{9B49D6D7-8738-463F-AF8D-D3CE086B75F8}" type="pres">
      <dgm:prSet presAssocID="{4705EC0F-6792-4FEF-9647-245DCE9BAD94}" presName="linNode" presStyleCnt="0"/>
      <dgm:spPr/>
    </dgm:pt>
    <dgm:pt modelId="{1ADFA67F-4DE1-4137-A858-FFB4A3414AF3}" type="pres">
      <dgm:prSet presAssocID="{4705EC0F-6792-4FEF-9647-245DCE9BAD94}" presName="parentShp" presStyleLbl="node1" presStyleIdx="3" presStyleCnt="5" custScaleX="23519" custLinFactNeighborX="0">
        <dgm:presLayoutVars>
          <dgm:bulletEnabled val="1"/>
        </dgm:presLayoutVars>
      </dgm:prSet>
      <dgm:spPr/>
    </dgm:pt>
    <dgm:pt modelId="{545759EC-B5FB-44F8-8A0B-36EFE19E9E66}" type="pres">
      <dgm:prSet presAssocID="{4705EC0F-6792-4FEF-9647-245DCE9BAD94}" presName="childShp" presStyleLbl="bgAccFollowNode1" presStyleIdx="3" presStyleCnt="5" custScaleX="166667">
        <dgm:presLayoutVars>
          <dgm:bulletEnabled val="1"/>
        </dgm:presLayoutVars>
      </dgm:prSet>
      <dgm:spPr/>
    </dgm:pt>
    <dgm:pt modelId="{91B96C57-9219-4ED3-9B75-770CE2F86370}" type="pres">
      <dgm:prSet presAssocID="{1913B258-0679-4018-8B28-9B5CE76669CB}" presName="spacing" presStyleCnt="0"/>
      <dgm:spPr/>
    </dgm:pt>
    <dgm:pt modelId="{E64A5258-CB17-4A0A-AEF3-7893B7EE4F8E}" type="pres">
      <dgm:prSet presAssocID="{A4E9EFDE-0B28-4FE0-A2A0-A621C8BC3BF0}" presName="linNode" presStyleCnt="0"/>
      <dgm:spPr/>
    </dgm:pt>
    <dgm:pt modelId="{3FB38BEB-0766-41A7-A451-1684E7EE8F9D}" type="pres">
      <dgm:prSet presAssocID="{A4E9EFDE-0B28-4FE0-A2A0-A621C8BC3BF0}" presName="parentShp" presStyleLbl="node1" presStyleIdx="4" presStyleCnt="5" custScaleX="23449" custLinFactNeighborX="339">
        <dgm:presLayoutVars>
          <dgm:bulletEnabled val="1"/>
        </dgm:presLayoutVars>
      </dgm:prSet>
      <dgm:spPr/>
    </dgm:pt>
    <dgm:pt modelId="{9E2C865B-F701-4536-A55E-A7743B18D8BD}" type="pres">
      <dgm:prSet presAssocID="{A4E9EFDE-0B28-4FE0-A2A0-A621C8BC3BF0}" presName="childShp" presStyleLbl="bgAccFollowNode1" presStyleIdx="4" presStyleCnt="5" custScaleX="166667">
        <dgm:presLayoutVars>
          <dgm:bulletEnabled val="1"/>
        </dgm:presLayoutVars>
      </dgm:prSet>
      <dgm:spPr/>
    </dgm:pt>
  </dgm:ptLst>
  <dgm:cxnLst>
    <dgm:cxn modelId="{3C5C8E0D-2F3A-4EB7-BFC7-4A2A51BD1378}" srcId="{A4E9EFDE-0B28-4FE0-A2A0-A621C8BC3BF0}" destId="{9E778EAA-C8F8-4454-9AAF-FD86A0933814}" srcOrd="0" destOrd="0" parTransId="{96F23C8B-9CEB-4B7C-BFA4-26D4FDC031FB}" sibTransId="{D9EDD845-8543-41A0-9661-E9213FD5359A}"/>
    <dgm:cxn modelId="{58BC5235-462B-4DCC-8F92-90F808100273}" srcId="{5F457FD6-C477-432E-94D6-191E1E1BCCC8}" destId="{85703E2B-D8BA-4117-9846-ACB1D1C72E8F}" srcOrd="0" destOrd="0" parTransId="{058C2BA8-9ECB-4308-8D7E-F7A6A6DC5F63}" sibTransId="{9FE98906-5503-4370-A7EE-EB18C619FBB7}"/>
    <dgm:cxn modelId="{CF3BA035-73B8-4538-A32E-89BD9F5D4B19}" srcId="{BD0BAD89-A471-4CC2-8416-8B19992776CD}" destId="{0518472B-D8D9-4063-91CD-9F90186E90FE}" srcOrd="0" destOrd="0" parTransId="{8F2320C1-E7EA-4A3D-803F-7BC1F5E49A47}" sibTransId="{BB59DC1C-290A-4141-8560-CAA962A7848A}"/>
    <dgm:cxn modelId="{C7497061-1470-4C67-80CE-53CA47FA0C1E}" srcId="{4705EC0F-6792-4FEF-9647-245DCE9BAD94}" destId="{CB991C77-DCE4-450B-BF05-6D518AC9A292}" srcOrd="0" destOrd="0" parTransId="{1E9A8104-CC65-45A4-983C-EFC64F711425}" sibTransId="{A9AB720F-3576-41D7-A0DB-0F0FACF4EA9C}"/>
    <dgm:cxn modelId="{04FDEF46-67D4-4439-BD3E-845C86E753D3}" type="presOf" srcId="{5F457FD6-C477-432E-94D6-191E1E1BCCC8}" destId="{DB1D7294-E28A-4A6C-BC21-1FE6C93D81DF}" srcOrd="0" destOrd="0" presId="urn:microsoft.com/office/officeart/2005/8/layout/vList6"/>
    <dgm:cxn modelId="{B708E272-511D-4A68-9D8D-85C9E6D5B67C}" srcId="{7C9CD486-EB44-4189-BD8A-1A18AE4FCA11}" destId="{253677C3-8D53-4D89-858E-F7F4E66FFD34}" srcOrd="0" destOrd="0" parTransId="{8BDFFA43-F12B-4F24-96A4-56489F8B7A61}" sibTransId="{8376CC03-F3AF-453E-82F3-17A9AB915B5B}"/>
    <dgm:cxn modelId="{CCBC2C7D-7FAF-4CB2-AB82-02D706FCE352}" type="presOf" srcId="{85703E2B-D8BA-4117-9846-ACB1D1C72E8F}" destId="{7A92521A-FCA9-4D2A-BB8C-D14877FA8877}" srcOrd="0" destOrd="0" presId="urn:microsoft.com/office/officeart/2005/8/layout/vList6"/>
    <dgm:cxn modelId="{6EE04998-F1DB-481E-9EFC-0E24B472716A}" type="presOf" srcId="{9E778EAA-C8F8-4454-9AAF-FD86A0933814}" destId="{9E2C865B-F701-4536-A55E-A7743B18D8BD}" srcOrd="0" destOrd="0" presId="urn:microsoft.com/office/officeart/2005/8/layout/vList6"/>
    <dgm:cxn modelId="{DC924A9B-27D8-47DD-A2CC-B95201D7ED67}" type="presOf" srcId="{7C9CD486-EB44-4189-BD8A-1A18AE4FCA11}" destId="{ED3B121A-77A6-4437-8FB4-5B3958BC38CD}" srcOrd="0" destOrd="0" presId="urn:microsoft.com/office/officeart/2005/8/layout/vList6"/>
    <dgm:cxn modelId="{803BBCA6-5E51-4256-83CD-3382FF946BE5}" type="presOf" srcId="{4DE971BD-9ED0-456D-AC3E-E639610B94BB}" destId="{23A9816D-8AFE-4170-87A7-DD05D0105C99}" srcOrd="0" destOrd="0" presId="urn:microsoft.com/office/officeart/2005/8/layout/vList6"/>
    <dgm:cxn modelId="{C175A8AD-36A0-45ED-AC1D-8D9870CC08C7}" srcId="{5F457FD6-C477-432E-94D6-191E1E1BCCC8}" destId="{BD0BAD89-A471-4CC2-8416-8B19992776CD}" srcOrd="2" destOrd="0" parTransId="{53BD55AD-29F8-43E6-9607-BF477591F549}" sibTransId="{84767C06-232E-4A23-8F66-D896D2EEDA9B}"/>
    <dgm:cxn modelId="{C612E7AD-7FD0-4712-8D34-8F93899F3BC5}" srcId="{5F457FD6-C477-432E-94D6-191E1E1BCCC8}" destId="{7C9CD486-EB44-4189-BD8A-1A18AE4FCA11}" srcOrd="1" destOrd="0" parTransId="{E610885D-36C4-4C98-8900-58800730AEAA}" sibTransId="{035A758E-EB72-485D-BD40-26E6B09CC1F2}"/>
    <dgm:cxn modelId="{3396D7BF-11ED-41A9-90AA-2A166833A095}" type="presOf" srcId="{4705EC0F-6792-4FEF-9647-245DCE9BAD94}" destId="{1ADFA67F-4DE1-4137-A858-FFB4A3414AF3}" srcOrd="0" destOrd="0" presId="urn:microsoft.com/office/officeart/2005/8/layout/vList6"/>
    <dgm:cxn modelId="{1BB89CC0-2C15-4F5C-A901-AF699E2D06DE}" srcId="{85703E2B-D8BA-4117-9846-ACB1D1C72E8F}" destId="{4DE971BD-9ED0-456D-AC3E-E639610B94BB}" srcOrd="0" destOrd="0" parTransId="{99B2554E-545D-4AD8-8D61-D8ED1BE94BF6}" sibTransId="{26C94F87-5B01-4072-9E10-913C49509FFE}"/>
    <dgm:cxn modelId="{465E96CB-F80D-46E5-90FE-7756509AAAD9}" type="presOf" srcId="{0518472B-D8D9-4063-91CD-9F90186E90FE}" destId="{64BFA88A-518C-4ADC-AB7E-45A251D0A71F}" srcOrd="0" destOrd="0" presId="urn:microsoft.com/office/officeart/2005/8/layout/vList6"/>
    <dgm:cxn modelId="{D375F1D4-4509-46EA-993A-FFD1646A123E}" srcId="{5F457FD6-C477-432E-94D6-191E1E1BCCC8}" destId="{4705EC0F-6792-4FEF-9647-245DCE9BAD94}" srcOrd="3" destOrd="0" parTransId="{0926C11C-8A76-4B19-905D-BCAB1A355EA3}" sibTransId="{1913B258-0679-4018-8B28-9B5CE76669CB}"/>
    <dgm:cxn modelId="{FEBF35D5-AEB1-48BB-8903-8C361C11B1C3}" type="presOf" srcId="{CB991C77-DCE4-450B-BF05-6D518AC9A292}" destId="{545759EC-B5FB-44F8-8A0B-36EFE19E9E66}" srcOrd="0" destOrd="0" presId="urn:microsoft.com/office/officeart/2005/8/layout/vList6"/>
    <dgm:cxn modelId="{DB7931D6-C631-4471-BCE4-3855554AFA21}" srcId="{5F457FD6-C477-432E-94D6-191E1E1BCCC8}" destId="{A4E9EFDE-0B28-4FE0-A2A0-A621C8BC3BF0}" srcOrd="4" destOrd="0" parTransId="{689D71FD-D0F3-48B3-A7DC-31BCD99FD1A2}" sibTransId="{EE0D70B9-6F8B-4706-A882-313CEBE54C79}"/>
    <dgm:cxn modelId="{2C63E4DD-6C2C-4CA9-ADF0-8A1A8A57127B}" type="presOf" srcId="{253677C3-8D53-4D89-858E-F7F4E66FFD34}" destId="{F1B7DF01-DCF8-4372-A4BE-82446CDF9BF3}" srcOrd="0" destOrd="0" presId="urn:microsoft.com/office/officeart/2005/8/layout/vList6"/>
    <dgm:cxn modelId="{AFFD53F5-7BCA-4937-AB08-FB9BCEF50284}" type="presOf" srcId="{BD0BAD89-A471-4CC2-8416-8B19992776CD}" destId="{62F28527-713A-40DB-99B0-180B925121D4}" srcOrd="0" destOrd="0" presId="urn:microsoft.com/office/officeart/2005/8/layout/vList6"/>
    <dgm:cxn modelId="{146ED9F9-DDEE-4E18-B6D5-FF5647A00E63}" type="presOf" srcId="{A4E9EFDE-0B28-4FE0-A2A0-A621C8BC3BF0}" destId="{3FB38BEB-0766-41A7-A451-1684E7EE8F9D}" srcOrd="0" destOrd="0" presId="urn:microsoft.com/office/officeart/2005/8/layout/vList6"/>
    <dgm:cxn modelId="{95E96079-C96F-4A47-8BC0-E746DE39A620}" type="presParOf" srcId="{DB1D7294-E28A-4A6C-BC21-1FE6C93D81DF}" destId="{A9E7CDE8-0491-4470-9C67-A66780488D62}" srcOrd="0" destOrd="0" presId="urn:microsoft.com/office/officeart/2005/8/layout/vList6"/>
    <dgm:cxn modelId="{E4538727-5342-4349-9863-D45DF50C5C57}" type="presParOf" srcId="{A9E7CDE8-0491-4470-9C67-A66780488D62}" destId="{7A92521A-FCA9-4D2A-BB8C-D14877FA8877}" srcOrd="0" destOrd="0" presId="urn:microsoft.com/office/officeart/2005/8/layout/vList6"/>
    <dgm:cxn modelId="{07AF1BF6-A9FF-4292-AF68-7C6721B5C29B}" type="presParOf" srcId="{A9E7CDE8-0491-4470-9C67-A66780488D62}" destId="{23A9816D-8AFE-4170-87A7-DD05D0105C99}" srcOrd="1" destOrd="0" presId="urn:microsoft.com/office/officeart/2005/8/layout/vList6"/>
    <dgm:cxn modelId="{5478E4E7-98DF-4BBA-8465-92F501268500}" type="presParOf" srcId="{DB1D7294-E28A-4A6C-BC21-1FE6C93D81DF}" destId="{7990457E-AEC0-4861-95C1-8408909498D2}" srcOrd="1" destOrd="0" presId="urn:microsoft.com/office/officeart/2005/8/layout/vList6"/>
    <dgm:cxn modelId="{005A87F2-249B-43ED-A7D1-E3CB4556E8E5}" type="presParOf" srcId="{DB1D7294-E28A-4A6C-BC21-1FE6C93D81DF}" destId="{8695A5BF-A915-4F6F-81E6-7AFAA8969D9E}" srcOrd="2" destOrd="0" presId="urn:microsoft.com/office/officeart/2005/8/layout/vList6"/>
    <dgm:cxn modelId="{E6DD1092-96A1-4867-8667-2312E0399821}" type="presParOf" srcId="{8695A5BF-A915-4F6F-81E6-7AFAA8969D9E}" destId="{ED3B121A-77A6-4437-8FB4-5B3958BC38CD}" srcOrd="0" destOrd="0" presId="urn:microsoft.com/office/officeart/2005/8/layout/vList6"/>
    <dgm:cxn modelId="{20EA8058-309A-43CA-9709-F8049ADE3118}" type="presParOf" srcId="{8695A5BF-A915-4F6F-81E6-7AFAA8969D9E}" destId="{F1B7DF01-DCF8-4372-A4BE-82446CDF9BF3}" srcOrd="1" destOrd="0" presId="urn:microsoft.com/office/officeart/2005/8/layout/vList6"/>
    <dgm:cxn modelId="{D6B904AA-6578-4EB5-AC69-F37FA4B5A0DD}" type="presParOf" srcId="{DB1D7294-E28A-4A6C-BC21-1FE6C93D81DF}" destId="{E5096277-C1B5-4CB6-A843-126C8BB0B054}" srcOrd="3" destOrd="0" presId="urn:microsoft.com/office/officeart/2005/8/layout/vList6"/>
    <dgm:cxn modelId="{D0449D01-3FC2-4925-BD17-9E08221A5512}" type="presParOf" srcId="{DB1D7294-E28A-4A6C-BC21-1FE6C93D81DF}" destId="{C6ABBB47-9D00-4D2A-AD33-EECF8FECA023}" srcOrd="4" destOrd="0" presId="urn:microsoft.com/office/officeart/2005/8/layout/vList6"/>
    <dgm:cxn modelId="{DDD01877-66C3-446A-A12E-314CF51C575D}" type="presParOf" srcId="{C6ABBB47-9D00-4D2A-AD33-EECF8FECA023}" destId="{62F28527-713A-40DB-99B0-180B925121D4}" srcOrd="0" destOrd="0" presId="urn:microsoft.com/office/officeart/2005/8/layout/vList6"/>
    <dgm:cxn modelId="{F2A9437B-6032-4F90-BAB3-17DBD52B1C80}" type="presParOf" srcId="{C6ABBB47-9D00-4D2A-AD33-EECF8FECA023}" destId="{64BFA88A-518C-4ADC-AB7E-45A251D0A71F}" srcOrd="1" destOrd="0" presId="urn:microsoft.com/office/officeart/2005/8/layout/vList6"/>
    <dgm:cxn modelId="{67398B39-6FBC-403B-B253-6E8AF4F74D73}" type="presParOf" srcId="{DB1D7294-E28A-4A6C-BC21-1FE6C93D81DF}" destId="{7772831D-4F0B-4623-ABAB-53B171186A66}" srcOrd="5" destOrd="0" presId="urn:microsoft.com/office/officeart/2005/8/layout/vList6"/>
    <dgm:cxn modelId="{FC93997C-943D-4443-905B-B8CE2E143D93}" type="presParOf" srcId="{DB1D7294-E28A-4A6C-BC21-1FE6C93D81DF}" destId="{9B49D6D7-8738-463F-AF8D-D3CE086B75F8}" srcOrd="6" destOrd="0" presId="urn:microsoft.com/office/officeart/2005/8/layout/vList6"/>
    <dgm:cxn modelId="{7FF635B6-D045-4FFE-9647-4308E50C189D}" type="presParOf" srcId="{9B49D6D7-8738-463F-AF8D-D3CE086B75F8}" destId="{1ADFA67F-4DE1-4137-A858-FFB4A3414AF3}" srcOrd="0" destOrd="0" presId="urn:microsoft.com/office/officeart/2005/8/layout/vList6"/>
    <dgm:cxn modelId="{0046F24B-B432-4512-B053-28218B75349F}" type="presParOf" srcId="{9B49D6D7-8738-463F-AF8D-D3CE086B75F8}" destId="{545759EC-B5FB-44F8-8A0B-36EFE19E9E66}" srcOrd="1" destOrd="0" presId="urn:microsoft.com/office/officeart/2005/8/layout/vList6"/>
    <dgm:cxn modelId="{053F80F3-0300-45E9-99D9-387425185F8D}" type="presParOf" srcId="{DB1D7294-E28A-4A6C-BC21-1FE6C93D81DF}" destId="{91B96C57-9219-4ED3-9B75-770CE2F86370}" srcOrd="7" destOrd="0" presId="urn:microsoft.com/office/officeart/2005/8/layout/vList6"/>
    <dgm:cxn modelId="{11B0B803-26E8-46EE-AC30-2B69888AEF5E}" type="presParOf" srcId="{DB1D7294-E28A-4A6C-BC21-1FE6C93D81DF}" destId="{E64A5258-CB17-4A0A-AEF3-7893B7EE4F8E}" srcOrd="8" destOrd="0" presId="urn:microsoft.com/office/officeart/2005/8/layout/vList6"/>
    <dgm:cxn modelId="{16C5E044-DE50-4ED9-A640-A86C43209C89}" type="presParOf" srcId="{E64A5258-CB17-4A0A-AEF3-7893B7EE4F8E}" destId="{3FB38BEB-0766-41A7-A451-1684E7EE8F9D}" srcOrd="0" destOrd="0" presId="urn:microsoft.com/office/officeart/2005/8/layout/vList6"/>
    <dgm:cxn modelId="{E4C04B84-C6A5-4616-865B-19EE82F4EAEE}" type="presParOf" srcId="{E64A5258-CB17-4A0A-AEF3-7893B7EE4F8E}" destId="{9E2C865B-F701-4536-A55E-A7743B18D8B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A9AF5-5C17-4877-9C02-FC75ACFF281B}">
      <dsp:nvSpPr>
        <dsp:cNvPr id="0" name=""/>
        <dsp:cNvSpPr/>
      </dsp:nvSpPr>
      <dsp:spPr>
        <a:xfrm>
          <a:off x="2155507" y="2277603"/>
          <a:ext cx="1784985" cy="17849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TW" altLang="en-US" sz="2400" kern="1200" dirty="0">
              <a:latin typeface="+mn-ea"/>
            </a:rPr>
            <a:t>最佳預測</a:t>
          </a:r>
          <a:endParaRPr lang="en-US" altLang="zh-TW" sz="2400" kern="1200" dirty="0">
            <a:latin typeface="+mn-ea"/>
          </a:endParaRPr>
        </a:p>
        <a:p>
          <a:pPr marL="0" lvl="0" indent="0" algn="ctr" defTabSz="1066800">
            <a:lnSpc>
              <a:spcPct val="90000"/>
            </a:lnSpc>
            <a:spcBef>
              <a:spcPct val="0"/>
            </a:spcBef>
            <a:spcAft>
              <a:spcPct val="35000"/>
            </a:spcAft>
            <a:buNone/>
          </a:pPr>
          <a:r>
            <a:rPr lang="zh-TW" altLang="en-US" sz="2400" kern="1200" dirty="0">
              <a:latin typeface="+mn-ea"/>
            </a:rPr>
            <a:t>模型</a:t>
          </a:r>
          <a:endParaRPr lang="zh-TW" altLang="en-US" sz="2400" kern="1200" dirty="0"/>
        </a:p>
      </dsp:txBody>
      <dsp:txXfrm>
        <a:off x="2416912" y="2539008"/>
        <a:ext cx="1262175" cy="1262175"/>
      </dsp:txXfrm>
    </dsp:sp>
    <dsp:sp modelId="{D1B522B9-6FA7-40F8-961A-A0363A4AEA32}">
      <dsp:nvSpPr>
        <dsp:cNvPr id="0" name=""/>
        <dsp:cNvSpPr/>
      </dsp:nvSpPr>
      <dsp:spPr>
        <a:xfrm rot="12900000">
          <a:off x="871449" y="1920360"/>
          <a:ext cx="1510013" cy="508720"/>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97B828-D1DD-42FF-9757-CD5B4A6ACF27}">
      <dsp:nvSpPr>
        <dsp:cNvPr id="0" name=""/>
        <dsp:cNvSpPr/>
      </dsp:nvSpPr>
      <dsp:spPr>
        <a:xfrm>
          <a:off x="160123" y="1063372"/>
          <a:ext cx="1695735" cy="135658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altLang="zh-TW" sz="2000" kern="1200" dirty="0">
              <a:latin typeface="微軟正黑體" panose="020B0604030504040204" pitchFamily="34" charset="-120"/>
              <a:cs typeface="Times New Roman" panose="02020603050405020304" pitchFamily="18" charset="0"/>
            </a:rPr>
            <a:t>Holt-Winters </a:t>
          </a:r>
          <a:r>
            <a:rPr lang="zh-TW" altLang="en-US" sz="2000" kern="1200" dirty="0">
              <a:latin typeface="微軟正黑體" panose="020B0604030504040204" pitchFamily="34" charset="-120"/>
              <a:cs typeface="Times New Roman" panose="02020603050405020304" pitchFamily="18" charset="0"/>
            </a:rPr>
            <a:t>模型</a:t>
          </a:r>
          <a:endParaRPr lang="zh-TW" altLang="en-US" sz="2000" kern="1200" dirty="0"/>
        </a:p>
      </dsp:txBody>
      <dsp:txXfrm>
        <a:off x="199856" y="1103105"/>
        <a:ext cx="1616269" cy="1277122"/>
      </dsp:txXfrm>
    </dsp:sp>
    <dsp:sp modelId="{EE453DA2-08EC-4F1A-9F28-B6096356D65E}">
      <dsp:nvSpPr>
        <dsp:cNvPr id="0" name=""/>
        <dsp:cNvSpPr/>
      </dsp:nvSpPr>
      <dsp:spPr>
        <a:xfrm rot="16200000">
          <a:off x="2292993" y="1180352"/>
          <a:ext cx="1510013" cy="508720"/>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B46EBA-6E40-4D9F-992F-C02B05578AAA}">
      <dsp:nvSpPr>
        <dsp:cNvPr id="0" name=""/>
        <dsp:cNvSpPr/>
      </dsp:nvSpPr>
      <dsp:spPr>
        <a:xfrm>
          <a:off x="2200132" y="1411"/>
          <a:ext cx="1695735" cy="135658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altLang="zh-TW" sz="2000" kern="1200" dirty="0">
              <a:latin typeface="微軟正黑體" panose="020B0604030504040204" pitchFamily="34" charset="-120"/>
              <a:cs typeface="Times New Roman" panose="02020603050405020304" pitchFamily="18" charset="0"/>
            </a:rPr>
            <a:t>ARIMA</a:t>
          </a:r>
          <a:r>
            <a:rPr lang="zh-TW" altLang="en-US" sz="2000" kern="1200" dirty="0">
              <a:latin typeface="微軟正黑體" panose="020B0604030504040204" pitchFamily="34" charset="-120"/>
              <a:cs typeface="Times New Roman" panose="02020603050405020304" pitchFamily="18" charset="0"/>
            </a:rPr>
            <a:t>模型</a:t>
          </a:r>
          <a:endParaRPr lang="zh-TW" altLang="en-US" sz="2000" kern="1200" dirty="0"/>
        </a:p>
      </dsp:txBody>
      <dsp:txXfrm>
        <a:off x="2239865" y="41144"/>
        <a:ext cx="1616269" cy="1277122"/>
      </dsp:txXfrm>
    </dsp:sp>
    <dsp:sp modelId="{4C0A248F-C0E2-4209-8BEA-C581F97FFD95}">
      <dsp:nvSpPr>
        <dsp:cNvPr id="0" name=""/>
        <dsp:cNvSpPr/>
      </dsp:nvSpPr>
      <dsp:spPr>
        <a:xfrm rot="19500000">
          <a:off x="3714536" y="1920360"/>
          <a:ext cx="1510013" cy="508720"/>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10BC85-2F47-4010-AEBE-72425C14616C}">
      <dsp:nvSpPr>
        <dsp:cNvPr id="0" name=""/>
        <dsp:cNvSpPr/>
      </dsp:nvSpPr>
      <dsp:spPr>
        <a:xfrm>
          <a:off x="4240140" y="1063372"/>
          <a:ext cx="1695735" cy="135658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zh-TW" altLang="en-US" sz="2000" kern="1200" dirty="0">
              <a:latin typeface="微軟正黑體" panose="020B0604030504040204" pitchFamily="34" charset="-120"/>
              <a:cs typeface="Times New Roman" panose="02020603050405020304" pitchFamily="18" charset="0"/>
            </a:rPr>
            <a:t>分解法</a:t>
          </a:r>
          <a:endParaRPr lang="zh-TW" altLang="en-US" sz="2000" kern="1200" dirty="0"/>
        </a:p>
      </dsp:txBody>
      <dsp:txXfrm>
        <a:off x="4279873" y="1103105"/>
        <a:ext cx="1616269" cy="1277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4FCC-7858-4928-85B1-C60DF92FED53}">
      <dsp:nvSpPr>
        <dsp:cNvPr id="0" name=""/>
        <dsp:cNvSpPr/>
      </dsp:nvSpPr>
      <dsp:spPr>
        <a:xfrm>
          <a:off x="-6144264" y="-940038"/>
          <a:ext cx="7314019" cy="7314019"/>
        </a:xfrm>
        <a:prstGeom prst="blockArc">
          <a:avLst>
            <a:gd name="adj1" fmla="val 18900000"/>
            <a:gd name="adj2" fmla="val 2700000"/>
            <a:gd name="adj3" fmla="val 295"/>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C8E40-493F-4279-BA79-7D6C8D76B10F}">
      <dsp:nvSpPr>
        <dsp:cNvPr id="0" name=""/>
        <dsp:cNvSpPr/>
      </dsp:nvSpPr>
      <dsp:spPr>
        <a:xfrm>
          <a:off x="612200" y="367742"/>
          <a:ext cx="6889025" cy="93599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541" tIns="45720" rIns="45720" bIns="45720" numCol="1" spcCol="1270" anchor="ctr" anchorCtr="0">
          <a:noAutofit/>
        </a:bodyPr>
        <a:lstStyle/>
        <a:p>
          <a:pPr marL="0" lvl="0" indent="0" algn="l" defTabSz="800100">
            <a:lnSpc>
              <a:spcPct val="90000"/>
            </a:lnSpc>
            <a:spcBef>
              <a:spcPct val="0"/>
            </a:spcBef>
            <a:spcAft>
              <a:spcPct val="35000"/>
            </a:spcAft>
            <a:buNone/>
          </a:pPr>
          <a:r>
            <a:rPr lang="zh-TW" altLang="en-US" sz="1800" kern="1200" dirty="0"/>
            <a:t>總體油量需求預測模型，以</a:t>
          </a:r>
          <a:r>
            <a:rPr lang="en-US" altLang="zh-TW" sz="1800" kern="1200" dirty="0"/>
            <a:t>SARIMA</a:t>
          </a:r>
          <a:r>
            <a:rPr lang="en-US" sz="1800" kern="1200" dirty="0">
              <a:effectLst/>
              <a:latin typeface="+mn-ea"/>
              <a:ea typeface="+mn-ea"/>
            </a:rPr>
            <a:t>(8,1,8) (1,1,1)</a:t>
          </a:r>
          <a:r>
            <a:rPr lang="en-US" altLang="zh-TW" sz="1200" kern="1200" dirty="0">
              <a:effectLst/>
              <a:latin typeface="+mn-ea"/>
              <a:ea typeface="+mn-ea"/>
            </a:rPr>
            <a:t>7</a:t>
          </a:r>
          <a:r>
            <a:rPr lang="zh-TW" altLang="en-US" sz="1800" kern="1200" dirty="0"/>
            <a:t>模型表現最佳，測得</a:t>
          </a:r>
          <a:r>
            <a:rPr lang="en-US" altLang="zh-TW" sz="1800" kern="1200" dirty="0"/>
            <a:t>MAPE</a:t>
          </a:r>
          <a:r>
            <a:rPr lang="zh-TW" altLang="en-US" sz="1800" kern="1200" dirty="0"/>
            <a:t>數值分別為</a:t>
          </a:r>
          <a:r>
            <a:rPr lang="en-US" altLang="zh-TW" sz="1800" kern="1200" dirty="0"/>
            <a:t>3.440%</a:t>
          </a:r>
          <a:r>
            <a:rPr lang="zh-TW" altLang="en-US" sz="1800" kern="1200" dirty="0"/>
            <a:t>，屬優良預測。</a:t>
          </a:r>
        </a:p>
      </dsp:txBody>
      <dsp:txXfrm>
        <a:off x="612200" y="367742"/>
        <a:ext cx="6889025" cy="935996"/>
      </dsp:txXfrm>
    </dsp:sp>
    <dsp:sp modelId="{898C50E9-7CBC-4749-B569-E335B3D35BF0}">
      <dsp:nvSpPr>
        <dsp:cNvPr id="0" name=""/>
        <dsp:cNvSpPr/>
      </dsp:nvSpPr>
      <dsp:spPr>
        <a:xfrm>
          <a:off x="89726" y="313266"/>
          <a:ext cx="1044947" cy="1044947"/>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B704B9-8154-403A-A032-2B5CCD13D6D1}">
      <dsp:nvSpPr>
        <dsp:cNvPr id="0" name=""/>
        <dsp:cNvSpPr/>
      </dsp:nvSpPr>
      <dsp:spPr>
        <a:xfrm>
          <a:off x="1091474" y="1671915"/>
          <a:ext cx="6409751" cy="835957"/>
        </a:xfrm>
        <a:prstGeom prst="rect">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541" tIns="45720" rIns="45720" bIns="45720" numCol="1" spcCol="1270" anchor="ctr" anchorCtr="0">
          <a:noAutofit/>
        </a:bodyPr>
        <a:lstStyle/>
        <a:p>
          <a:pPr marL="0" lvl="0" indent="0" algn="l" defTabSz="800100">
            <a:lnSpc>
              <a:spcPct val="90000"/>
            </a:lnSpc>
            <a:spcBef>
              <a:spcPct val="0"/>
            </a:spcBef>
            <a:spcAft>
              <a:spcPct val="35000"/>
            </a:spcAft>
            <a:buNone/>
          </a:pPr>
          <a:r>
            <a:rPr lang="zh-TW" altLang="en-US" sz="1800" kern="1200" dirty="0"/>
            <a:t>運用</a:t>
          </a:r>
          <a:r>
            <a:rPr lang="en-US" altLang="zh-TW" sz="1800" kern="1200" dirty="0"/>
            <a:t>R</a:t>
          </a:r>
          <a:r>
            <a:rPr lang="zh-TW" altLang="en-US" sz="1800" kern="1200" dirty="0"/>
            <a:t>軟體得到</a:t>
          </a:r>
          <a:r>
            <a:rPr lang="en-US" altLang="zh-TW" sz="1800" kern="1200" dirty="0"/>
            <a:t>SARIMA</a:t>
          </a:r>
          <a:r>
            <a:rPr lang="zh-TW" altLang="en-US" sz="1800" kern="1200" dirty="0"/>
            <a:t>模型</a:t>
          </a:r>
          <a:r>
            <a:rPr lang="en-US" sz="1800" kern="1200" dirty="0"/>
            <a:t>(5,1,4) (1,1,1)</a:t>
          </a:r>
          <a:r>
            <a:rPr lang="en-US" sz="1200" kern="1200" dirty="0"/>
            <a:t>7</a:t>
          </a:r>
          <a:r>
            <a:rPr lang="zh-TW" altLang="en-US" sz="1800" kern="1200" dirty="0"/>
            <a:t>，惟仍須採用</a:t>
          </a:r>
          <a:r>
            <a:rPr lang="en-US" altLang="zh-TW" sz="1800" kern="1200" dirty="0"/>
            <a:t>ACF</a:t>
          </a:r>
          <a:r>
            <a:rPr lang="zh-TW" altLang="en-US" sz="1800" kern="1200" dirty="0"/>
            <a:t>、</a:t>
          </a:r>
          <a:r>
            <a:rPr lang="en-US" altLang="zh-TW" sz="1800" kern="1200" dirty="0"/>
            <a:t>PACF</a:t>
          </a:r>
          <a:r>
            <a:rPr lang="zh-TW" altLang="en-US" sz="1800" kern="1200" dirty="0"/>
            <a:t>篩選</a:t>
          </a:r>
          <a:r>
            <a:rPr lang="en-US" altLang="zh-TW" sz="1800" kern="1200" dirty="0"/>
            <a:t>PQ</a:t>
          </a:r>
          <a:r>
            <a:rPr lang="zh-TW" altLang="en-US" sz="1800" kern="1200" dirty="0"/>
            <a:t>階數後複試驗證後，才可得出最佳模型。</a:t>
          </a:r>
        </a:p>
      </dsp:txBody>
      <dsp:txXfrm>
        <a:off x="1091474" y="1671915"/>
        <a:ext cx="6409751" cy="835957"/>
      </dsp:txXfrm>
    </dsp:sp>
    <dsp:sp modelId="{13C84722-3846-4363-8F6F-40A5974B5F2B}">
      <dsp:nvSpPr>
        <dsp:cNvPr id="0" name=""/>
        <dsp:cNvSpPr/>
      </dsp:nvSpPr>
      <dsp:spPr>
        <a:xfrm>
          <a:off x="569000" y="1567420"/>
          <a:ext cx="1044947" cy="1044947"/>
        </a:xfrm>
        <a:prstGeom prst="ellipse">
          <a:avLst/>
        </a:prstGeom>
        <a:solidFill>
          <a:schemeClr val="lt1">
            <a:hueOff val="0"/>
            <a:satOff val="0"/>
            <a:lumOff val="0"/>
            <a:alphaOff val="0"/>
          </a:schemeClr>
        </a:solidFill>
        <a:ln w="15875" cap="flat" cmpd="sng" algn="ctr">
          <a:solidFill>
            <a:schemeClr val="accent2">
              <a:hueOff val="-441124"/>
              <a:satOff val="497"/>
              <a:lumOff val="1177"/>
              <a:alphaOff val="0"/>
            </a:schemeClr>
          </a:solidFill>
          <a:prstDash val="solid"/>
        </a:ln>
        <a:effectLst/>
      </dsp:spPr>
      <dsp:style>
        <a:lnRef idx="2">
          <a:scrgbClr r="0" g="0" b="0"/>
        </a:lnRef>
        <a:fillRef idx="1">
          <a:scrgbClr r="0" g="0" b="0"/>
        </a:fillRef>
        <a:effectRef idx="0">
          <a:scrgbClr r="0" g="0" b="0"/>
        </a:effectRef>
        <a:fontRef idx="minor"/>
      </dsp:style>
    </dsp:sp>
    <dsp:sp modelId="{A0E6356A-180E-4BC5-906E-6B2E284C7013}">
      <dsp:nvSpPr>
        <dsp:cNvPr id="0" name=""/>
        <dsp:cNvSpPr/>
      </dsp:nvSpPr>
      <dsp:spPr>
        <a:xfrm>
          <a:off x="1091474" y="2926069"/>
          <a:ext cx="6409751" cy="835957"/>
        </a:xfrm>
        <a:prstGeom prst="rect">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541" tIns="45720" rIns="45720" bIns="45720" numCol="1" spcCol="1270" anchor="ctr" anchorCtr="0">
          <a:noAutofit/>
        </a:bodyPr>
        <a:lstStyle/>
        <a:p>
          <a:pPr marL="0" lvl="0" indent="0" algn="l" defTabSz="800100">
            <a:lnSpc>
              <a:spcPct val="90000"/>
            </a:lnSpc>
            <a:spcBef>
              <a:spcPct val="0"/>
            </a:spcBef>
            <a:spcAft>
              <a:spcPct val="35000"/>
            </a:spcAft>
            <a:buNone/>
          </a:pPr>
          <a:r>
            <a:rPr lang="zh-TW" altLang="en-US" sz="1800" kern="1200" dirty="0"/>
            <a:t>各地區建立模型驗證準確度均較總體油量需求預測模型差，而補缺漏值愈多，</a:t>
          </a:r>
          <a:r>
            <a:rPr lang="en-US" altLang="zh-TW" sz="1800" kern="1200" dirty="0"/>
            <a:t>SARIMA</a:t>
          </a:r>
          <a:r>
            <a:rPr lang="zh-TW" altLang="en-US" sz="1800" kern="1200" dirty="0"/>
            <a:t>表現愈不好。</a:t>
          </a:r>
        </a:p>
      </dsp:txBody>
      <dsp:txXfrm>
        <a:off x="1091474" y="2926069"/>
        <a:ext cx="6409751" cy="835957"/>
      </dsp:txXfrm>
    </dsp:sp>
    <dsp:sp modelId="{A73EBB28-28DB-47EF-9881-FA757472A380}">
      <dsp:nvSpPr>
        <dsp:cNvPr id="0" name=""/>
        <dsp:cNvSpPr/>
      </dsp:nvSpPr>
      <dsp:spPr>
        <a:xfrm>
          <a:off x="569000" y="2821574"/>
          <a:ext cx="1044947" cy="1044947"/>
        </a:xfrm>
        <a:prstGeom prst="ellipse">
          <a:avLst/>
        </a:prstGeom>
        <a:solidFill>
          <a:schemeClr val="lt1">
            <a:hueOff val="0"/>
            <a:satOff val="0"/>
            <a:lumOff val="0"/>
            <a:alphaOff val="0"/>
          </a:schemeClr>
        </a:solidFill>
        <a:ln w="15875" cap="flat" cmpd="sng" algn="ctr">
          <a:solidFill>
            <a:schemeClr val="accent2">
              <a:hueOff val="-882249"/>
              <a:satOff val="995"/>
              <a:lumOff val="2353"/>
              <a:alphaOff val="0"/>
            </a:schemeClr>
          </a:solidFill>
          <a:prstDash val="solid"/>
        </a:ln>
        <a:effectLst/>
      </dsp:spPr>
      <dsp:style>
        <a:lnRef idx="2">
          <a:scrgbClr r="0" g="0" b="0"/>
        </a:lnRef>
        <a:fillRef idx="1">
          <a:scrgbClr r="0" g="0" b="0"/>
        </a:fillRef>
        <a:effectRef idx="0">
          <a:scrgbClr r="0" g="0" b="0"/>
        </a:effectRef>
        <a:fontRef idx="minor"/>
      </dsp:style>
    </dsp:sp>
    <dsp:sp modelId="{90E6A40E-5EEB-4902-881D-8D1DCD4376CC}">
      <dsp:nvSpPr>
        <dsp:cNvPr id="0" name=""/>
        <dsp:cNvSpPr/>
      </dsp:nvSpPr>
      <dsp:spPr>
        <a:xfrm>
          <a:off x="612200" y="4180223"/>
          <a:ext cx="6889025" cy="835957"/>
        </a:xfrm>
        <a:prstGeom prst="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541" tIns="45720" rIns="45720" bIns="45720" numCol="1" spcCol="1270" anchor="ctr" anchorCtr="0">
          <a:noAutofit/>
        </a:bodyPr>
        <a:lstStyle/>
        <a:p>
          <a:pPr marL="0" lvl="0" indent="0" algn="l" defTabSz="800100">
            <a:lnSpc>
              <a:spcPct val="90000"/>
            </a:lnSpc>
            <a:spcBef>
              <a:spcPct val="0"/>
            </a:spcBef>
            <a:spcAft>
              <a:spcPct val="35000"/>
            </a:spcAft>
            <a:buNone/>
          </a:pPr>
          <a:r>
            <a:rPr lang="zh-TW" altLang="en-US" sz="1800" kern="1200" dirty="0"/>
            <a:t>無論是以總體油量或各地區預測模型，均可提升油料需求計算之準據，完成購油數量編訂，亦可排訂次月油槽油料補充數量。</a:t>
          </a:r>
        </a:p>
      </dsp:txBody>
      <dsp:txXfrm>
        <a:off x="612200" y="4180223"/>
        <a:ext cx="6889025" cy="835957"/>
      </dsp:txXfrm>
    </dsp:sp>
    <dsp:sp modelId="{FF9B847F-AA65-4BB8-820F-CFB70F3A2A07}">
      <dsp:nvSpPr>
        <dsp:cNvPr id="0" name=""/>
        <dsp:cNvSpPr/>
      </dsp:nvSpPr>
      <dsp:spPr>
        <a:xfrm>
          <a:off x="89726" y="4075728"/>
          <a:ext cx="1044947" cy="1044947"/>
        </a:xfrm>
        <a:prstGeom prst="ellipse">
          <a:avLst/>
        </a:prstGeom>
        <a:solidFill>
          <a:schemeClr val="lt1">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9816D-8AFE-4170-87A7-DD05D0105C99}">
      <dsp:nvSpPr>
        <dsp:cNvPr id="0" name=""/>
        <dsp:cNvSpPr/>
      </dsp:nvSpPr>
      <dsp:spPr>
        <a:xfrm>
          <a:off x="743400" y="11260"/>
          <a:ext cx="7978082" cy="1038112"/>
        </a:xfrm>
        <a:prstGeom prst="rightArrow">
          <a:avLst>
            <a:gd name="adj1" fmla="val 75000"/>
            <a:gd name="adj2" fmla="val 5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r>
            <a:rPr lang="zh-TW" altLang="en-US" sz="3600" kern="1200" dirty="0">
              <a:latin typeface="+mj-ea"/>
              <a:ea typeface="+mj-ea"/>
            </a:rPr>
            <a:t>滾動修訂模型參數</a:t>
          </a:r>
        </a:p>
      </dsp:txBody>
      <dsp:txXfrm>
        <a:off x="743400" y="141024"/>
        <a:ext cx="7588790" cy="778584"/>
      </dsp:txXfrm>
    </dsp:sp>
    <dsp:sp modelId="{7A92521A-FCA9-4D2A-BB8C-D14877FA8877}">
      <dsp:nvSpPr>
        <dsp:cNvPr id="0" name=""/>
        <dsp:cNvSpPr/>
      </dsp:nvSpPr>
      <dsp:spPr>
        <a:xfrm>
          <a:off x="0" y="0"/>
          <a:ext cx="751278" cy="103811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latin typeface="+mj-ea"/>
              <a:ea typeface="+mj-ea"/>
            </a:rPr>
            <a:t>1</a:t>
          </a:r>
          <a:endParaRPr lang="zh-TW" altLang="en-US" sz="3600" kern="1200" dirty="0">
            <a:latin typeface="+mj-ea"/>
            <a:ea typeface="+mj-ea"/>
          </a:endParaRPr>
        </a:p>
      </dsp:txBody>
      <dsp:txXfrm>
        <a:off x="36674" y="36674"/>
        <a:ext cx="677930" cy="964764"/>
      </dsp:txXfrm>
    </dsp:sp>
    <dsp:sp modelId="{F1B7DF01-DCF8-4372-A4BE-82446CDF9BF3}">
      <dsp:nvSpPr>
        <dsp:cNvPr id="0" name=""/>
        <dsp:cNvSpPr/>
      </dsp:nvSpPr>
      <dsp:spPr>
        <a:xfrm>
          <a:off x="759393" y="1144786"/>
          <a:ext cx="7978082" cy="1038112"/>
        </a:xfrm>
        <a:prstGeom prst="rightArrow">
          <a:avLst>
            <a:gd name="adj1" fmla="val 75000"/>
            <a:gd name="adj2" fmla="val 5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zh-TW" altLang="en-US" sz="2700" b="0" kern="1200" dirty="0">
              <a:latin typeface="+mj-ea"/>
              <a:ea typeface="+mj-ea"/>
            </a:rPr>
            <a:t>拓展人工智慧、機器學習、深度學習等預測模型</a:t>
          </a:r>
        </a:p>
      </dsp:txBody>
      <dsp:txXfrm>
        <a:off x="759393" y="1274550"/>
        <a:ext cx="7588790" cy="778584"/>
      </dsp:txXfrm>
    </dsp:sp>
    <dsp:sp modelId="{ED3B121A-77A6-4437-8FB4-5B3958BC38CD}">
      <dsp:nvSpPr>
        <dsp:cNvPr id="0" name=""/>
        <dsp:cNvSpPr/>
      </dsp:nvSpPr>
      <dsp:spPr>
        <a:xfrm>
          <a:off x="21449" y="1143841"/>
          <a:ext cx="752012" cy="1038112"/>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latin typeface="+mj-ea"/>
              <a:ea typeface="+mj-ea"/>
            </a:rPr>
            <a:t>2</a:t>
          </a:r>
          <a:endParaRPr lang="zh-TW" altLang="en-US" sz="3600" kern="1200" dirty="0">
            <a:latin typeface="+mj-ea"/>
            <a:ea typeface="+mj-ea"/>
          </a:endParaRPr>
        </a:p>
      </dsp:txBody>
      <dsp:txXfrm>
        <a:off x="58159" y="1180551"/>
        <a:ext cx="678592" cy="964692"/>
      </dsp:txXfrm>
    </dsp:sp>
    <dsp:sp modelId="{64BFA88A-518C-4ADC-AB7E-45A251D0A71F}">
      <dsp:nvSpPr>
        <dsp:cNvPr id="0" name=""/>
        <dsp:cNvSpPr/>
      </dsp:nvSpPr>
      <dsp:spPr>
        <a:xfrm>
          <a:off x="757202" y="2285765"/>
          <a:ext cx="7978082" cy="1038112"/>
        </a:xfrm>
        <a:prstGeom prst="rightArrow">
          <a:avLst>
            <a:gd name="adj1" fmla="val 75000"/>
            <a:gd name="adj2" fmla="val 50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r>
            <a:rPr lang="zh-TW" altLang="en-US" sz="3600" kern="1200" dirty="0">
              <a:latin typeface="+mj-ea"/>
              <a:ea typeface="+mj-ea"/>
            </a:rPr>
            <a:t>建立多變數預測模型</a:t>
          </a:r>
        </a:p>
      </dsp:txBody>
      <dsp:txXfrm>
        <a:off x="757202" y="2415529"/>
        <a:ext cx="7588790" cy="778584"/>
      </dsp:txXfrm>
    </dsp:sp>
    <dsp:sp modelId="{62F28527-713A-40DB-99B0-180B925121D4}">
      <dsp:nvSpPr>
        <dsp:cNvPr id="0" name=""/>
        <dsp:cNvSpPr/>
      </dsp:nvSpPr>
      <dsp:spPr>
        <a:xfrm>
          <a:off x="0" y="2285765"/>
          <a:ext cx="755012" cy="1038112"/>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latin typeface="+mj-ea"/>
              <a:ea typeface="+mj-ea"/>
            </a:rPr>
            <a:t>3</a:t>
          </a:r>
          <a:endParaRPr lang="zh-TW" altLang="en-US" sz="3600" kern="1200" dirty="0">
            <a:latin typeface="+mj-ea"/>
            <a:ea typeface="+mj-ea"/>
          </a:endParaRPr>
        </a:p>
      </dsp:txBody>
      <dsp:txXfrm>
        <a:off x="36857" y="2322622"/>
        <a:ext cx="681298" cy="964398"/>
      </dsp:txXfrm>
    </dsp:sp>
    <dsp:sp modelId="{545759EC-B5FB-44F8-8A0B-36EFE19E9E66}">
      <dsp:nvSpPr>
        <dsp:cNvPr id="0" name=""/>
        <dsp:cNvSpPr/>
      </dsp:nvSpPr>
      <dsp:spPr>
        <a:xfrm>
          <a:off x="754969" y="3427689"/>
          <a:ext cx="7978082" cy="1038112"/>
        </a:xfrm>
        <a:prstGeom prst="rightArrow">
          <a:avLst>
            <a:gd name="adj1" fmla="val 75000"/>
            <a:gd name="adj2" fmla="val 50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r>
            <a:rPr lang="zh-TW" altLang="en-US" sz="3600" kern="1200" dirty="0">
              <a:latin typeface="+mj-ea"/>
              <a:ea typeface="+mj-ea"/>
            </a:rPr>
            <a:t>精進油料儲存設施</a:t>
          </a:r>
        </a:p>
      </dsp:txBody>
      <dsp:txXfrm>
        <a:off x="754969" y="3557453"/>
        <a:ext cx="7588790" cy="778584"/>
      </dsp:txXfrm>
    </dsp:sp>
    <dsp:sp modelId="{1ADFA67F-4DE1-4137-A858-FFB4A3414AF3}">
      <dsp:nvSpPr>
        <dsp:cNvPr id="0" name=""/>
        <dsp:cNvSpPr/>
      </dsp:nvSpPr>
      <dsp:spPr>
        <a:xfrm>
          <a:off x="4424" y="3427689"/>
          <a:ext cx="750544" cy="103811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latin typeface="+mj-ea"/>
              <a:ea typeface="+mj-ea"/>
            </a:rPr>
            <a:t>4</a:t>
          </a:r>
          <a:endParaRPr lang="zh-TW" altLang="en-US" sz="3600" kern="1200" dirty="0">
            <a:latin typeface="+mj-ea"/>
            <a:ea typeface="+mj-ea"/>
          </a:endParaRPr>
        </a:p>
      </dsp:txBody>
      <dsp:txXfrm>
        <a:off x="41063" y="3464328"/>
        <a:ext cx="677266" cy="964834"/>
      </dsp:txXfrm>
    </dsp:sp>
    <dsp:sp modelId="{9E2C865B-F701-4536-A55E-A7743B18D8BD}">
      <dsp:nvSpPr>
        <dsp:cNvPr id="0" name=""/>
        <dsp:cNvSpPr/>
      </dsp:nvSpPr>
      <dsp:spPr>
        <a:xfrm>
          <a:off x="749985" y="4569613"/>
          <a:ext cx="7986615" cy="1038112"/>
        </a:xfrm>
        <a:prstGeom prst="rightArrow">
          <a:avLst>
            <a:gd name="adj1" fmla="val 75000"/>
            <a:gd name="adj2" fmla="val 50000"/>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285750" lvl="1" indent="-285750" algn="l" defTabSz="1600200">
            <a:lnSpc>
              <a:spcPct val="90000"/>
            </a:lnSpc>
            <a:spcBef>
              <a:spcPct val="0"/>
            </a:spcBef>
            <a:spcAft>
              <a:spcPct val="15000"/>
            </a:spcAft>
            <a:buChar char="•"/>
          </a:pPr>
          <a:r>
            <a:rPr lang="zh-TW" altLang="en-US" sz="3600" kern="1200" dirty="0">
              <a:latin typeface="+mj-ea"/>
              <a:ea typeface="+mj-ea"/>
            </a:rPr>
            <a:t>結合油價預測研究</a:t>
          </a:r>
        </a:p>
      </dsp:txBody>
      <dsp:txXfrm>
        <a:off x="749985" y="4699377"/>
        <a:ext cx="7597323" cy="778584"/>
      </dsp:txXfrm>
    </dsp:sp>
    <dsp:sp modelId="{3FB38BEB-0766-41A7-A451-1684E7EE8F9D}">
      <dsp:nvSpPr>
        <dsp:cNvPr id="0" name=""/>
        <dsp:cNvSpPr/>
      </dsp:nvSpPr>
      <dsp:spPr>
        <a:xfrm>
          <a:off x="17119" y="4569613"/>
          <a:ext cx="749111" cy="1038112"/>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latin typeface="+mj-ea"/>
              <a:ea typeface="+mj-ea"/>
            </a:rPr>
            <a:t>5</a:t>
          </a:r>
          <a:endParaRPr lang="zh-TW" altLang="en-US" sz="3600" kern="1200" dirty="0">
            <a:latin typeface="+mj-ea"/>
            <a:ea typeface="+mj-ea"/>
          </a:endParaRPr>
        </a:p>
      </dsp:txBody>
      <dsp:txXfrm>
        <a:off x="53688" y="4606182"/>
        <a:ext cx="675973" cy="964974"/>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5DD13-B791-49BC-BDDB-A2B594350250}" type="datetimeFigureOut">
              <a:rPr lang="zh-CN" altLang="en-US" smtClean="0"/>
              <a:t>2019/12/18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52FCB-60E4-49D9-BAEB-4A8706AAB6E1}" type="slidenum">
              <a:rPr lang="zh-CN" altLang="en-US" smtClean="0"/>
              <a:t>‹#›</a:t>
            </a:fld>
            <a:endParaRPr lang="zh-CN" altLang="en-US"/>
          </a:p>
        </p:txBody>
      </p:sp>
    </p:spTree>
    <p:extLst>
      <p:ext uri="{BB962C8B-B14F-4D97-AF65-F5344CB8AC3E}">
        <p14:creationId xmlns:p14="http://schemas.microsoft.com/office/powerpoint/2010/main" val="150760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a:t>
            </a:fld>
            <a:endParaRPr lang="zh-CN" altLang="en-US"/>
          </a:p>
        </p:txBody>
      </p:sp>
    </p:spTree>
    <p:extLst>
      <p:ext uri="{BB962C8B-B14F-4D97-AF65-F5344CB8AC3E}">
        <p14:creationId xmlns:p14="http://schemas.microsoft.com/office/powerpoint/2010/main" val="61746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10</a:t>
            </a:fld>
            <a:endParaRPr lang="zh-CN" altLang="en-US"/>
          </a:p>
        </p:txBody>
      </p:sp>
    </p:spTree>
    <p:extLst>
      <p:ext uri="{BB962C8B-B14F-4D97-AF65-F5344CB8AC3E}">
        <p14:creationId xmlns:p14="http://schemas.microsoft.com/office/powerpoint/2010/main" val="216026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39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12</a:t>
            </a:fld>
            <a:endParaRPr lang="zh-CN" altLang="en-US"/>
          </a:p>
        </p:txBody>
      </p:sp>
    </p:spTree>
    <p:extLst>
      <p:ext uri="{BB962C8B-B14F-4D97-AF65-F5344CB8AC3E}">
        <p14:creationId xmlns:p14="http://schemas.microsoft.com/office/powerpoint/2010/main" val="274496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13</a:t>
            </a:fld>
            <a:endParaRPr lang="zh-CN" altLang="en-US"/>
          </a:p>
        </p:txBody>
      </p:sp>
    </p:spTree>
    <p:extLst>
      <p:ext uri="{BB962C8B-B14F-4D97-AF65-F5344CB8AC3E}">
        <p14:creationId xmlns:p14="http://schemas.microsoft.com/office/powerpoint/2010/main" val="266366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14</a:t>
            </a:fld>
            <a:endParaRPr lang="zh-CN" altLang="en-US"/>
          </a:p>
        </p:txBody>
      </p:sp>
    </p:spTree>
    <p:extLst>
      <p:ext uri="{BB962C8B-B14F-4D97-AF65-F5344CB8AC3E}">
        <p14:creationId xmlns:p14="http://schemas.microsoft.com/office/powerpoint/2010/main" val="249818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15</a:t>
            </a:fld>
            <a:endParaRPr lang="en-US"/>
          </a:p>
        </p:txBody>
      </p:sp>
    </p:spTree>
    <p:extLst>
      <p:ext uri="{BB962C8B-B14F-4D97-AF65-F5344CB8AC3E}">
        <p14:creationId xmlns:p14="http://schemas.microsoft.com/office/powerpoint/2010/main" val="98404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t>預測在我們生活中是重要的，有很多學者也提出自己的觀點，</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16</a:t>
            </a:fld>
            <a:endParaRPr lang="zh-CN" altLang="en-US"/>
          </a:p>
        </p:txBody>
      </p:sp>
    </p:spTree>
    <p:extLst>
      <p:ext uri="{BB962C8B-B14F-4D97-AF65-F5344CB8AC3E}">
        <p14:creationId xmlns:p14="http://schemas.microsoft.com/office/powerpoint/2010/main" val="603498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17</a:t>
            </a:fld>
            <a:endParaRPr lang="zh-CN" altLang="en-US"/>
          </a:p>
        </p:txBody>
      </p:sp>
    </p:spTree>
    <p:extLst>
      <p:ext uri="{BB962C8B-B14F-4D97-AF65-F5344CB8AC3E}">
        <p14:creationId xmlns:p14="http://schemas.microsoft.com/office/powerpoint/2010/main" val="3686285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18</a:t>
            </a:fld>
            <a:endParaRPr lang="zh-CN" altLang="en-US"/>
          </a:p>
        </p:txBody>
      </p:sp>
    </p:spTree>
    <p:extLst>
      <p:ext uri="{BB962C8B-B14F-4D97-AF65-F5344CB8AC3E}">
        <p14:creationId xmlns:p14="http://schemas.microsoft.com/office/powerpoint/2010/main" val="95522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TBATS</a:t>
            </a:r>
            <a:r>
              <a:rPr lang="zh-TW" altLang="en-US" sz="1200" b="1" i="0" kern="1200" dirty="0">
                <a:solidFill>
                  <a:schemeClr val="tx1"/>
                </a:solidFill>
                <a:effectLst/>
                <a:latin typeface="+mn-lt"/>
                <a:ea typeface="+mn-ea"/>
                <a:cs typeface="+mn-cs"/>
              </a:rPr>
              <a:t>（三角季節，</a:t>
            </a:r>
            <a:r>
              <a:rPr lang="en-US" altLang="zh-TW" sz="1200" b="1" i="0" kern="1200" dirty="0">
                <a:solidFill>
                  <a:schemeClr val="tx1"/>
                </a:solidFill>
                <a:effectLst/>
                <a:latin typeface="+mn-lt"/>
                <a:ea typeface="+mn-ea"/>
                <a:cs typeface="+mn-cs"/>
              </a:rPr>
              <a:t>Box-Cox</a:t>
            </a:r>
            <a:r>
              <a:rPr lang="zh-TW" altLang="en-US" sz="1200" b="1" i="0" kern="1200" dirty="0">
                <a:solidFill>
                  <a:schemeClr val="tx1"/>
                </a:solidFill>
                <a:effectLst/>
                <a:latin typeface="+mn-lt"/>
                <a:ea typeface="+mn-ea"/>
                <a:cs typeface="+mn-cs"/>
              </a:rPr>
              <a:t>變換，</a:t>
            </a:r>
            <a:r>
              <a:rPr lang="en-US" altLang="zh-TW" sz="1200" b="1" i="0" kern="1200" dirty="0">
                <a:solidFill>
                  <a:schemeClr val="tx1"/>
                </a:solidFill>
                <a:effectLst/>
                <a:latin typeface="+mn-lt"/>
                <a:ea typeface="+mn-ea"/>
                <a:cs typeface="+mn-cs"/>
              </a:rPr>
              <a:t>ARMA</a:t>
            </a:r>
            <a:r>
              <a:rPr lang="zh-TW" altLang="en-US" sz="1200" b="1" i="0" kern="1200" dirty="0">
                <a:solidFill>
                  <a:schemeClr val="tx1"/>
                </a:solidFill>
                <a:effectLst/>
                <a:latin typeface="+mn-lt"/>
                <a:ea typeface="+mn-ea"/>
                <a:cs typeface="+mn-cs"/>
              </a:rPr>
              <a:t>殘差，趨勢和季節性）</a:t>
            </a:r>
            <a:endParaRPr lang="en-US" altLang="zh-TW" sz="1200" b="1"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拉赫曼         马克苏德</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19</a:t>
            </a:fld>
            <a:endParaRPr lang="zh-CN" altLang="en-US"/>
          </a:p>
        </p:txBody>
      </p:sp>
    </p:spTree>
    <p:extLst>
      <p:ext uri="{BB962C8B-B14F-4D97-AF65-F5344CB8AC3E}">
        <p14:creationId xmlns:p14="http://schemas.microsoft.com/office/powerpoint/2010/main" val="122924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a:t>
            </a:fld>
            <a:endParaRPr lang="zh-CN" altLang="en-US"/>
          </a:p>
        </p:txBody>
      </p:sp>
    </p:spTree>
    <p:extLst>
      <p:ext uri="{BB962C8B-B14F-4D97-AF65-F5344CB8AC3E}">
        <p14:creationId xmlns:p14="http://schemas.microsoft.com/office/powerpoint/2010/main" val="3146033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20</a:t>
            </a:fld>
            <a:endParaRPr lang="zh-CN" altLang="en-US"/>
          </a:p>
        </p:txBody>
      </p:sp>
    </p:spTree>
    <p:extLst>
      <p:ext uri="{BB962C8B-B14F-4D97-AF65-F5344CB8AC3E}">
        <p14:creationId xmlns:p14="http://schemas.microsoft.com/office/powerpoint/2010/main" val="2825491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00" dirty="0">
                <a:effectLst/>
              </a:rPr>
              <a:t>多變量遺傳算法</a:t>
            </a:r>
            <a:r>
              <a:rPr lang="zh-TW" altLang="en-US" sz="1200" kern="100" dirty="0">
                <a:effectLst/>
              </a:rPr>
              <a:t> </a:t>
            </a:r>
            <a:r>
              <a:rPr lang="en-US" altLang="zh-TW" sz="1200" kern="100" dirty="0">
                <a:effectLst/>
              </a:rPr>
              <a:t>GA</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21</a:t>
            </a:fld>
            <a:endParaRPr lang="zh-CN" altLang="en-US"/>
          </a:p>
        </p:txBody>
      </p:sp>
    </p:spTree>
    <p:extLst>
      <p:ext uri="{BB962C8B-B14F-4D97-AF65-F5344CB8AC3E}">
        <p14:creationId xmlns:p14="http://schemas.microsoft.com/office/powerpoint/2010/main" val="4278556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22</a:t>
            </a:fld>
            <a:endParaRPr lang="en-US"/>
          </a:p>
        </p:txBody>
      </p:sp>
    </p:spTree>
    <p:extLst>
      <p:ext uri="{BB962C8B-B14F-4D97-AF65-F5344CB8AC3E}">
        <p14:creationId xmlns:p14="http://schemas.microsoft.com/office/powerpoint/2010/main" val="186001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23</a:t>
            </a:fld>
            <a:endParaRPr lang="en-US"/>
          </a:p>
        </p:txBody>
      </p:sp>
    </p:spTree>
    <p:extLst>
      <p:ext uri="{BB962C8B-B14F-4D97-AF65-F5344CB8AC3E}">
        <p14:creationId xmlns:p14="http://schemas.microsoft.com/office/powerpoint/2010/main" val="582059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latin typeface="+mn-ea"/>
                <a:cs typeface="Times New Roman" panose="02020603050405020304" pitchFamily="18" charset="0"/>
              </a:rPr>
              <a:t>經過蒐整相關預測文獻各預測方式均各有千秋，而</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24</a:t>
            </a:fld>
            <a:endParaRPr lang="zh-CN" altLang="en-US"/>
          </a:p>
        </p:txBody>
      </p:sp>
    </p:spTree>
    <p:extLst>
      <p:ext uri="{BB962C8B-B14F-4D97-AF65-F5344CB8AC3E}">
        <p14:creationId xmlns:p14="http://schemas.microsoft.com/office/powerpoint/2010/main" val="599212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25</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26</a:t>
            </a:fld>
            <a:endParaRPr lang="zh-CN" altLang="en-US"/>
          </a:p>
        </p:txBody>
      </p:sp>
    </p:spTree>
    <p:extLst>
      <p:ext uri="{BB962C8B-B14F-4D97-AF65-F5344CB8AC3E}">
        <p14:creationId xmlns:p14="http://schemas.microsoft.com/office/powerpoint/2010/main" val="3353592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27</a:t>
            </a:fld>
            <a:endParaRPr lang="zh-CN" altLang="en-US"/>
          </a:p>
        </p:txBody>
      </p:sp>
    </p:spTree>
    <p:extLst>
      <p:ext uri="{BB962C8B-B14F-4D97-AF65-F5344CB8AC3E}">
        <p14:creationId xmlns:p14="http://schemas.microsoft.com/office/powerpoint/2010/main" val="2910806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28</a:t>
            </a:fld>
            <a:endParaRPr lang="zh-CN" altLang="en-US"/>
          </a:p>
        </p:txBody>
      </p:sp>
    </p:spTree>
    <p:extLst>
      <p:ext uri="{BB962C8B-B14F-4D97-AF65-F5344CB8AC3E}">
        <p14:creationId xmlns:p14="http://schemas.microsoft.com/office/powerpoint/2010/main" val="3675574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29</a:t>
            </a:fld>
            <a:endParaRPr lang="zh-CN" altLang="en-US"/>
          </a:p>
        </p:txBody>
      </p:sp>
    </p:spTree>
    <p:extLst>
      <p:ext uri="{BB962C8B-B14F-4D97-AF65-F5344CB8AC3E}">
        <p14:creationId xmlns:p14="http://schemas.microsoft.com/office/powerpoint/2010/main" val="3937515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a:t>
            </a:fld>
            <a:endParaRPr lang="zh-CN" altLang="en-US"/>
          </a:p>
        </p:txBody>
      </p:sp>
    </p:spTree>
    <p:extLst>
      <p:ext uri="{BB962C8B-B14F-4D97-AF65-F5344CB8AC3E}">
        <p14:creationId xmlns:p14="http://schemas.microsoft.com/office/powerpoint/2010/main" val="335706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30</a:t>
            </a:fld>
            <a:endParaRPr lang="zh-CN" altLang="en-US"/>
          </a:p>
        </p:txBody>
      </p:sp>
    </p:spTree>
    <p:extLst>
      <p:ext uri="{BB962C8B-B14F-4D97-AF65-F5344CB8AC3E}">
        <p14:creationId xmlns:p14="http://schemas.microsoft.com/office/powerpoint/2010/main" val="3488884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31</a:t>
            </a:fld>
            <a:endParaRPr lang="zh-CN" altLang="en-US"/>
          </a:p>
        </p:txBody>
      </p:sp>
    </p:spTree>
    <p:extLst>
      <p:ext uri="{BB962C8B-B14F-4D97-AF65-F5344CB8AC3E}">
        <p14:creationId xmlns:p14="http://schemas.microsoft.com/office/powerpoint/2010/main" val="2751455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32</a:t>
            </a:fld>
            <a:endParaRPr lang="zh-CN" altLang="en-US"/>
          </a:p>
        </p:txBody>
      </p:sp>
    </p:spTree>
    <p:extLst>
      <p:ext uri="{BB962C8B-B14F-4D97-AF65-F5344CB8AC3E}">
        <p14:creationId xmlns:p14="http://schemas.microsoft.com/office/powerpoint/2010/main" val="3918336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33</a:t>
            </a:fld>
            <a:endParaRPr lang="zh-CN" altLang="en-US"/>
          </a:p>
        </p:txBody>
      </p:sp>
    </p:spTree>
    <p:extLst>
      <p:ext uri="{BB962C8B-B14F-4D97-AF65-F5344CB8AC3E}">
        <p14:creationId xmlns:p14="http://schemas.microsoft.com/office/powerpoint/2010/main" val="33253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34</a:t>
            </a:fld>
            <a:endParaRPr lang="zh-CN" altLang="en-US"/>
          </a:p>
        </p:txBody>
      </p:sp>
    </p:spTree>
    <p:extLst>
      <p:ext uri="{BB962C8B-B14F-4D97-AF65-F5344CB8AC3E}">
        <p14:creationId xmlns:p14="http://schemas.microsoft.com/office/powerpoint/2010/main" val="3667144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35</a:t>
            </a:fld>
            <a:endParaRPr lang="zh-CN" altLang="en-US"/>
          </a:p>
        </p:txBody>
      </p:sp>
    </p:spTree>
    <p:extLst>
      <p:ext uri="{BB962C8B-B14F-4D97-AF65-F5344CB8AC3E}">
        <p14:creationId xmlns:p14="http://schemas.microsoft.com/office/powerpoint/2010/main" val="3893817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36</a:t>
            </a:fld>
            <a:endParaRPr lang="zh-CN" altLang="en-US"/>
          </a:p>
        </p:txBody>
      </p:sp>
    </p:spTree>
    <p:extLst>
      <p:ext uri="{BB962C8B-B14F-4D97-AF65-F5344CB8AC3E}">
        <p14:creationId xmlns:p14="http://schemas.microsoft.com/office/powerpoint/2010/main" val="255562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38</a:t>
            </a:fld>
            <a:endParaRPr lang="zh-CN" altLang="en-US"/>
          </a:p>
        </p:txBody>
      </p:sp>
    </p:spTree>
    <p:extLst>
      <p:ext uri="{BB962C8B-B14F-4D97-AF65-F5344CB8AC3E}">
        <p14:creationId xmlns:p14="http://schemas.microsoft.com/office/powerpoint/2010/main" val="3159283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39</a:t>
            </a:fld>
            <a:endParaRPr lang="zh-CN" altLang="en-US"/>
          </a:p>
        </p:txBody>
      </p:sp>
    </p:spTree>
    <p:extLst>
      <p:ext uri="{BB962C8B-B14F-4D97-AF65-F5344CB8AC3E}">
        <p14:creationId xmlns:p14="http://schemas.microsoft.com/office/powerpoint/2010/main" val="295227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kern="100" dirty="0">
                <a:latin typeface="微軟正黑體" panose="020B0604030504040204" pitchFamily="34" charset="-120"/>
                <a:cs typeface="Times New Roman" panose="02020603050405020304" pitchFamily="18" charset="0"/>
              </a:rPr>
              <a:t>初步觀察，可看出每年似乎呈現較規律的變動，</a:t>
            </a:r>
            <a:r>
              <a:rPr lang="en-US" altLang="zh-TW" kern="100" dirty="0">
                <a:latin typeface="微軟正黑體" panose="020B0604030504040204" pitchFamily="34" charset="-120"/>
                <a:cs typeface="Times New Roman" panose="02020603050405020304" pitchFamily="18" charset="0"/>
              </a:rPr>
              <a:t>7</a:t>
            </a:r>
            <a:r>
              <a:rPr lang="zh-TW" altLang="en-US" kern="100" dirty="0">
                <a:latin typeface="微軟正黑體" panose="020B0604030504040204" pitchFamily="34" charset="-120"/>
                <a:cs typeface="Times New Roman" panose="02020603050405020304" pitchFamily="18" charset="0"/>
              </a:rPr>
              <a:t>至</a:t>
            </a:r>
            <a:r>
              <a:rPr lang="en-US" altLang="zh-TW" kern="100" dirty="0">
                <a:latin typeface="微軟正黑體" panose="020B0604030504040204" pitchFamily="34" charset="-120"/>
                <a:cs typeface="Times New Roman" panose="02020603050405020304" pitchFamily="18" charset="0"/>
              </a:rPr>
              <a:t>8</a:t>
            </a:r>
            <a:r>
              <a:rPr lang="zh-TW" altLang="en-US" kern="100" dirty="0">
                <a:latin typeface="微軟正黑體" panose="020B0604030504040204" pitchFamily="34" charset="-120"/>
                <a:cs typeface="Times New Roman" panose="02020603050405020304" pitchFamily="18" charset="0"/>
              </a:rPr>
              <a:t>月為高峰接著下降至</a:t>
            </a:r>
            <a:r>
              <a:rPr lang="en-US" altLang="zh-TW" kern="100" dirty="0">
                <a:latin typeface="微軟正黑體" panose="020B0604030504040204" pitchFamily="34" charset="-120"/>
                <a:cs typeface="Times New Roman" panose="02020603050405020304" pitchFamily="18" charset="0"/>
              </a:rPr>
              <a:t>12</a:t>
            </a:r>
            <a:r>
              <a:rPr lang="zh-TW" altLang="en-US" kern="100" dirty="0">
                <a:latin typeface="微軟正黑體" panose="020B0604030504040204" pitchFamily="34" charset="-120"/>
                <a:cs typeface="Times New Roman" panose="02020603050405020304" pitchFamily="18" charset="0"/>
              </a:rPr>
              <a:t>月再升高</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40</a:t>
            </a:fld>
            <a:endParaRPr lang="zh-CN" altLang="en-US"/>
          </a:p>
        </p:txBody>
      </p:sp>
    </p:spTree>
    <p:extLst>
      <p:ext uri="{BB962C8B-B14F-4D97-AF65-F5344CB8AC3E}">
        <p14:creationId xmlns:p14="http://schemas.microsoft.com/office/powerpoint/2010/main" val="427878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96E0ED-166E-4CC7-97EE-A9C74C70B595}" type="slidenum">
              <a:rPr lang="zh-CN" altLang="en-US" smtClean="0"/>
              <a:t>4</a:t>
            </a:fld>
            <a:endParaRPr lang="zh-CN" altLang="en-US"/>
          </a:p>
        </p:txBody>
      </p:sp>
    </p:spTree>
    <p:extLst>
      <p:ext uri="{BB962C8B-B14F-4D97-AF65-F5344CB8AC3E}">
        <p14:creationId xmlns:p14="http://schemas.microsoft.com/office/powerpoint/2010/main" val="3763192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00" dirty="0">
                <a:latin typeface="微軟正黑體" panose="020B0604030504040204" pitchFamily="34" charset="-120"/>
                <a:cs typeface="Times New Roman" panose="02020603050405020304" pitchFamily="18" charset="0"/>
              </a:rPr>
              <a:t>初步判定油料耗用應具有季節性與趨勢性</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41</a:t>
            </a:fld>
            <a:endParaRPr lang="zh-CN" altLang="en-US"/>
          </a:p>
        </p:txBody>
      </p:sp>
    </p:spTree>
    <p:extLst>
      <p:ext uri="{BB962C8B-B14F-4D97-AF65-F5344CB8AC3E}">
        <p14:creationId xmlns:p14="http://schemas.microsoft.com/office/powerpoint/2010/main" val="1862693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t>除非有特別之任務，原則</a:t>
            </a:r>
            <a:r>
              <a:rPr lang="zh-TW" altLang="en-US" sz="1200" dirty="0"/>
              <a:t>上任務</a:t>
            </a:r>
            <a:r>
              <a:rPr lang="zh-TW" altLang="zh-TW" sz="1200" dirty="0"/>
              <a:t>均停止執行</a:t>
            </a:r>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42</a:t>
            </a:fld>
            <a:endParaRPr lang="zh-CN" altLang="en-US"/>
          </a:p>
        </p:txBody>
      </p:sp>
    </p:spTree>
    <p:extLst>
      <p:ext uri="{BB962C8B-B14F-4D97-AF65-F5344CB8AC3E}">
        <p14:creationId xmlns:p14="http://schemas.microsoft.com/office/powerpoint/2010/main" val="2440602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43</a:t>
            </a:fld>
            <a:endParaRPr lang="zh-CN" altLang="en-US"/>
          </a:p>
        </p:txBody>
      </p:sp>
    </p:spTree>
    <p:extLst>
      <p:ext uri="{BB962C8B-B14F-4D97-AF65-F5344CB8AC3E}">
        <p14:creationId xmlns:p14="http://schemas.microsoft.com/office/powerpoint/2010/main" val="947927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59410"/>
            <a:r>
              <a:rPr lang="zh-TW" altLang="en-US" sz="1200" kern="100" dirty="0">
                <a:latin typeface="微軟正黑體" panose="020B0604030504040204" pitchFamily="34" charset="-120"/>
                <a:cs typeface="Times New Roman" panose="02020603050405020304" pitchFamily="18" charset="0"/>
              </a:rPr>
              <a:t>一組序列資料是否為定態，會大幅度影響到之後的模型設計，首先判斷序列是否定態，最普遍的作法，觀察</a:t>
            </a:r>
            <a:r>
              <a:rPr lang="en-US" altLang="zh-TW" sz="1200" kern="100" dirty="0">
                <a:latin typeface="微軟正黑體" panose="020B0604030504040204" pitchFamily="34" charset="-120"/>
                <a:cs typeface="Times New Roman" panose="02020603050405020304" pitchFamily="18" charset="0"/>
              </a:rPr>
              <a:t>ACF </a:t>
            </a:r>
            <a:r>
              <a:rPr lang="zh-TW" altLang="en-US" sz="1200" kern="100" dirty="0">
                <a:latin typeface="微軟正黑體" panose="020B0604030504040204" pitchFamily="34" charset="-120"/>
                <a:cs typeface="Times New Roman" panose="02020603050405020304" pitchFamily="18" charset="0"/>
              </a:rPr>
              <a:t>與</a:t>
            </a:r>
            <a:r>
              <a:rPr lang="en-US" altLang="zh-TW" sz="1200" kern="100" dirty="0">
                <a:latin typeface="微軟正黑體" panose="020B0604030504040204" pitchFamily="34" charset="-120"/>
                <a:cs typeface="Times New Roman" panose="02020603050405020304" pitchFamily="18" charset="0"/>
              </a:rPr>
              <a:t>PACF </a:t>
            </a:r>
            <a:r>
              <a:rPr lang="zh-TW" altLang="en-US" sz="1200" kern="100" dirty="0">
                <a:latin typeface="微軟正黑體" panose="020B0604030504040204" pitchFamily="34" charset="-120"/>
                <a:cs typeface="Times New Roman" panose="02020603050405020304" pitchFamily="18" charset="0"/>
              </a:rPr>
              <a:t>圖形。</a:t>
            </a:r>
            <a:endParaRPr lang="en-US" altLang="zh-TW" sz="1200" kern="100" dirty="0">
              <a:latin typeface="微軟正黑體" panose="020B0604030504040204" pitchFamily="34" charset="-120"/>
              <a:cs typeface="Times New Roman" panose="02020603050405020304" pitchFamily="18" charset="0"/>
            </a:endParaRPr>
          </a:p>
          <a:p>
            <a:pPr marL="359410"/>
            <a:r>
              <a:rPr lang="zh-TW" altLang="en-US" sz="1200" kern="100" dirty="0">
                <a:latin typeface="微軟正黑體" panose="020B0604030504040204" pitchFamily="34" charset="-120"/>
                <a:cs typeface="Times New Roman" panose="02020603050405020304" pitchFamily="18" charset="0"/>
              </a:rPr>
              <a:t>對於一個平穩時間序列，自相關係數（</a:t>
            </a:r>
            <a:r>
              <a:rPr lang="en-US" altLang="zh-TW" sz="1200" kern="100" dirty="0">
                <a:latin typeface="微軟正黑體" panose="020B0604030504040204" pitchFamily="34" charset="-120"/>
                <a:cs typeface="Times New Roman" panose="02020603050405020304" pitchFamily="18" charset="0"/>
              </a:rPr>
              <a:t>ACF</a:t>
            </a:r>
            <a:r>
              <a:rPr lang="zh-TW" altLang="en-US" sz="1200" kern="100" dirty="0">
                <a:latin typeface="微軟正黑體" panose="020B0604030504040204" pitchFamily="34" charset="-120"/>
                <a:cs typeface="Times New Roman" panose="02020603050405020304" pitchFamily="18" charset="0"/>
              </a:rPr>
              <a:t>）會快速的下降到接近 </a:t>
            </a:r>
            <a:r>
              <a:rPr lang="en-US" altLang="zh-TW" sz="1200" kern="100" dirty="0">
                <a:latin typeface="微軟正黑體" panose="020B0604030504040204" pitchFamily="34" charset="-120"/>
                <a:cs typeface="Times New Roman" panose="02020603050405020304" pitchFamily="18" charset="0"/>
              </a:rPr>
              <a:t>0 </a:t>
            </a:r>
            <a:r>
              <a:rPr lang="zh-TW" altLang="en-US" sz="1200" kern="100" dirty="0">
                <a:latin typeface="微軟正黑體" panose="020B0604030504040204" pitchFamily="34" charset="-120"/>
                <a:cs typeface="Times New Roman" panose="02020603050405020304" pitchFamily="18" charset="0"/>
              </a:rPr>
              <a:t>的水準，非平穩時間序列的自相關係數會下降的比較緩慢，觀察</a:t>
            </a:r>
            <a:r>
              <a:rPr lang="en-US" altLang="zh-TW" sz="1200" kern="100" dirty="0">
                <a:latin typeface="微軟正黑體" panose="020B0604030504040204" pitchFamily="34" charset="-120"/>
                <a:cs typeface="Times New Roman" panose="02020603050405020304" pitchFamily="18" charset="0"/>
              </a:rPr>
              <a:t>ACF</a:t>
            </a:r>
            <a:r>
              <a:rPr lang="zh-TW" altLang="en-US" sz="1200" kern="100" dirty="0">
                <a:latin typeface="微軟正黑體" panose="020B0604030504040204" pitchFamily="34" charset="-120"/>
                <a:cs typeface="Times New Roman" panose="02020603050405020304" pitchFamily="18" charset="0"/>
              </a:rPr>
              <a:t>圖發現收斂速度很慢，慢慢的遞減，屬於非平穩時間序列</a:t>
            </a:r>
            <a:endParaRPr lang="en-US" altLang="zh-TW" sz="1200" kern="100" dirty="0">
              <a:latin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44</a:t>
            </a:fld>
            <a:endParaRPr lang="zh-CN" altLang="en-US"/>
          </a:p>
        </p:txBody>
      </p:sp>
    </p:spTree>
    <p:extLst>
      <p:ext uri="{BB962C8B-B14F-4D97-AF65-F5344CB8AC3E}">
        <p14:creationId xmlns:p14="http://schemas.microsoft.com/office/powerpoint/2010/main" val="2779356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716915" indent="-357505">
              <a:buFont typeface="Arial" panose="020B0604020202020204" pitchFamily="34" charset="0"/>
              <a:buChar char="•"/>
            </a:pPr>
            <a:r>
              <a:rPr lang="en-US" altLang="zh-TW" sz="1200" kern="100" dirty="0">
                <a:latin typeface="微軟正黑體" panose="020B0604030504040204" pitchFamily="34" charset="-120"/>
                <a:cs typeface="Times New Roman" panose="02020603050405020304" pitchFamily="18" charset="0"/>
              </a:rPr>
              <a:t>4.3.1.1</a:t>
            </a:r>
            <a:r>
              <a:rPr lang="zh-TW" altLang="en-US" sz="1200" kern="100" dirty="0">
                <a:latin typeface="微軟正黑體" panose="020B0604030504040204" pitchFamily="34" charset="-120"/>
                <a:cs typeface="Times New Roman" panose="02020603050405020304" pitchFamily="18" charset="0"/>
              </a:rPr>
              <a:t>資料處理</a:t>
            </a:r>
            <a:endParaRPr lang="en-US" altLang="zh-TW" sz="1200" kern="100" dirty="0">
              <a:latin typeface="微軟正黑體" panose="020B0604030504040204" pitchFamily="34" charset="-120"/>
              <a:cs typeface="Times New Roman" panose="02020603050405020304" pitchFamily="18" charset="0"/>
            </a:endParaRPr>
          </a:p>
          <a:p>
            <a:pPr marL="359410"/>
            <a:r>
              <a:rPr lang="zh-TW" altLang="en-US" sz="1200" kern="100" dirty="0">
                <a:latin typeface="微軟正黑體" panose="020B0604030504040204" pitchFamily="34" charset="-120"/>
                <a:cs typeface="Times New Roman" panose="02020603050405020304" pitchFamily="18" charset="0"/>
              </a:rPr>
              <a:t>非定態資料之處理一般而言利用差分或採用分解法拿掉季節性與趨勢季節性差分，來消除趨勢波動和季節波動的影響，以達到平穩化。</a:t>
            </a:r>
            <a:endParaRPr lang="zh-TW" altLang="zh-TW" sz="1200" kern="100" dirty="0">
              <a:latin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45</a:t>
            </a:fld>
            <a:endParaRPr lang="zh-CN" altLang="en-US"/>
          </a:p>
        </p:txBody>
      </p:sp>
    </p:spTree>
    <p:extLst>
      <p:ext uri="{BB962C8B-B14F-4D97-AF65-F5344CB8AC3E}">
        <p14:creationId xmlns:p14="http://schemas.microsoft.com/office/powerpoint/2010/main" val="1622437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46</a:t>
            </a:fld>
            <a:endParaRPr lang="zh-CN" altLang="en-US"/>
          </a:p>
        </p:txBody>
      </p:sp>
    </p:spTree>
    <p:extLst>
      <p:ext uri="{BB962C8B-B14F-4D97-AF65-F5344CB8AC3E}">
        <p14:creationId xmlns:p14="http://schemas.microsoft.com/office/powerpoint/2010/main" val="374467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47</a:t>
            </a:fld>
            <a:endParaRPr lang="zh-CN" altLang="en-US"/>
          </a:p>
        </p:txBody>
      </p:sp>
    </p:spTree>
    <p:extLst>
      <p:ext uri="{BB962C8B-B14F-4D97-AF65-F5344CB8AC3E}">
        <p14:creationId xmlns:p14="http://schemas.microsoft.com/office/powerpoint/2010/main" val="355174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716915" indent="-357505">
              <a:buFont typeface="Arial" panose="020B0604020202020204" pitchFamily="34" charset="0"/>
              <a:buChar char="•"/>
            </a:pPr>
            <a:r>
              <a:rPr lang="zh-TW" altLang="zh-TW" sz="1200" kern="100" dirty="0">
                <a:latin typeface="微軟正黑體" panose="020B0604030504040204" pitchFamily="34" charset="-120"/>
                <a:cs typeface="Times New Roman" panose="02020603050405020304" pitchFamily="18" charset="0"/>
              </a:rPr>
              <a:t>如何</a:t>
            </a:r>
            <a:r>
              <a:rPr lang="zh-TW" altLang="zh-TW" sz="1200" dirty="0"/>
              <a:t>確定處理後時間序列圖是否穩定，上列多以圖形識別處理後之時間序列是否穩定，較不客觀，這裡運用</a:t>
            </a:r>
            <a:r>
              <a:rPr lang="en-US" altLang="zh-TW" sz="1200" dirty="0"/>
              <a:t>Augmented Dickey Fuller</a:t>
            </a:r>
            <a:r>
              <a:rPr lang="zh-TW" altLang="zh-TW" sz="1200" dirty="0"/>
              <a:t>（</a:t>
            </a:r>
            <a:r>
              <a:rPr lang="en-US" altLang="zh-TW" sz="1200" dirty="0"/>
              <a:t>ADF</a:t>
            </a:r>
            <a:r>
              <a:rPr lang="zh-TW" altLang="zh-TW" sz="1200" dirty="0"/>
              <a:t>）單根檢定法來確認資料平穩性，最後再採用</a:t>
            </a:r>
            <a:r>
              <a:rPr lang="en-US" altLang="zh-TW" sz="1200" dirty="0"/>
              <a:t>ACF</a:t>
            </a:r>
            <a:r>
              <a:rPr lang="zh-TW" altLang="zh-TW" sz="1200" dirty="0"/>
              <a:t>圖及</a:t>
            </a:r>
            <a:r>
              <a:rPr lang="en-US" altLang="zh-TW" sz="1200" dirty="0"/>
              <a:t>PACF</a:t>
            </a:r>
            <a:r>
              <a:rPr lang="zh-TW" altLang="zh-TW" sz="1200" dirty="0"/>
              <a:t>圖重複確認，一方面可確認穩定性，一方面可一併辨別</a:t>
            </a:r>
            <a:r>
              <a:rPr lang="en-US" altLang="zh-TW" sz="1200" dirty="0"/>
              <a:t>ARIMA</a:t>
            </a:r>
            <a:r>
              <a:rPr lang="zh-TW" altLang="zh-TW" sz="1200" dirty="0"/>
              <a:t>模型</a:t>
            </a:r>
            <a:r>
              <a:rPr lang="en-US" altLang="zh-TW" sz="1200" dirty="0"/>
              <a:t>P</a:t>
            </a:r>
            <a:r>
              <a:rPr lang="zh-TW" altLang="zh-TW" sz="1200" dirty="0"/>
              <a:t>、</a:t>
            </a:r>
            <a:r>
              <a:rPr lang="en-US" altLang="zh-TW" sz="1200" dirty="0"/>
              <a:t>Q</a:t>
            </a:r>
            <a:r>
              <a:rPr lang="zh-TW" altLang="zh-TW" sz="1200" dirty="0"/>
              <a:t>階數。</a:t>
            </a:r>
            <a:endParaRPr lang="en-US" altLang="zh-TW" sz="1200" dirty="0"/>
          </a:p>
          <a:p>
            <a:pPr marL="716915" indent="-357505">
              <a:buFont typeface="Arial" panose="020B0604020202020204" pitchFamily="34" charset="0"/>
              <a:buChar char="•"/>
            </a:pPr>
            <a:r>
              <a:rPr lang="zh-TW" altLang="zh-TW" sz="1200" dirty="0"/>
              <a:t>經過</a:t>
            </a:r>
            <a:r>
              <a:rPr lang="en-US" altLang="zh-TW" sz="1200" dirty="0"/>
              <a:t>ADF</a:t>
            </a:r>
            <a:r>
              <a:rPr lang="zh-TW" altLang="zh-TW" sz="1200" dirty="0"/>
              <a:t>測試</a:t>
            </a:r>
            <a:r>
              <a:rPr lang="zh-TW" altLang="en-US" sz="1200" dirty="0"/>
              <a:t>，</a:t>
            </a:r>
            <a:r>
              <a:rPr lang="en-US" altLang="zh-TW" sz="1200" dirty="0"/>
              <a:t>p</a:t>
            </a:r>
            <a:r>
              <a:rPr lang="zh-TW" altLang="zh-TW" sz="1200" dirty="0"/>
              <a:t>值顯示為</a:t>
            </a:r>
            <a:r>
              <a:rPr lang="en-US" altLang="zh-TW" sz="1200" dirty="0"/>
              <a:t>0.01</a:t>
            </a:r>
            <a:r>
              <a:rPr lang="zh-TW" altLang="zh-TW" sz="1200" dirty="0"/>
              <a:t>，</a:t>
            </a:r>
            <a:r>
              <a:rPr lang="en-US" altLang="zh-TW" sz="1200" dirty="0"/>
              <a:t>p</a:t>
            </a:r>
            <a:r>
              <a:rPr lang="zh-TW" altLang="zh-TW" sz="1200" dirty="0"/>
              <a:t>值小於</a:t>
            </a:r>
            <a:r>
              <a:rPr lang="en-US" altLang="zh-TW" sz="1200" dirty="0"/>
              <a:t>0.05</a:t>
            </a:r>
            <a:r>
              <a:rPr lang="zh-TW" altLang="zh-TW" sz="1200" dirty="0"/>
              <a:t>，拒絕原假設，可視資料為平穩的</a:t>
            </a:r>
            <a:endParaRPr lang="en-US" altLang="zh-TW" sz="1200"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48</a:t>
            </a:fld>
            <a:endParaRPr lang="zh-CN" altLang="en-US"/>
          </a:p>
        </p:txBody>
      </p:sp>
    </p:spTree>
    <p:extLst>
      <p:ext uri="{BB962C8B-B14F-4D97-AF65-F5344CB8AC3E}">
        <p14:creationId xmlns:p14="http://schemas.microsoft.com/office/powerpoint/2010/main" val="796014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59410"/>
            <a:endParaRPr lang="en-US" altLang="zh-TW" dirty="0"/>
          </a:p>
          <a:p>
            <a:pPr marL="359410"/>
            <a:r>
              <a:rPr lang="zh-TW" altLang="zh-TW" sz="1200" dirty="0"/>
              <a:t>經差分後的</a:t>
            </a:r>
            <a:r>
              <a:rPr lang="en-US" altLang="zh-TW" sz="1200" dirty="0"/>
              <a:t>ACF  </a:t>
            </a:r>
            <a:r>
              <a:rPr lang="zh-TW" altLang="zh-TW" sz="1200" dirty="0"/>
              <a:t>與</a:t>
            </a:r>
            <a:r>
              <a:rPr lang="en-US" altLang="zh-TW" sz="1200" dirty="0"/>
              <a:t>PACF</a:t>
            </a:r>
            <a:r>
              <a:rPr lang="zh-TW" altLang="zh-TW" sz="1200" dirty="0"/>
              <a:t>趨勢圖，可以發現季節性趨勢基本上已經消除，自相關係數（</a:t>
            </a:r>
            <a:r>
              <a:rPr lang="en-US" altLang="zh-TW" sz="1200" dirty="0"/>
              <a:t>ACF</a:t>
            </a:r>
            <a:r>
              <a:rPr lang="zh-TW" altLang="zh-TW" sz="1200" dirty="0"/>
              <a:t>）快速的下降，故可以此資料進行模式之構建</a:t>
            </a:r>
            <a:r>
              <a:rPr lang="en-US" altLang="zh-TW" sz="1200" dirty="0"/>
              <a:t>ARIMA</a:t>
            </a:r>
            <a:r>
              <a:rPr lang="zh-TW" altLang="zh-TW" sz="1200" dirty="0"/>
              <a:t>模型</a:t>
            </a:r>
            <a:endParaRPr lang="en-US" altLang="zh-TW" sz="1200" kern="100" dirty="0">
              <a:latin typeface="微軟正黑體" panose="020B0604030504040204" pitchFamily="34"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49</a:t>
            </a:fld>
            <a:endParaRPr lang="zh-CN" altLang="en-US"/>
          </a:p>
        </p:txBody>
      </p:sp>
    </p:spTree>
    <p:extLst>
      <p:ext uri="{BB962C8B-B14F-4D97-AF65-F5344CB8AC3E}">
        <p14:creationId xmlns:p14="http://schemas.microsoft.com/office/powerpoint/2010/main" val="4224505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50</a:t>
            </a:fld>
            <a:endParaRPr lang="zh-CN" altLang="en-US"/>
          </a:p>
        </p:txBody>
      </p:sp>
    </p:spTree>
    <p:extLst>
      <p:ext uri="{BB962C8B-B14F-4D97-AF65-F5344CB8AC3E}">
        <p14:creationId xmlns:p14="http://schemas.microsoft.com/office/powerpoint/2010/main" val="177898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a:t>透過一些案例</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a:t>
            </a:fld>
            <a:endParaRPr lang="zh-CN" altLang="en-US"/>
          </a:p>
        </p:txBody>
      </p:sp>
    </p:spTree>
    <p:extLst>
      <p:ext uri="{BB962C8B-B14F-4D97-AF65-F5344CB8AC3E}">
        <p14:creationId xmlns:p14="http://schemas.microsoft.com/office/powerpoint/2010/main" val="787496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51</a:t>
            </a:fld>
            <a:endParaRPr lang="zh-CN" altLang="en-US"/>
          </a:p>
        </p:txBody>
      </p:sp>
    </p:spTree>
    <p:extLst>
      <p:ext uri="{BB962C8B-B14F-4D97-AF65-F5344CB8AC3E}">
        <p14:creationId xmlns:p14="http://schemas.microsoft.com/office/powerpoint/2010/main" val="4123316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mn-ea"/>
              </a:rPr>
              <a:t>本階段使用</a:t>
            </a:r>
            <a:r>
              <a:rPr lang="en-US" altLang="zh-TW" sz="1200" dirty="0">
                <a:latin typeface="+mn-ea"/>
              </a:rPr>
              <a:t>Box-Pierce</a:t>
            </a:r>
            <a:r>
              <a:rPr lang="zh-TW" altLang="en-US" sz="1200" dirty="0">
                <a:latin typeface="+mn-ea"/>
              </a:rPr>
              <a:t>方法執行檢驗，此檢驗方式是針對殘差序列執行檢驗，好的模型適配出來的結果應該要是定態，也就是雜訊應該是隨機出現的，這個檢定的虛無假設，設定殘差序列為白雜訊</a:t>
            </a:r>
            <a:r>
              <a:rPr lang="en-US" altLang="zh-TW" sz="1200" dirty="0">
                <a:latin typeface="+mn-ea"/>
              </a:rPr>
              <a:t>(White Noise)</a:t>
            </a:r>
            <a:r>
              <a:rPr lang="zh-TW" altLang="en-US" sz="1200" dirty="0">
                <a:latin typeface="+mn-ea"/>
              </a:rPr>
              <a:t>，因此</a:t>
            </a:r>
            <a:r>
              <a:rPr lang="en-US" altLang="zh-TW" sz="1200" dirty="0">
                <a:latin typeface="+mn-ea"/>
              </a:rPr>
              <a:t>p-value</a:t>
            </a:r>
            <a:r>
              <a:rPr lang="zh-TW" altLang="en-US" sz="1200" dirty="0">
                <a:latin typeface="+mn-ea"/>
              </a:rPr>
              <a:t>應該顯著大於</a:t>
            </a:r>
            <a:r>
              <a:rPr lang="en-US" altLang="zh-TW" sz="1200" dirty="0">
                <a:latin typeface="+mn-ea"/>
              </a:rPr>
              <a:t>0.05</a:t>
            </a:r>
            <a:r>
              <a:rPr lang="zh-TW" altLang="en-US" sz="1200" dirty="0">
                <a:latin typeface="+mn-ea"/>
              </a:rPr>
              <a:t>，若</a:t>
            </a:r>
            <a:r>
              <a:rPr lang="en-US" altLang="zh-TW" sz="1200" dirty="0">
                <a:latin typeface="+mn-ea"/>
              </a:rPr>
              <a:t>p</a:t>
            </a:r>
            <a:r>
              <a:rPr lang="zh-TW" altLang="en-US" sz="1200" dirty="0">
                <a:latin typeface="+mn-ea"/>
              </a:rPr>
              <a:t>值小於</a:t>
            </a:r>
            <a:r>
              <a:rPr lang="en-US" altLang="zh-TW" sz="1200" dirty="0">
                <a:latin typeface="+mn-ea"/>
              </a:rPr>
              <a:t>0.05</a:t>
            </a:r>
            <a:r>
              <a:rPr lang="zh-TW" altLang="en-US" sz="1200" dirty="0">
                <a:latin typeface="+mn-ea"/>
              </a:rPr>
              <a:t>，序列為非白雜訊，則該參數將不適用，或回到上一階段，重新觀察</a:t>
            </a:r>
            <a:r>
              <a:rPr lang="en-US" altLang="zh-TW" sz="1200" dirty="0">
                <a:latin typeface="+mn-ea"/>
              </a:rPr>
              <a:t>ACF</a:t>
            </a:r>
            <a:r>
              <a:rPr lang="zh-TW" altLang="en-US" sz="1200" dirty="0">
                <a:latin typeface="+mn-ea"/>
              </a:rPr>
              <a:t>、</a:t>
            </a:r>
            <a:r>
              <a:rPr lang="en-US" altLang="zh-TW" sz="1200" dirty="0">
                <a:latin typeface="+mn-ea"/>
              </a:rPr>
              <a:t>PACF</a:t>
            </a:r>
            <a:r>
              <a:rPr lang="zh-TW" altLang="en-US" sz="1200" dirty="0">
                <a:latin typeface="+mn-ea"/>
              </a:rPr>
              <a:t>圖篩選</a:t>
            </a:r>
            <a:r>
              <a:rPr lang="en-US" altLang="zh-TW" sz="1200" dirty="0">
                <a:latin typeface="+mn-ea"/>
              </a:rPr>
              <a:t>p</a:t>
            </a:r>
            <a:r>
              <a:rPr lang="zh-TW" altLang="en-US" sz="1200" dirty="0">
                <a:latin typeface="+mn-ea"/>
              </a:rPr>
              <a:t>、</a:t>
            </a:r>
            <a:r>
              <a:rPr lang="en-US" altLang="zh-TW" sz="1200" dirty="0">
                <a:latin typeface="+mn-ea"/>
              </a:rPr>
              <a:t>q</a:t>
            </a:r>
            <a:r>
              <a:rPr lang="zh-TW" altLang="en-US" sz="1200" dirty="0">
                <a:latin typeface="+mn-ea"/>
              </a:rPr>
              <a:t>參數，如下表，計有</a:t>
            </a:r>
            <a:r>
              <a:rPr lang="en-US" altLang="zh-TW" sz="1200" dirty="0">
                <a:latin typeface="+mn-ea"/>
              </a:rPr>
              <a:t>14</a:t>
            </a:r>
            <a:r>
              <a:rPr lang="zh-TW" altLang="en-US" sz="1200" dirty="0">
                <a:latin typeface="+mn-ea"/>
              </a:rPr>
              <a:t>組符合檢定</a:t>
            </a:r>
            <a:r>
              <a:rPr lang="zh-TW" altLang="zh-TW" sz="1200" dirty="0">
                <a:latin typeface="+mn-ea"/>
              </a:rPr>
              <a:t>。</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52</a:t>
            </a:fld>
            <a:endParaRPr lang="zh-CN" altLang="en-US"/>
          </a:p>
        </p:txBody>
      </p:sp>
    </p:spTree>
    <p:extLst>
      <p:ext uri="{BB962C8B-B14F-4D97-AF65-F5344CB8AC3E}">
        <p14:creationId xmlns:p14="http://schemas.microsoft.com/office/powerpoint/2010/main" val="3746531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t>若存在多組參數顯著的模型，採用</a:t>
            </a:r>
            <a:r>
              <a:rPr lang="en-US" altLang="zh-TW" sz="1200" dirty="0"/>
              <a:t>AIC(</a:t>
            </a:r>
            <a:r>
              <a:rPr lang="zh-TW" altLang="zh-TW" sz="1200" dirty="0"/>
              <a:t>赤池弘次情報準則</a:t>
            </a:r>
            <a:r>
              <a:rPr lang="en-US" altLang="zh-TW" sz="1200" dirty="0"/>
              <a:t>)</a:t>
            </a:r>
            <a:r>
              <a:rPr lang="zh-TW" altLang="zh-TW" sz="1200" dirty="0"/>
              <a:t>、</a:t>
            </a:r>
            <a:r>
              <a:rPr lang="en-US" altLang="zh-TW" sz="1200" dirty="0"/>
              <a:t>BIC(</a:t>
            </a:r>
            <a:r>
              <a:rPr lang="zh-TW" altLang="zh-TW" sz="1200" dirty="0"/>
              <a:t>貝氏情報準則</a:t>
            </a:r>
            <a:r>
              <a:rPr lang="en-US" altLang="zh-TW" sz="1200" dirty="0"/>
              <a:t>)</a:t>
            </a:r>
            <a:r>
              <a:rPr lang="zh-TW" altLang="en-US" sz="1200" dirty="0"/>
              <a:t> </a:t>
            </a:r>
            <a:r>
              <a:rPr lang="zh-TW" altLang="zh-TW" sz="1200" dirty="0"/>
              <a:t>初步選取幾種可能的模型，本研究經過殘差白噪音檢定合格的模式</a:t>
            </a:r>
            <a:r>
              <a:rPr lang="en-US" altLang="zh-TW" sz="1200" dirty="0"/>
              <a:t>14</a:t>
            </a:r>
            <a:r>
              <a:rPr lang="zh-TW" altLang="zh-TW" sz="1200" dirty="0"/>
              <a:t>組，運用</a:t>
            </a:r>
            <a:r>
              <a:rPr lang="en-US" altLang="zh-TW" sz="1200" dirty="0"/>
              <a:t>AIC</a:t>
            </a:r>
            <a:r>
              <a:rPr lang="zh-TW" altLang="zh-TW" sz="1200" dirty="0"/>
              <a:t>及</a:t>
            </a:r>
            <a:r>
              <a:rPr lang="en-US" altLang="zh-TW" sz="1200" dirty="0"/>
              <a:t>BIC</a:t>
            </a:r>
            <a:r>
              <a:rPr lang="zh-TW" altLang="zh-TW" sz="1200" dirty="0"/>
              <a:t>等</a:t>
            </a:r>
            <a:r>
              <a:rPr lang="en-US" altLang="zh-TW" sz="1200" dirty="0"/>
              <a:t>2</a:t>
            </a:r>
            <a:r>
              <a:rPr lang="zh-TW" altLang="zh-TW" sz="1200" dirty="0"/>
              <a:t>種互相比對選取較佳模型，數值愈小，表示模式的配適度愈佳</a:t>
            </a:r>
            <a:r>
              <a:rPr lang="zh-TW" altLang="zh-TW" sz="1200" dirty="0">
                <a:latin typeface="+mn-ea"/>
              </a:rPr>
              <a:t>。</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53</a:t>
            </a:fld>
            <a:endParaRPr lang="zh-CN" altLang="en-US"/>
          </a:p>
        </p:txBody>
      </p:sp>
    </p:spTree>
    <p:extLst>
      <p:ext uri="{BB962C8B-B14F-4D97-AF65-F5344CB8AC3E}">
        <p14:creationId xmlns:p14="http://schemas.microsoft.com/office/powerpoint/2010/main" val="3613518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59410"/>
            <a:endParaRPr lang="en-US" altLang="zh-TW" sz="12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sz="1200" dirty="0"/>
              <a:t>本階段採用</a:t>
            </a:r>
            <a:r>
              <a:rPr lang="en-US" altLang="zh-TW" sz="1200" dirty="0"/>
              <a:t>MAPE</a:t>
            </a:r>
            <a:r>
              <a:rPr lang="zh-TW" altLang="zh-TW" sz="1200" dirty="0"/>
              <a:t>及</a:t>
            </a:r>
            <a:r>
              <a:rPr lang="en-US" altLang="zh-TW" sz="1200" dirty="0"/>
              <a:t>MAE</a:t>
            </a:r>
            <a:r>
              <a:rPr lang="zh-TW" altLang="zh-TW" sz="1200" dirty="0"/>
              <a:t>驗證準確度，因</a:t>
            </a:r>
            <a:r>
              <a:rPr lang="en-US" altLang="zh-TW" sz="1200" dirty="0"/>
              <a:t>MAPE</a:t>
            </a:r>
            <a:r>
              <a:rPr lang="zh-TW" altLang="zh-TW" sz="1200" dirty="0"/>
              <a:t>不受單位與數值大小之影響，判斷依據較為客觀，主要利用</a:t>
            </a:r>
            <a:r>
              <a:rPr lang="en-US" altLang="zh-TW" sz="1200" dirty="0"/>
              <a:t>LEWIS</a:t>
            </a:r>
            <a:r>
              <a:rPr lang="zh-TW" altLang="zh-TW" sz="1200" dirty="0"/>
              <a:t>（</a:t>
            </a:r>
            <a:r>
              <a:rPr lang="en-US" altLang="zh-TW" sz="1200" dirty="0"/>
              <a:t>1982</a:t>
            </a:r>
            <a:r>
              <a:rPr lang="zh-TW" altLang="zh-TW" sz="1200" dirty="0"/>
              <a:t>）所提出</a:t>
            </a:r>
            <a:r>
              <a:rPr lang="en-US" altLang="zh-TW" sz="1200" dirty="0"/>
              <a:t>MAPE</a:t>
            </a:r>
            <a:r>
              <a:rPr lang="zh-TW" altLang="zh-TW" sz="1200" dirty="0"/>
              <a:t>評估預測能力指標，評估實際值與預測值之精確度，而為臻完備，則再選用</a:t>
            </a:r>
            <a:r>
              <a:rPr lang="en-US" altLang="zh-TW" sz="1200" dirty="0"/>
              <a:t>MAE</a:t>
            </a:r>
            <a:r>
              <a:rPr lang="zh-TW" altLang="zh-TW" sz="1200" dirty="0"/>
              <a:t>相互比較，來驗證模型的精確性</a:t>
            </a:r>
            <a:endParaRPr lang="zh-TW" altLang="zh-TW" sz="1200" dirty="0">
              <a:latin typeface="+mn-ea"/>
            </a:endParaRP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54</a:t>
            </a:fld>
            <a:endParaRPr lang="zh-CN" altLang="en-US"/>
          </a:p>
        </p:txBody>
      </p:sp>
    </p:spTree>
    <p:extLst>
      <p:ext uri="{BB962C8B-B14F-4D97-AF65-F5344CB8AC3E}">
        <p14:creationId xmlns:p14="http://schemas.microsoft.com/office/powerpoint/2010/main" val="736895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55</a:t>
            </a:fld>
            <a:endParaRPr lang="zh-CN" altLang="en-US"/>
          </a:p>
        </p:txBody>
      </p:sp>
    </p:spTree>
    <p:extLst>
      <p:ext uri="{BB962C8B-B14F-4D97-AF65-F5344CB8AC3E}">
        <p14:creationId xmlns:p14="http://schemas.microsoft.com/office/powerpoint/2010/main" val="6610515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hangingPunct="0">
              <a:buFont typeface="Arial" panose="020B0604020202020204" pitchFamily="34" charset="0"/>
              <a:buChar char="•"/>
            </a:pPr>
            <a:r>
              <a:rPr lang="zh-TW" altLang="zh-TW" sz="1200" dirty="0"/>
              <a:t>由於數據來源為公部門油料日使用量情況，須預測次年油料耗量，故其週期定為</a:t>
            </a:r>
            <a:r>
              <a:rPr lang="en-US" altLang="zh-TW" sz="1200" dirty="0"/>
              <a:t>365</a:t>
            </a:r>
            <a:r>
              <a:rPr lang="zh-TW" altLang="zh-TW" sz="1200" dirty="0"/>
              <a:t>日</a:t>
            </a:r>
            <a:endParaRPr lang="en-US" altLang="zh-TW" sz="1200" dirty="0"/>
          </a:p>
          <a:p>
            <a:pPr marL="342900" indent="-342900" hangingPunct="0">
              <a:buFont typeface="Arial" panose="020B0604020202020204" pitchFamily="34" charset="0"/>
              <a:buChar char="•"/>
            </a:pPr>
            <a:r>
              <a:rPr lang="zh-TW" altLang="zh-TW" sz="1200" dirty="0"/>
              <a:t>確定序列初始值</a:t>
            </a:r>
            <a:r>
              <a:rPr lang="zh-TW" altLang="en-US" sz="1200" dirty="0"/>
              <a:t>：</a:t>
            </a:r>
            <a:r>
              <a:rPr lang="zh-TW" altLang="zh-TW" sz="1200" dirty="0"/>
              <a:t>該序列為</a:t>
            </a:r>
            <a:r>
              <a:rPr lang="en-US" altLang="zh-TW" sz="1200" dirty="0"/>
              <a:t>10</a:t>
            </a:r>
            <a:r>
              <a:rPr lang="zh-TW" altLang="en-US" sz="1200" dirty="0"/>
              <a:t>年</a:t>
            </a:r>
            <a:r>
              <a:rPr lang="zh-TW" altLang="zh-TW" sz="1200" dirty="0"/>
              <a:t>長時間序列，故初始值設定對預測結果影響較低，假定其水平項初始值 </a:t>
            </a:r>
            <a:r>
              <a:rPr lang="en-US" altLang="zh-TW" sz="1200" dirty="0"/>
              <a:t>𝑙</a:t>
            </a:r>
            <a:r>
              <a:rPr lang="en-US" altLang="zh-TW" sz="1200" i="1" dirty="0" err="1"/>
              <a:t>i</a:t>
            </a:r>
            <a:r>
              <a:rPr lang="en-US" altLang="zh-TW" sz="1200" dirty="0"/>
              <a:t>=Y</a:t>
            </a:r>
            <a:r>
              <a:rPr lang="en-US" altLang="zh-TW" sz="1200" i="1" dirty="0"/>
              <a:t>i</a:t>
            </a:r>
            <a:r>
              <a:rPr lang="zh-TW" altLang="en-US" sz="1200" dirty="0"/>
              <a:t>，</a:t>
            </a:r>
            <a:r>
              <a:rPr lang="zh-TW" altLang="zh-TW" sz="1200" dirty="0"/>
              <a:t> </a:t>
            </a:r>
            <a:r>
              <a:rPr lang="en-US" altLang="zh-TW" sz="1200" dirty="0"/>
              <a:t>𝑡</a:t>
            </a:r>
            <a:r>
              <a:rPr lang="en-US" altLang="zh-TW" sz="1200" i="1" dirty="0" err="1"/>
              <a:t>i</a:t>
            </a:r>
            <a:r>
              <a:rPr lang="en-US" altLang="zh-TW" sz="1200" dirty="0"/>
              <a:t> = 𝑠</a:t>
            </a:r>
            <a:r>
              <a:rPr lang="en-US" altLang="zh-TW" sz="1200" i="1" dirty="0" err="1"/>
              <a:t>i</a:t>
            </a:r>
            <a:r>
              <a:rPr lang="en-US" altLang="zh-TW" sz="1200" dirty="0"/>
              <a:t>= 0</a:t>
            </a:r>
            <a:r>
              <a:rPr lang="zh-TW" altLang="zh-TW" sz="1200" dirty="0"/>
              <a:t>。</a:t>
            </a:r>
            <a:endParaRPr lang="en-US" altLang="zh-TW" sz="1200" dirty="0"/>
          </a:p>
          <a:p>
            <a:pPr marL="342900" indent="-342900" hangingPunct="0">
              <a:buFont typeface="Arial" panose="020B0604020202020204" pitchFamily="34" charset="0"/>
              <a:buChar char="•"/>
            </a:pPr>
            <a:r>
              <a:rPr lang="zh-TW" altLang="zh-TW" sz="1200" dirty="0"/>
              <a:t>平滑參數確定</a:t>
            </a:r>
            <a:r>
              <a:rPr lang="zh-TW" altLang="en-US" sz="1200" dirty="0"/>
              <a:t>：</a:t>
            </a:r>
            <a:r>
              <a:rPr lang="zh-TW" altLang="zh-TW" sz="1200" dirty="0"/>
              <a:t>在僅考量序列內部關係時，隨機設定起始值α</a:t>
            </a:r>
            <a:r>
              <a:rPr lang="en-US" altLang="zh-TW" sz="1200" dirty="0"/>
              <a:t>=0.1</a:t>
            </a:r>
            <a:r>
              <a:rPr lang="zh-TW" altLang="zh-TW" sz="1200" dirty="0"/>
              <a:t>，β</a:t>
            </a:r>
            <a:r>
              <a:rPr lang="en-US" altLang="zh-TW" sz="1200" dirty="0"/>
              <a:t>=0.1</a:t>
            </a:r>
            <a:r>
              <a:rPr lang="zh-TW" altLang="zh-TW" sz="1200" dirty="0"/>
              <a:t>，γ</a:t>
            </a:r>
            <a:r>
              <a:rPr lang="en-US" altLang="zh-TW" sz="1200" dirty="0"/>
              <a:t>=0.1</a:t>
            </a:r>
            <a:r>
              <a:rPr lang="zh-TW" altLang="zh-TW" sz="1200" dirty="0"/>
              <a:t>，採用</a:t>
            </a:r>
            <a:r>
              <a:rPr lang="en-US" altLang="zh-TW" sz="1200" dirty="0"/>
              <a:t>EXCEL</a:t>
            </a:r>
            <a:r>
              <a:rPr lang="zh-TW" altLang="zh-TW" sz="1200" dirty="0"/>
              <a:t>規劃求解，逐步執行規劃求解試驗</a:t>
            </a:r>
            <a:r>
              <a:rPr lang="zh-TW" altLang="zh-TW" sz="1200" dirty="0">
                <a:latin typeface="+mn-ea"/>
              </a:rPr>
              <a:t>。</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56</a:t>
            </a:fld>
            <a:endParaRPr lang="zh-CN" altLang="en-US"/>
          </a:p>
        </p:txBody>
      </p:sp>
    </p:spTree>
    <p:extLst>
      <p:ext uri="{BB962C8B-B14F-4D97-AF65-F5344CB8AC3E}">
        <p14:creationId xmlns:p14="http://schemas.microsoft.com/office/powerpoint/2010/main" val="1517860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t>擬合結果，水平項參數約</a:t>
            </a:r>
            <a:r>
              <a:rPr lang="en-US" altLang="zh-TW" sz="1200" dirty="0"/>
              <a:t>0.1166550</a:t>
            </a:r>
            <a:r>
              <a:rPr lang="zh-TW" altLang="zh-TW" sz="1200" dirty="0"/>
              <a:t>，數值接近</a:t>
            </a:r>
            <a:r>
              <a:rPr lang="en-US" altLang="zh-TW" sz="1200" dirty="0"/>
              <a:t>0</a:t>
            </a:r>
            <a:r>
              <a:rPr lang="zh-TW" altLang="zh-TW" sz="1200" dirty="0"/>
              <a:t>，水平項變化較為平緩；其趨勢項參數約為</a:t>
            </a:r>
            <a:r>
              <a:rPr lang="en-US" altLang="zh-TW" sz="1200" dirty="0"/>
              <a:t>0.0000001</a:t>
            </a:r>
            <a:r>
              <a:rPr lang="zh-TW" altLang="zh-TW" sz="1200" dirty="0"/>
              <a:t>，趨勢較無明顯變動趨勢，比較符合對日使用量，週期參數為</a:t>
            </a:r>
            <a:r>
              <a:rPr lang="en-US" altLang="zh-TW" sz="1200" dirty="0"/>
              <a:t>0.0167684</a:t>
            </a:r>
            <a:r>
              <a:rPr lang="zh-TW" altLang="zh-TW" sz="1200" dirty="0"/>
              <a:t>，數值接近</a:t>
            </a:r>
            <a:r>
              <a:rPr lang="en-US" altLang="zh-TW" sz="1200" dirty="0"/>
              <a:t>0</a:t>
            </a:r>
            <a:r>
              <a:rPr lang="zh-TW" altLang="zh-TW" sz="1200" dirty="0"/>
              <a:t>，表示週期項波動也較不易受到最近</a:t>
            </a:r>
            <a:r>
              <a:rPr lang="zh-TW" altLang="en-US" sz="1200" dirty="0"/>
              <a:t>期數</a:t>
            </a:r>
            <a:r>
              <a:rPr lang="zh-TW" altLang="zh-TW" sz="1200" dirty="0"/>
              <a:t>數量變化之影響。綜上，較小的平滑參數，遠期實際值的影響較小，較能求得較佳預測值。</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57</a:t>
            </a:fld>
            <a:endParaRPr lang="zh-CN" altLang="en-US"/>
          </a:p>
        </p:txBody>
      </p:sp>
    </p:spTree>
    <p:extLst>
      <p:ext uri="{BB962C8B-B14F-4D97-AF65-F5344CB8AC3E}">
        <p14:creationId xmlns:p14="http://schemas.microsoft.com/office/powerpoint/2010/main" val="316349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58</a:t>
            </a:fld>
            <a:endParaRPr lang="zh-CN" altLang="en-US"/>
          </a:p>
        </p:txBody>
      </p:sp>
    </p:spTree>
    <p:extLst>
      <p:ext uri="{BB962C8B-B14F-4D97-AF65-F5344CB8AC3E}">
        <p14:creationId xmlns:p14="http://schemas.microsoft.com/office/powerpoint/2010/main" val="1795350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59410" indent="0">
              <a:buFont typeface="Arial" panose="020B0604020202020204" pitchFamily="34" charset="0"/>
              <a:buNone/>
            </a:pPr>
            <a:r>
              <a:rPr lang="zh-TW" altLang="zh-TW" sz="1200" kern="1200" dirty="0">
                <a:solidFill>
                  <a:schemeClr val="tx1"/>
                </a:solidFill>
                <a:effectLst/>
                <a:latin typeface="+mn-lt"/>
                <a:ea typeface="+mn-ea"/>
                <a:cs typeface="+mn-cs"/>
              </a:rPr>
              <a:t>四種變動之間存在相互影響關係，使用乘積模型</a:t>
            </a:r>
            <a:endParaRPr lang="en-US" altLang="zh-TW" sz="1200"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59</a:t>
            </a:fld>
            <a:endParaRPr lang="zh-CN" altLang="en-US"/>
          </a:p>
        </p:txBody>
      </p:sp>
    </p:spTree>
    <p:extLst>
      <p:ext uri="{BB962C8B-B14F-4D97-AF65-F5344CB8AC3E}">
        <p14:creationId xmlns:p14="http://schemas.microsoft.com/office/powerpoint/2010/main" val="3883678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60</a:t>
            </a:fld>
            <a:endParaRPr lang="zh-CN" altLang="en-US"/>
          </a:p>
        </p:txBody>
      </p:sp>
    </p:spTree>
    <p:extLst>
      <p:ext uri="{BB962C8B-B14F-4D97-AF65-F5344CB8AC3E}">
        <p14:creationId xmlns:p14="http://schemas.microsoft.com/office/powerpoint/2010/main" val="384992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a:t>
            </a:fld>
            <a:endParaRPr lang="zh-CN" altLang="en-US"/>
          </a:p>
        </p:txBody>
      </p:sp>
    </p:spTree>
    <p:extLst>
      <p:ext uri="{BB962C8B-B14F-4D97-AF65-F5344CB8AC3E}">
        <p14:creationId xmlns:p14="http://schemas.microsoft.com/office/powerpoint/2010/main" val="8691982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61</a:t>
            </a:fld>
            <a:endParaRPr lang="zh-CN" altLang="en-US"/>
          </a:p>
        </p:txBody>
      </p:sp>
    </p:spTree>
    <p:extLst>
      <p:ext uri="{BB962C8B-B14F-4D97-AF65-F5344CB8AC3E}">
        <p14:creationId xmlns:p14="http://schemas.microsoft.com/office/powerpoint/2010/main" val="2195697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4.5.1</a:t>
            </a:r>
            <a:r>
              <a:rPr lang="zh-TW" altLang="zh-TW" dirty="0"/>
              <a:t>資料處理</a:t>
            </a:r>
            <a:endParaRPr lang="en-US" altLang="zh-TW" dirty="0"/>
          </a:p>
          <a:p>
            <a:r>
              <a:rPr lang="zh-TW" altLang="en-US" dirty="0"/>
              <a:t>全國分為</a:t>
            </a:r>
            <a:r>
              <a:rPr lang="en-US" altLang="zh-TW" dirty="0"/>
              <a:t>8</a:t>
            </a:r>
            <a:r>
              <a:rPr lang="zh-TW" altLang="en-US" dirty="0"/>
              <a:t>地區，以</a:t>
            </a:r>
            <a:r>
              <a:rPr lang="en-US" altLang="zh-TW" dirty="0"/>
              <a:t>A</a:t>
            </a:r>
            <a:r>
              <a:rPr lang="zh-TW" altLang="en-US" dirty="0"/>
              <a:t>至</a:t>
            </a:r>
            <a:r>
              <a:rPr lang="en-US" altLang="zh-TW" dirty="0"/>
              <a:t>H</a:t>
            </a:r>
            <a:r>
              <a:rPr lang="zh-TW" altLang="en-US" dirty="0"/>
              <a:t>地區分類，審視資料時，發現</a:t>
            </a:r>
            <a:r>
              <a:rPr lang="en-US" altLang="zh-TW" dirty="0"/>
              <a:t>A</a:t>
            </a:r>
            <a:r>
              <a:rPr lang="zh-TW" altLang="en-US" dirty="0"/>
              <a:t>、</a:t>
            </a:r>
            <a:r>
              <a:rPr lang="en-US" altLang="zh-TW" dirty="0"/>
              <a:t>B</a:t>
            </a:r>
            <a:r>
              <a:rPr lang="zh-TW" altLang="en-US" dirty="0"/>
              <a:t>、</a:t>
            </a:r>
            <a:r>
              <a:rPr lang="en-US" altLang="zh-TW" dirty="0"/>
              <a:t>G</a:t>
            </a:r>
            <a:r>
              <a:rPr lang="zh-TW" altLang="en-US" dirty="0"/>
              <a:t>及</a:t>
            </a:r>
            <a:r>
              <a:rPr lang="en-US" altLang="zh-TW" dirty="0"/>
              <a:t>H</a:t>
            </a:r>
            <a:r>
              <a:rPr lang="zh-TW" altLang="en-US" dirty="0"/>
              <a:t>區資料均有缺漏，係因以各地區每日裝備使用之習慣及任務屬性不同，導致資料有呈現</a:t>
            </a:r>
            <a:r>
              <a:rPr lang="en-US" altLang="zh-TW" dirty="0"/>
              <a:t>0</a:t>
            </a:r>
            <a:r>
              <a:rPr lang="zh-TW" altLang="en-US" dirty="0"/>
              <a:t>之數據，這將會造成無法建立模型，這裡直接以耗油量最少</a:t>
            </a:r>
            <a:r>
              <a:rPr lang="en-US" altLang="zh-TW" dirty="0"/>
              <a:t>H</a:t>
            </a:r>
            <a:r>
              <a:rPr lang="zh-TW" altLang="en-US" dirty="0"/>
              <a:t>區資料集來測試，分別建立</a:t>
            </a:r>
            <a:r>
              <a:rPr lang="en-US" altLang="zh-TW" dirty="0"/>
              <a:t>SARIMA</a:t>
            </a:r>
            <a:r>
              <a:rPr lang="zh-TW" altLang="en-US" dirty="0"/>
              <a:t>模型、 </a:t>
            </a:r>
            <a:r>
              <a:rPr lang="en-US" altLang="zh-TW" dirty="0"/>
              <a:t>Holt-Winters </a:t>
            </a:r>
            <a:r>
              <a:rPr lang="zh-TW" altLang="en-US" dirty="0"/>
              <a:t>模型、分解法模型，測得之</a:t>
            </a:r>
            <a:r>
              <a:rPr lang="en-US" altLang="zh-TW" dirty="0"/>
              <a:t>MAPE</a:t>
            </a:r>
            <a:r>
              <a:rPr lang="zh-TW" altLang="en-US" dirty="0"/>
              <a:t>均超過標準，而且模型效益均不佳</a:t>
            </a:r>
            <a:r>
              <a:rPr lang="en-US" altLang="zh-TW" dirty="0"/>
              <a:t>(</a:t>
            </a:r>
            <a:r>
              <a:rPr lang="zh-TW" altLang="en-US" dirty="0"/>
              <a:t>如表</a:t>
            </a:r>
            <a:r>
              <a:rPr lang="en-US" altLang="zh-TW" dirty="0"/>
              <a:t>4.9)</a:t>
            </a:r>
            <a:r>
              <a:rPr lang="zh-TW" altLang="en-US" dirty="0"/>
              <a:t>，故執行預測時先將資料有缺漏之部分先行補足，再執行預測步驟。</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62</a:t>
            </a:fld>
            <a:endParaRPr lang="zh-CN" altLang="en-US"/>
          </a:p>
        </p:txBody>
      </p:sp>
    </p:spTree>
    <p:extLst>
      <p:ext uri="{BB962C8B-B14F-4D97-AF65-F5344CB8AC3E}">
        <p14:creationId xmlns:p14="http://schemas.microsoft.com/office/powerpoint/2010/main" val="1022370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資料的缺漏部分以同一週之上下兩週耗量值平均處理缺漏量。採用同一週之上下兩週耗量值平均則較符合正常之狀況。這裡將</a:t>
            </a:r>
            <a:r>
              <a:rPr lang="en-US" altLang="zh-TW" dirty="0"/>
              <a:t>A</a:t>
            </a:r>
            <a:r>
              <a:rPr lang="zh-TW" altLang="en-US" dirty="0"/>
              <a:t>至</a:t>
            </a:r>
            <a:r>
              <a:rPr lang="en-US" altLang="zh-TW" dirty="0"/>
              <a:t>H</a:t>
            </a:r>
            <a:r>
              <a:rPr lang="zh-TW" altLang="en-US" dirty="0"/>
              <a:t>區修正前及修正後耗油量之平均數、標準差與變異係數列出，其中</a:t>
            </a:r>
            <a:r>
              <a:rPr lang="en-US" altLang="zh-TW" dirty="0"/>
              <a:t>ABGH</a:t>
            </a:r>
            <a:r>
              <a:rPr lang="zh-TW" altLang="en-US" dirty="0"/>
              <a:t>區均有補缺漏值，修正後以變異係數衡量資料的分散程度，除</a:t>
            </a:r>
            <a:r>
              <a:rPr lang="en-US" altLang="zh-TW" dirty="0"/>
              <a:t>A</a:t>
            </a:r>
            <a:r>
              <a:rPr lang="zh-TW" altLang="en-US" dirty="0"/>
              <a:t>、</a:t>
            </a:r>
            <a:r>
              <a:rPr lang="en-US" altLang="zh-TW" dirty="0"/>
              <a:t>B</a:t>
            </a:r>
            <a:r>
              <a:rPr lang="zh-TW" altLang="en-US" dirty="0"/>
              <a:t>補缺漏值天數較少，而</a:t>
            </a:r>
            <a:r>
              <a:rPr lang="en-US" altLang="zh-TW" dirty="0"/>
              <a:t>G</a:t>
            </a:r>
            <a:r>
              <a:rPr lang="zh-TW" altLang="en-US" dirty="0"/>
              <a:t>、</a:t>
            </a:r>
            <a:r>
              <a:rPr lang="en-US" altLang="zh-TW" dirty="0"/>
              <a:t>H</a:t>
            </a:r>
            <a:r>
              <a:rPr lang="zh-TW" altLang="en-US" dirty="0"/>
              <a:t>補缺漏值天數較多，變異係數明顯降低</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63</a:t>
            </a:fld>
            <a:endParaRPr lang="zh-CN" altLang="en-US"/>
          </a:p>
        </p:txBody>
      </p:sp>
    </p:spTree>
    <p:extLst>
      <p:ext uri="{BB962C8B-B14F-4D97-AF65-F5344CB8AC3E}">
        <p14:creationId xmlns:p14="http://schemas.microsoft.com/office/powerpoint/2010/main" val="8273454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從時間序列圖中，可觀察自</a:t>
            </a:r>
            <a:r>
              <a:rPr lang="en-US" altLang="zh-TW" dirty="0"/>
              <a:t>2009</a:t>
            </a:r>
            <a:r>
              <a:rPr lang="zh-TW" altLang="en-US" dirty="0"/>
              <a:t>年至</a:t>
            </a:r>
            <a:r>
              <a:rPr lang="en-US" altLang="zh-TW" dirty="0"/>
              <a:t>2015</a:t>
            </a:r>
            <a:r>
              <a:rPr lang="zh-TW" altLang="en-US" dirty="0"/>
              <a:t>年開始，每年</a:t>
            </a:r>
            <a:r>
              <a:rPr lang="en-US" altLang="zh-TW" dirty="0"/>
              <a:t>7</a:t>
            </a:r>
            <a:r>
              <a:rPr lang="zh-TW" altLang="en-US" dirty="0"/>
              <a:t>至</a:t>
            </a:r>
            <a:r>
              <a:rPr lang="en-US" altLang="zh-TW" dirty="0"/>
              <a:t>10</a:t>
            </a:r>
            <a:r>
              <a:rPr lang="zh-TW" altLang="en-US" dirty="0"/>
              <a:t>月為用油高峰，呈現規律之用油情形，而自</a:t>
            </a:r>
            <a:r>
              <a:rPr lang="en-US" altLang="zh-TW" dirty="0"/>
              <a:t>2016</a:t>
            </a:r>
            <a:r>
              <a:rPr lang="zh-TW" altLang="en-US" dirty="0"/>
              <a:t>年至</a:t>
            </a:r>
            <a:r>
              <a:rPr lang="en-US" altLang="zh-TW" dirty="0"/>
              <a:t>2018</a:t>
            </a:r>
            <a:r>
              <a:rPr lang="zh-TW" altLang="en-US" dirty="0"/>
              <a:t>年用油情形反而減少，係因該地區因任務特性，執行移地訓練，也產生少數幾日無加油情形，而</a:t>
            </a:r>
            <a:r>
              <a:rPr lang="en-US" altLang="zh-TW" dirty="0"/>
              <a:t>2019</a:t>
            </a:r>
            <a:r>
              <a:rPr lang="zh-TW" altLang="en-US" dirty="0"/>
              <a:t>年用油需求又攀上高峰，係因該地區已回歸例行性訓練，且也有少部分受到政治因素影響，致用油需求創新高。</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64</a:t>
            </a:fld>
            <a:endParaRPr lang="zh-CN" altLang="en-US"/>
          </a:p>
        </p:txBody>
      </p:sp>
    </p:spTree>
    <p:extLst>
      <p:ext uri="{BB962C8B-B14F-4D97-AF65-F5344CB8AC3E}">
        <p14:creationId xmlns:p14="http://schemas.microsoft.com/office/powerpoint/2010/main" val="9083481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審視本地區油料耗用資料缺漏的部分計</a:t>
            </a:r>
            <a:r>
              <a:rPr lang="en-US" altLang="zh-TW" dirty="0"/>
              <a:t>58</a:t>
            </a:r>
            <a:r>
              <a:rPr lang="zh-TW" altLang="en-US" dirty="0"/>
              <a:t>筆，原資料集變異數為</a:t>
            </a:r>
            <a:r>
              <a:rPr lang="en-US" altLang="zh-TW" dirty="0"/>
              <a:t>0.17</a:t>
            </a:r>
            <a:r>
              <a:rPr lang="zh-TW" altLang="en-US" dirty="0"/>
              <a:t>，經補正後為</a:t>
            </a:r>
            <a:r>
              <a:rPr lang="en-US" altLang="zh-TW" dirty="0"/>
              <a:t>0.15</a:t>
            </a:r>
            <a:r>
              <a:rPr lang="zh-TW" altLang="en-US" dirty="0"/>
              <a:t>，續以</a:t>
            </a:r>
            <a:r>
              <a:rPr lang="en-US" altLang="zh-TW" dirty="0"/>
              <a:t>4.3</a:t>
            </a:r>
            <a:r>
              <a:rPr lang="zh-TW" altLang="en-US" dirty="0"/>
              <a:t>節方式預測模型建立模式，經過參數估計、模型診斷、模式選取及準確度驗證後，測得</a:t>
            </a:r>
            <a:r>
              <a:rPr lang="en-US" altLang="zh-TW" dirty="0"/>
              <a:t>SARIMA</a:t>
            </a:r>
            <a:r>
              <a:rPr lang="zh-TW" altLang="en-US" dirty="0"/>
              <a:t>參數 </a:t>
            </a:r>
            <a:r>
              <a:rPr lang="en-US" altLang="zh-TW" dirty="0"/>
              <a:t>(4,1,5) (1,1,1)7</a:t>
            </a:r>
            <a:r>
              <a:rPr lang="zh-TW" altLang="en-US" dirty="0"/>
              <a:t>為最佳，驗證準確度</a:t>
            </a:r>
            <a:r>
              <a:rPr lang="en-US" altLang="zh-TW" dirty="0"/>
              <a:t>MAPE </a:t>
            </a:r>
            <a:r>
              <a:rPr lang="zh-TW" altLang="en-US" dirty="0"/>
              <a:t>及</a:t>
            </a:r>
            <a:r>
              <a:rPr lang="en-US" altLang="zh-TW" dirty="0"/>
              <a:t>MAE</a:t>
            </a:r>
            <a:r>
              <a:rPr lang="zh-TW" altLang="en-US" dirty="0"/>
              <a:t>分別為</a:t>
            </a:r>
            <a:r>
              <a:rPr lang="en-US" altLang="zh-TW" dirty="0"/>
              <a:t>10.78%</a:t>
            </a:r>
            <a:r>
              <a:rPr lang="zh-TW" altLang="en-US" dirty="0"/>
              <a:t>、</a:t>
            </a:r>
            <a:r>
              <a:rPr lang="en-US" altLang="zh-TW" dirty="0"/>
              <a:t>994.66</a:t>
            </a:r>
            <a:r>
              <a:rPr lang="zh-TW" altLang="en-US" dirty="0"/>
              <a:t>。</a:t>
            </a:r>
          </a:p>
          <a:p>
            <a:r>
              <a:rPr lang="zh-TW" altLang="en-US" dirty="0"/>
              <a:t>建立</a:t>
            </a:r>
            <a:r>
              <a:rPr lang="en-US" altLang="zh-TW" dirty="0"/>
              <a:t>Holt-Winters </a:t>
            </a:r>
            <a:r>
              <a:rPr lang="zh-TW" altLang="en-US" dirty="0"/>
              <a:t>模型，執行參數驗證，得出</a:t>
            </a:r>
            <a:r>
              <a:rPr lang="en-US" altLang="zh-TW" dirty="0"/>
              <a:t>α</a:t>
            </a:r>
            <a:r>
              <a:rPr lang="zh-TW" altLang="en-US" dirty="0"/>
              <a:t>水平項參數約</a:t>
            </a:r>
            <a:r>
              <a:rPr lang="en-US" altLang="zh-TW" dirty="0"/>
              <a:t>0.13</a:t>
            </a:r>
            <a:r>
              <a:rPr lang="zh-TW" altLang="en-US" dirty="0"/>
              <a:t>，</a:t>
            </a:r>
            <a:r>
              <a:rPr lang="en-US" altLang="zh-TW" dirty="0"/>
              <a:t>β</a:t>
            </a:r>
            <a:r>
              <a:rPr lang="zh-TW" altLang="en-US" dirty="0"/>
              <a:t>趨勢項參數為</a:t>
            </a:r>
            <a:r>
              <a:rPr lang="en-US" altLang="zh-TW" dirty="0"/>
              <a:t>0</a:t>
            </a:r>
            <a:r>
              <a:rPr lang="zh-TW" altLang="en-US" dirty="0"/>
              <a:t>，</a:t>
            </a:r>
            <a:r>
              <a:rPr lang="en-US" altLang="zh-TW" dirty="0"/>
              <a:t>γ</a:t>
            </a:r>
            <a:r>
              <a:rPr lang="zh-TW" altLang="en-US" dirty="0"/>
              <a:t>週期參數為</a:t>
            </a:r>
            <a:r>
              <a:rPr lang="en-US" altLang="zh-TW" dirty="0"/>
              <a:t>0.014</a:t>
            </a:r>
            <a:r>
              <a:rPr lang="zh-TW" altLang="en-US" dirty="0"/>
              <a:t>，因</a:t>
            </a:r>
            <a:r>
              <a:rPr lang="en-US" altLang="zh-TW" dirty="0"/>
              <a:t>β</a:t>
            </a:r>
            <a:r>
              <a:rPr lang="zh-TW" altLang="en-US" dirty="0"/>
              <a:t>趨勢項參數為</a:t>
            </a:r>
            <a:r>
              <a:rPr lang="en-US" altLang="zh-TW" dirty="0"/>
              <a:t>0</a:t>
            </a:r>
            <a:r>
              <a:rPr lang="zh-TW" altLang="en-US" dirty="0"/>
              <a:t>，該地區適用二次指數平滑法模型，驗證準確度</a:t>
            </a:r>
            <a:r>
              <a:rPr lang="en-US" altLang="zh-TW" dirty="0"/>
              <a:t>MAPE </a:t>
            </a:r>
            <a:r>
              <a:rPr lang="zh-TW" altLang="en-US" dirty="0"/>
              <a:t>及</a:t>
            </a:r>
            <a:r>
              <a:rPr lang="en-US" altLang="zh-TW" dirty="0"/>
              <a:t>MAE</a:t>
            </a:r>
            <a:r>
              <a:rPr lang="zh-TW" altLang="en-US" dirty="0"/>
              <a:t>分別為</a:t>
            </a:r>
            <a:r>
              <a:rPr lang="en-US" altLang="zh-TW" dirty="0"/>
              <a:t>15.41%</a:t>
            </a:r>
            <a:r>
              <a:rPr lang="zh-TW" altLang="en-US" dirty="0"/>
              <a:t>、</a:t>
            </a:r>
            <a:r>
              <a:rPr lang="en-US" altLang="zh-TW" dirty="0"/>
              <a:t>1648.52</a:t>
            </a:r>
            <a:r>
              <a:rPr lang="zh-TW" altLang="en-US" dirty="0"/>
              <a:t>。</a:t>
            </a:r>
          </a:p>
          <a:p>
            <a:r>
              <a:rPr lang="zh-TW" altLang="en-US" dirty="0"/>
              <a:t>建立分解法模型，執行參數驗證，趨勢成分</a:t>
            </a:r>
            <a:r>
              <a:rPr lang="en-US" altLang="zh-TW" dirty="0"/>
              <a:t>T=14864.9</a:t>
            </a:r>
            <a:r>
              <a:rPr lang="zh-TW" altLang="en-US" dirty="0"/>
              <a:t>，季節成分</a:t>
            </a:r>
            <a:r>
              <a:rPr lang="en-US" altLang="zh-TW" dirty="0"/>
              <a:t>S=0.995</a:t>
            </a:r>
            <a:r>
              <a:rPr lang="zh-TW" altLang="en-US" dirty="0"/>
              <a:t>，循環成分</a:t>
            </a:r>
            <a:r>
              <a:rPr lang="en-US" altLang="zh-TW" dirty="0"/>
              <a:t>C=14863.06</a:t>
            </a:r>
            <a:r>
              <a:rPr lang="zh-TW" altLang="en-US" dirty="0"/>
              <a:t>，不規則成分</a:t>
            </a:r>
            <a:r>
              <a:rPr lang="en-US" altLang="zh-TW" dirty="0"/>
              <a:t>I=0.999</a:t>
            </a:r>
            <a:r>
              <a:rPr lang="zh-TW" altLang="en-US" dirty="0"/>
              <a:t>，</a:t>
            </a:r>
            <a:r>
              <a:rPr lang="en-US" altLang="zh-TW" dirty="0"/>
              <a:t>MAPE </a:t>
            </a:r>
            <a:r>
              <a:rPr lang="zh-TW" altLang="en-US" dirty="0"/>
              <a:t>及</a:t>
            </a:r>
            <a:r>
              <a:rPr lang="en-US" altLang="zh-TW" dirty="0"/>
              <a:t>MAE</a:t>
            </a:r>
            <a:r>
              <a:rPr lang="zh-TW" altLang="en-US" dirty="0"/>
              <a:t>分別為</a:t>
            </a:r>
            <a:r>
              <a:rPr lang="en-US" altLang="zh-TW" dirty="0"/>
              <a:t>17.21%</a:t>
            </a:r>
            <a:r>
              <a:rPr lang="zh-TW" altLang="en-US" dirty="0"/>
              <a:t>、</a:t>
            </a:r>
            <a:r>
              <a:rPr lang="en-US" altLang="zh-TW" dirty="0"/>
              <a:t>1801.21</a:t>
            </a:r>
            <a:r>
              <a:rPr lang="zh-TW" altLang="en-US" dirty="0"/>
              <a:t>。</a:t>
            </a:r>
          </a:p>
          <a:p>
            <a:r>
              <a:rPr lang="zh-TW" altLang="en-US" dirty="0"/>
              <a:t>經測得</a:t>
            </a:r>
            <a:r>
              <a:rPr lang="en-US" altLang="zh-TW" dirty="0"/>
              <a:t>SARIMA</a:t>
            </a:r>
            <a:r>
              <a:rPr lang="zh-TW" altLang="en-US" dirty="0"/>
              <a:t>模型、 </a:t>
            </a:r>
            <a:r>
              <a:rPr lang="en-US" altLang="zh-TW" dirty="0"/>
              <a:t>Holt-Winters </a:t>
            </a:r>
            <a:r>
              <a:rPr lang="zh-TW" altLang="en-US" dirty="0"/>
              <a:t>模型、分解法模型</a:t>
            </a:r>
            <a:r>
              <a:rPr lang="en-US" altLang="zh-TW" dirty="0"/>
              <a:t>MAPE</a:t>
            </a:r>
            <a:r>
              <a:rPr lang="zh-TW" altLang="en-US" dirty="0"/>
              <a:t>數據分別是</a:t>
            </a:r>
            <a:r>
              <a:rPr lang="en-US" altLang="zh-TW" dirty="0"/>
              <a:t>10.78%</a:t>
            </a:r>
            <a:r>
              <a:rPr lang="zh-TW" altLang="en-US" dirty="0"/>
              <a:t>、</a:t>
            </a:r>
            <a:r>
              <a:rPr lang="en-US" altLang="zh-TW" dirty="0"/>
              <a:t>15.41%</a:t>
            </a:r>
            <a:r>
              <a:rPr lang="zh-TW" altLang="en-US" dirty="0"/>
              <a:t>、</a:t>
            </a:r>
            <a:r>
              <a:rPr lang="en-US" altLang="zh-TW" dirty="0"/>
              <a:t>17.21%</a:t>
            </a:r>
            <a:r>
              <a:rPr lang="zh-TW" altLang="en-US" dirty="0"/>
              <a:t>，根據擬合情況可以看出，</a:t>
            </a:r>
            <a:r>
              <a:rPr lang="en-US" altLang="zh-TW" dirty="0"/>
              <a:t>SARIMA</a:t>
            </a:r>
            <a:r>
              <a:rPr lang="zh-TW" altLang="en-US" dirty="0"/>
              <a:t>模型，準確度最佳，而觀察各模型趨勢圖與實際需求量適配情形，</a:t>
            </a:r>
            <a:r>
              <a:rPr lang="en-US" altLang="zh-TW" dirty="0"/>
              <a:t>SARIMA</a:t>
            </a:r>
            <a:r>
              <a:rPr lang="zh-TW" altLang="en-US" dirty="0"/>
              <a:t>模型及 </a:t>
            </a:r>
            <a:r>
              <a:rPr lang="en-US" altLang="zh-TW" dirty="0"/>
              <a:t>Holt-Winters </a:t>
            </a:r>
            <a:r>
              <a:rPr lang="zh-TW" altLang="en-US" dirty="0"/>
              <a:t>模型與需求量波動情形差異不大</a:t>
            </a:r>
            <a:r>
              <a:rPr lang="en-US" altLang="zh-TW" dirty="0"/>
              <a:t>(</a:t>
            </a:r>
            <a:r>
              <a:rPr lang="zh-TW" altLang="en-US" dirty="0"/>
              <a:t>如圖</a:t>
            </a:r>
            <a:r>
              <a:rPr lang="en-US" altLang="zh-TW" dirty="0"/>
              <a:t>4.19)</a:t>
            </a:r>
            <a:r>
              <a:rPr lang="zh-TW" altLang="en-US" dirty="0"/>
              <a:t>。</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65</a:t>
            </a:fld>
            <a:endParaRPr lang="zh-CN" altLang="en-US"/>
          </a:p>
        </p:txBody>
      </p:sp>
    </p:spTree>
    <p:extLst>
      <p:ext uri="{BB962C8B-B14F-4D97-AF65-F5344CB8AC3E}">
        <p14:creationId xmlns:p14="http://schemas.microsoft.com/office/powerpoint/2010/main" val="6486037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從時間序列圖</a:t>
            </a:r>
            <a:r>
              <a:rPr lang="en-US" altLang="zh-TW" dirty="0"/>
              <a:t>(</a:t>
            </a:r>
            <a:r>
              <a:rPr lang="zh-TW" altLang="en-US" dirty="0"/>
              <a:t>如圖</a:t>
            </a:r>
            <a:r>
              <a:rPr lang="en-US" altLang="zh-TW" dirty="0"/>
              <a:t>4.20)</a:t>
            </a:r>
            <a:r>
              <a:rPr lang="zh-TW" altLang="en-US" dirty="0"/>
              <a:t>中，可視整體用油情形有逐年增加趨勢，而每年用油需求較不規律，用油需求曲線均呈現上下坡動，可以觀察出自</a:t>
            </a:r>
            <a:r>
              <a:rPr lang="en-US" altLang="zh-TW" dirty="0"/>
              <a:t>2009</a:t>
            </a:r>
            <a:r>
              <a:rPr lang="zh-TW" altLang="en-US" dirty="0"/>
              <a:t>年至</a:t>
            </a:r>
            <a:r>
              <a:rPr lang="en-US" altLang="zh-TW" dirty="0"/>
              <a:t>2012</a:t>
            </a:r>
            <a:r>
              <a:rPr lang="zh-TW" altLang="en-US" dirty="0"/>
              <a:t>年</a:t>
            </a:r>
            <a:r>
              <a:rPr lang="en-US" altLang="zh-TW" dirty="0"/>
              <a:t>4</a:t>
            </a:r>
            <a:r>
              <a:rPr lang="zh-TW" altLang="en-US" dirty="0"/>
              <a:t>月為用油需求低點，而</a:t>
            </a:r>
            <a:r>
              <a:rPr lang="en-US" altLang="zh-TW" dirty="0"/>
              <a:t>2009</a:t>
            </a:r>
            <a:r>
              <a:rPr lang="zh-TW" altLang="en-US" dirty="0"/>
              <a:t>至</a:t>
            </a:r>
            <a:r>
              <a:rPr lang="en-US" altLang="zh-TW" dirty="0"/>
              <a:t>2016</a:t>
            </a:r>
            <a:r>
              <a:rPr lang="zh-TW" altLang="en-US" dirty="0"/>
              <a:t>年</a:t>
            </a:r>
            <a:r>
              <a:rPr lang="en-US" altLang="zh-TW" dirty="0"/>
              <a:t>9</a:t>
            </a:r>
            <a:r>
              <a:rPr lang="zh-TW" altLang="en-US" dirty="0"/>
              <a:t>至</a:t>
            </a:r>
            <a:r>
              <a:rPr lang="en-US" altLang="zh-TW" dirty="0"/>
              <a:t>10</a:t>
            </a:r>
            <a:r>
              <a:rPr lang="zh-TW" altLang="en-US" dirty="0"/>
              <a:t>月間為用油需求均略高其他月份，係因該地區主要任務自</a:t>
            </a:r>
            <a:r>
              <a:rPr lang="en-US" altLang="zh-TW" dirty="0"/>
              <a:t>5</a:t>
            </a:r>
            <a:r>
              <a:rPr lang="zh-TW" altLang="en-US" dirty="0"/>
              <a:t>月開始啟動，而至</a:t>
            </a:r>
            <a:r>
              <a:rPr lang="en-US" altLang="zh-TW" dirty="0"/>
              <a:t>10</a:t>
            </a:r>
            <a:r>
              <a:rPr lang="zh-TW" altLang="en-US" dirty="0"/>
              <a:t>月任務略多其他月份，反觀到了</a:t>
            </a:r>
            <a:r>
              <a:rPr lang="en-US" altLang="zh-TW" dirty="0"/>
              <a:t>2017</a:t>
            </a:r>
            <a:r>
              <a:rPr lang="zh-TW" altLang="en-US" dirty="0"/>
              <a:t>至</a:t>
            </a:r>
            <a:r>
              <a:rPr lang="en-US" altLang="zh-TW" dirty="0"/>
              <a:t>2018</a:t>
            </a:r>
            <a:r>
              <a:rPr lang="zh-TW" altLang="en-US" dirty="0"/>
              <a:t>年開始</a:t>
            </a:r>
            <a:r>
              <a:rPr lang="en-US" altLang="zh-TW" dirty="0"/>
              <a:t>4</a:t>
            </a:r>
            <a:r>
              <a:rPr lang="zh-TW" altLang="en-US" dirty="0"/>
              <a:t>月至</a:t>
            </a:r>
            <a:r>
              <a:rPr lang="en-US" altLang="zh-TW" dirty="0"/>
              <a:t>7</a:t>
            </a:r>
            <a:r>
              <a:rPr lang="zh-TW" altLang="en-US" dirty="0"/>
              <a:t>月呈現攀升，</a:t>
            </a:r>
            <a:r>
              <a:rPr lang="en-US" altLang="zh-TW" dirty="0"/>
              <a:t>10</a:t>
            </a:r>
            <a:r>
              <a:rPr lang="zh-TW" altLang="en-US" dirty="0"/>
              <a:t>月為低點，係因該地區將任務時序調整關係，而該地區一樣於</a:t>
            </a:r>
            <a:r>
              <a:rPr lang="en-US" altLang="zh-TW" dirty="0"/>
              <a:t>2019</a:t>
            </a:r>
            <a:r>
              <a:rPr lang="zh-TW" altLang="en-US" dirty="0"/>
              <a:t>年用油需求攀上高峰。</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66</a:t>
            </a:fld>
            <a:endParaRPr lang="zh-CN" altLang="en-US"/>
          </a:p>
        </p:txBody>
      </p:sp>
    </p:spTree>
    <p:extLst>
      <p:ext uri="{BB962C8B-B14F-4D97-AF65-F5344CB8AC3E}">
        <p14:creationId xmlns:p14="http://schemas.microsoft.com/office/powerpoint/2010/main" val="3040001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67</a:t>
            </a:fld>
            <a:endParaRPr lang="zh-CN" altLang="en-US"/>
          </a:p>
        </p:txBody>
      </p:sp>
    </p:spTree>
    <p:extLst>
      <p:ext uri="{BB962C8B-B14F-4D97-AF65-F5344CB8AC3E}">
        <p14:creationId xmlns:p14="http://schemas.microsoft.com/office/powerpoint/2010/main" val="224857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整體用油情形一樣有逐年增加趨勢，而每年用油需求較不規律自</a:t>
            </a:r>
            <a:r>
              <a:rPr lang="en-US" altLang="zh-TW" sz="1200" dirty="0"/>
              <a:t>2009</a:t>
            </a:r>
            <a:r>
              <a:rPr lang="zh-TW" altLang="en-US" sz="1200" dirty="0"/>
              <a:t>至</a:t>
            </a:r>
            <a:r>
              <a:rPr lang="en-US" altLang="zh-TW" sz="1200" dirty="0"/>
              <a:t>2016</a:t>
            </a:r>
            <a:r>
              <a:rPr lang="zh-TW" altLang="en-US" sz="1200" dirty="0"/>
              <a:t>年</a:t>
            </a:r>
            <a:r>
              <a:rPr lang="en-US" altLang="zh-TW" sz="1200" dirty="0"/>
              <a:t>7</a:t>
            </a:r>
            <a:r>
              <a:rPr lang="zh-TW" altLang="en-US" sz="1200" dirty="0"/>
              <a:t>至</a:t>
            </a:r>
            <a:r>
              <a:rPr lang="en-US" altLang="zh-TW" sz="1200" dirty="0"/>
              <a:t>10</a:t>
            </a:r>
            <a:r>
              <a:rPr lang="zh-TW" altLang="en-US" sz="1200" dirty="0"/>
              <a:t>月間為用油需求最高，其中</a:t>
            </a:r>
            <a:r>
              <a:rPr lang="en-US" altLang="zh-TW" sz="1200" dirty="0"/>
              <a:t>2012</a:t>
            </a:r>
            <a:r>
              <a:rPr lang="zh-TW" altLang="en-US" sz="1200" dirty="0"/>
              <a:t>年較不規律，經研析係因政治因素關係導致用油情形有異，而到了</a:t>
            </a:r>
            <a:r>
              <a:rPr lang="en-US" altLang="zh-TW" sz="1200" dirty="0"/>
              <a:t>2013</a:t>
            </a:r>
            <a:r>
              <a:rPr lang="zh-TW" altLang="en-US" sz="1200" dirty="0"/>
              <a:t>又趨於和緩，到了</a:t>
            </a:r>
            <a:r>
              <a:rPr lang="en-US" altLang="zh-TW" sz="1200" dirty="0"/>
              <a:t>2016</a:t>
            </a:r>
            <a:r>
              <a:rPr lang="zh-TW" altLang="en-US" sz="1200" dirty="0"/>
              <a:t>至</a:t>
            </a:r>
            <a:r>
              <a:rPr lang="en-US" altLang="zh-TW" sz="1200" dirty="0"/>
              <a:t>2018</a:t>
            </a:r>
            <a:r>
              <a:rPr lang="zh-TW" altLang="en-US" sz="1200" dirty="0"/>
              <a:t>年開始用油量開始增加，係因</a:t>
            </a:r>
            <a:r>
              <a:rPr lang="en-US" altLang="zh-TW" sz="1200" dirty="0"/>
              <a:t>A</a:t>
            </a:r>
            <a:r>
              <a:rPr lang="zh-TW" altLang="en-US" sz="1200" dirty="0"/>
              <a:t>地區部分裝備至本地區執行移地訓練，導致用油量有較高情形，而本地區</a:t>
            </a:r>
            <a:r>
              <a:rPr lang="en-US" altLang="zh-TW" sz="1200" dirty="0"/>
              <a:t>2019</a:t>
            </a:r>
            <a:r>
              <a:rPr lang="zh-TW" altLang="en-US" sz="1200" dirty="0"/>
              <a:t>年平均用油量仍較其他年份較高</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68</a:t>
            </a:fld>
            <a:endParaRPr lang="zh-CN" altLang="en-US"/>
          </a:p>
        </p:txBody>
      </p:sp>
    </p:spTree>
    <p:extLst>
      <p:ext uri="{BB962C8B-B14F-4D97-AF65-F5344CB8AC3E}">
        <p14:creationId xmlns:p14="http://schemas.microsoft.com/office/powerpoint/2010/main" val="1254070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經測得</a:t>
            </a:r>
            <a:r>
              <a:rPr lang="en-US" altLang="zh-TW" dirty="0"/>
              <a:t>SARIMA</a:t>
            </a:r>
            <a:r>
              <a:rPr lang="zh-TW" altLang="en-US" dirty="0"/>
              <a:t>模型、 </a:t>
            </a:r>
            <a:r>
              <a:rPr lang="en-US" altLang="zh-TW" dirty="0"/>
              <a:t>Holt-Winters </a:t>
            </a:r>
            <a:r>
              <a:rPr lang="zh-TW" altLang="en-US" dirty="0"/>
              <a:t>模型、分解法模型</a:t>
            </a:r>
            <a:r>
              <a:rPr lang="en-US" altLang="zh-TW" dirty="0"/>
              <a:t>MAPE</a:t>
            </a:r>
            <a:r>
              <a:rPr lang="zh-TW" altLang="en-US" dirty="0"/>
              <a:t>數據分別是</a:t>
            </a:r>
            <a:r>
              <a:rPr lang="en-US" altLang="zh-TW" dirty="0"/>
              <a:t>10.61%</a:t>
            </a:r>
            <a:r>
              <a:rPr lang="zh-TW" altLang="en-US" dirty="0"/>
              <a:t>、</a:t>
            </a:r>
            <a:r>
              <a:rPr lang="en-US" altLang="zh-TW" dirty="0"/>
              <a:t>14.66%</a:t>
            </a:r>
            <a:r>
              <a:rPr lang="zh-TW" altLang="en-US" dirty="0"/>
              <a:t>、</a:t>
            </a:r>
            <a:r>
              <a:rPr lang="en-US" altLang="zh-TW" dirty="0"/>
              <a:t>18.21%</a:t>
            </a:r>
            <a:r>
              <a:rPr lang="zh-TW" altLang="en-US" dirty="0"/>
              <a:t>，根據擬合情況可以看出，</a:t>
            </a:r>
            <a:r>
              <a:rPr lang="en-US" altLang="zh-TW" dirty="0"/>
              <a:t>SARIMA</a:t>
            </a:r>
            <a:r>
              <a:rPr lang="zh-TW" altLang="en-US" dirty="0"/>
              <a:t>模型，準確度最佳，而觀察各模型趨勢圖與實際需求量適配情形，</a:t>
            </a:r>
            <a:r>
              <a:rPr lang="en-US" altLang="zh-TW" dirty="0"/>
              <a:t>SARIMA</a:t>
            </a:r>
            <a:r>
              <a:rPr lang="zh-TW" altLang="en-US" dirty="0"/>
              <a:t>模型及 </a:t>
            </a:r>
            <a:r>
              <a:rPr lang="en-US" altLang="zh-TW" dirty="0"/>
              <a:t>Holt-Winters </a:t>
            </a:r>
            <a:r>
              <a:rPr lang="zh-TW" altLang="en-US" dirty="0"/>
              <a:t>模型與實際需求量波動情形差異不大，而</a:t>
            </a:r>
            <a:r>
              <a:rPr lang="en-US" altLang="zh-TW" dirty="0"/>
              <a:t>SARIMA</a:t>
            </a:r>
            <a:r>
              <a:rPr lang="zh-TW" altLang="en-US" dirty="0"/>
              <a:t>模型可以明顯觀察出與實際需求量較為契合</a:t>
            </a:r>
            <a:r>
              <a:rPr lang="en-US" altLang="zh-TW" dirty="0"/>
              <a:t>(</a:t>
            </a:r>
            <a:r>
              <a:rPr lang="zh-TW" altLang="en-US" dirty="0"/>
              <a:t>如圖</a:t>
            </a:r>
            <a:r>
              <a:rPr lang="en-US" altLang="zh-TW" dirty="0"/>
              <a:t>4.21)</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69</a:t>
            </a:fld>
            <a:endParaRPr lang="zh-CN" altLang="en-US"/>
          </a:p>
        </p:txBody>
      </p:sp>
    </p:spTree>
    <p:extLst>
      <p:ext uri="{BB962C8B-B14F-4D97-AF65-F5344CB8AC3E}">
        <p14:creationId xmlns:p14="http://schemas.microsoft.com/office/powerpoint/2010/main" val="1322599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70</a:t>
            </a:fld>
            <a:endParaRPr lang="zh-CN" altLang="en-US"/>
          </a:p>
        </p:txBody>
      </p:sp>
    </p:spTree>
    <p:extLst>
      <p:ext uri="{BB962C8B-B14F-4D97-AF65-F5344CB8AC3E}">
        <p14:creationId xmlns:p14="http://schemas.microsoft.com/office/powerpoint/2010/main" val="138261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a:t>
            </a:fld>
            <a:endParaRPr lang="zh-CN" altLang="en-US"/>
          </a:p>
        </p:txBody>
      </p:sp>
    </p:spTree>
    <p:extLst>
      <p:ext uri="{BB962C8B-B14F-4D97-AF65-F5344CB8AC3E}">
        <p14:creationId xmlns:p14="http://schemas.microsoft.com/office/powerpoint/2010/main" val="31370065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71</a:t>
            </a:fld>
            <a:endParaRPr lang="zh-CN" altLang="en-US"/>
          </a:p>
        </p:txBody>
      </p:sp>
    </p:spTree>
    <p:extLst>
      <p:ext uri="{BB962C8B-B14F-4D97-AF65-F5344CB8AC3E}">
        <p14:creationId xmlns:p14="http://schemas.microsoft.com/office/powerpoint/2010/main" val="21487982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72</a:t>
            </a:fld>
            <a:endParaRPr lang="zh-CN" altLang="en-US"/>
          </a:p>
        </p:txBody>
      </p:sp>
    </p:spTree>
    <p:extLst>
      <p:ext uri="{BB962C8B-B14F-4D97-AF65-F5344CB8AC3E}">
        <p14:creationId xmlns:p14="http://schemas.microsoft.com/office/powerpoint/2010/main" val="26679667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73</a:t>
            </a:fld>
            <a:endParaRPr lang="zh-CN" altLang="en-US"/>
          </a:p>
        </p:txBody>
      </p:sp>
    </p:spTree>
    <p:extLst>
      <p:ext uri="{BB962C8B-B14F-4D97-AF65-F5344CB8AC3E}">
        <p14:creationId xmlns:p14="http://schemas.microsoft.com/office/powerpoint/2010/main" val="2510334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74</a:t>
            </a:fld>
            <a:endParaRPr lang="zh-CN" altLang="en-US"/>
          </a:p>
        </p:txBody>
      </p:sp>
    </p:spTree>
    <p:extLst>
      <p:ext uri="{BB962C8B-B14F-4D97-AF65-F5344CB8AC3E}">
        <p14:creationId xmlns:p14="http://schemas.microsoft.com/office/powerpoint/2010/main" val="19064613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75</a:t>
            </a:fld>
            <a:endParaRPr lang="zh-CN" altLang="en-US"/>
          </a:p>
        </p:txBody>
      </p:sp>
    </p:spTree>
    <p:extLst>
      <p:ext uri="{BB962C8B-B14F-4D97-AF65-F5344CB8AC3E}">
        <p14:creationId xmlns:p14="http://schemas.microsoft.com/office/powerpoint/2010/main" val="3174745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整體用油情形有逐年減少趨勢，每年用油情形較不規律</a:t>
            </a:r>
            <a:endParaRPr lang="en-US" altLang="zh-TW" dirty="0"/>
          </a:p>
          <a:p>
            <a:r>
              <a:rPr lang="en-US" altLang="zh-TW" dirty="0"/>
              <a:t>2009</a:t>
            </a:r>
            <a:r>
              <a:rPr lang="zh-TW" altLang="en-US" dirty="0"/>
              <a:t>至</a:t>
            </a:r>
            <a:r>
              <a:rPr lang="en-US" altLang="zh-TW" dirty="0"/>
              <a:t>2011</a:t>
            </a:r>
            <a:r>
              <a:rPr lang="zh-TW" altLang="en-US" dirty="0"/>
              <a:t>年間</a:t>
            </a:r>
            <a:r>
              <a:rPr lang="en-US" altLang="zh-TW" dirty="0"/>
              <a:t>4</a:t>
            </a:r>
            <a:r>
              <a:rPr lang="zh-TW" altLang="en-US" dirty="0"/>
              <a:t>至</a:t>
            </a:r>
            <a:r>
              <a:rPr lang="en-US" altLang="zh-TW" dirty="0"/>
              <a:t>7</a:t>
            </a:r>
            <a:r>
              <a:rPr lang="zh-TW" altLang="en-US" dirty="0"/>
              <a:t>月為用油高峰</a:t>
            </a:r>
            <a:endParaRPr lang="en-US" altLang="zh-TW" dirty="0"/>
          </a:p>
          <a:p>
            <a:r>
              <a:rPr lang="en-US" altLang="zh-TW" dirty="0"/>
              <a:t>2012</a:t>
            </a:r>
            <a:r>
              <a:rPr lang="zh-TW" altLang="en-US" dirty="0"/>
              <a:t>年至</a:t>
            </a:r>
            <a:r>
              <a:rPr lang="en-US" altLang="zh-TW" dirty="0"/>
              <a:t>2019</a:t>
            </a:r>
            <a:r>
              <a:rPr lang="zh-TW" altLang="en-US" dirty="0"/>
              <a:t>年用油量高、低點差異較大，可以判定離群值較多，而該地區用油量逐年減少趨勢，經研析該地區裝備因老舊有汰除現象，且該地區用油量亦不高，除執行一般例行性任務外，該地區亦肩負臨時性巡邏任務，導致用油量較不規律。</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76</a:t>
            </a:fld>
            <a:endParaRPr lang="zh-CN" altLang="en-US"/>
          </a:p>
        </p:txBody>
      </p:sp>
    </p:spTree>
    <p:extLst>
      <p:ext uri="{BB962C8B-B14F-4D97-AF65-F5344CB8AC3E}">
        <p14:creationId xmlns:p14="http://schemas.microsoft.com/office/powerpoint/2010/main" val="2743386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77</a:t>
            </a:fld>
            <a:endParaRPr lang="zh-CN" altLang="en-US"/>
          </a:p>
        </p:txBody>
      </p:sp>
    </p:spTree>
    <p:extLst>
      <p:ext uri="{BB962C8B-B14F-4D97-AF65-F5344CB8AC3E}">
        <p14:creationId xmlns:p14="http://schemas.microsoft.com/office/powerpoint/2010/main" val="2318334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78</a:t>
            </a:fld>
            <a:endParaRPr lang="zh-CN" altLang="en-US"/>
          </a:p>
        </p:txBody>
      </p:sp>
    </p:spTree>
    <p:extLst>
      <p:ext uri="{BB962C8B-B14F-4D97-AF65-F5344CB8AC3E}">
        <p14:creationId xmlns:p14="http://schemas.microsoft.com/office/powerpoint/2010/main" val="10008044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79</a:t>
            </a:fld>
            <a:endParaRPr lang="zh-CN" altLang="en-US"/>
          </a:p>
        </p:txBody>
      </p:sp>
    </p:spTree>
    <p:extLst>
      <p:ext uri="{BB962C8B-B14F-4D97-AF65-F5344CB8AC3E}">
        <p14:creationId xmlns:p14="http://schemas.microsoft.com/office/powerpoint/2010/main" val="14423895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各地區各模型準確度均無法比總體耗油量來的優異，初步研判，應屬缺漏值經補值後已失真，或各區只要有一些細微外在因素影響，造成預測差異性較大，造成準確度普遍性較不優異。</a:t>
            </a:r>
            <a:endParaRPr lang="en-US" altLang="zh-TW" dirty="0"/>
          </a:p>
          <a:p>
            <a:r>
              <a:rPr lang="zh-TW" altLang="en-US" dirty="0"/>
              <a:t>綜觀</a:t>
            </a:r>
            <a:r>
              <a:rPr lang="en-US" altLang="zh-TW" dirty="0"/>
              <a:t>A</a:t>
            </a:r>
            <a:r>
              <a:rPr lang="zh-TW" altLang="en-US" dirty="0"/>
              <a:t>至</a:t>
            </a:r>
            <a:r>
              <a:rPr lang="en-US" altLang="zh-TW" dirty="0"/>
              <a:t>H</a:t>
            </a:r>
            <a:r>
              <a:rPr lang="zh-TW" altLang="en-US" dirty="0"/>
              <a:t>地區</a:t>
            </a:r>
            <a:r>
              <a:rPr lang="en-US" altLang="zh-TW" dirty="0"/>
              <a:t>SARIMA</a:t>
            </a:r>
            <a:r>
              <a:rPr lang="zh-TW" altLang="en-US" dirty="0"/>
              <a:t>模型，</a:t>
            </a:r>
            <a:r>
              <a:rPr lang="en-US" altLang="zh-TW" dirty="0"/>
              <a:t>B</a:t>
            </a:r>
            <a:r>
              <a:rPr lang="zh-TW" altLang="en-US" dirty="0"/>
              <a:t>、</a:t>
            </a:r>
            <a:r>
              <a:rPr lang="en-US" altLang="zh-TW" dirty="0"/>
              <a:t>D</a:t>
            </a:r>
            <a:r>
              <a:rPr lang="zh-TW" altLang="en-US" dirty="0"/>
              <a:t>、</a:t>
            </a:r>
            <a:r>
              <a:rPr lang="en-US" altLang="zh-TW" dirty="0"/>
              <a:t>E</a:t>
            </a:r>
            <a:r>
              <a:rPr lang="zh-TW" altLang="en-US" dirty="0"/>
              <a:t>、</a:t>
            </a:r>
            <a:r>
              <a:rPr lang="en-US" altLang="zh-TW" dirty="0"/>
              <a:t>F</a:t>
            </a:r>
            <a:r>
              <a:rPr lang="zh-TW" altLang="en-US" dirty="0"/>
              <a:t>區測得</a:t>
            </a:r>
            <a:r>
              <a:rPr lang="en-US" altLang="zh-TW" dirty="0"/>
              <a:t>MAPE</a:t>
            </a:r>
            <a:r>
              <a:rPr lang="zh-TW" altLang="en-US" dirty="0"/>
              <a:t>數據均為</a:t>
            </a:r>
            <a:r>
              <a:rPr lang="en-US" altLang="zh-TW" dirty="0"/>
              <a:t>10%</a:t>
            </a:r>
            <a:r>
              <a:rPr lang="zh-TW" altLang="en-US" dirty="0"/>
              <a:t>以內，以</a:t>
            </a:r>
            <a:r>
              <a:rPr lang="en-US" altLang="zh-TW" dirty="0"/>
              <a:t>Lewis</a:t>
            </a:r>
            <a:r>
              <a:rPr lang="zh-TW" altLang="en-US" dirty="0"/>
              <a:t>所提之 </a:t>
            </a:r>
            <a:r>
              <a:rPr lang="en-US" altLang="zh-TW" dirty="0"/>
              <a:t>MAPE</a:t>
            </a:r>
            <a:r>
              <a:rPr lang="zh-TW" altLang="en-US" dirty="0"/>
              <a:t>比較表來看，屬高準確的預測，</a:t>
            </a:r>
            <a:r>
              <a:rPr lang="en-US" altLang="zh-TW" dirty="0"/>
              <a:t>A</a:t>
            </a:r>
            <a:r>
              <a:rPr lang="zh-TW" altLang="en-US" dirty="0"/>
              <a:t>、</a:t>
            </a:r>
            <a:r>
              <a:rPr lang="en-US" altLang="zh-TW" dirty="0"/>
              <a:t>C</a:t>
            </a:r>
            <a:r>
              <a:rPr lang="zh-TW" altLang="en-US" dirty="0"/>
              <a:t>區測得</a:t>
            </a:r>
            <a:r>
              <a:rPr lang="en-US" altLang="zh-TW" dirty="0"/>
              <a:t>MAPE</a:t>
            </a:r>
            <a:r>
              <a:rPr lang="zh-TW" altLang="en-US" dirty="0"/>
              <a:t>數據介於</a:t>
            </a:r>
            <a:r>
              <a:rPr lang="en-US" altLang="zh-TW" dirty="0"/>
              <a:t>10%~20%</a:t>
            </a:r>
            <a:r>
              <a:rPr lang="zh-TW" altLang="en-US" dirty="0"/>
              <a:t>之間，屬優良的預測，</a:t>
            </a:r>
            <a:r>
              <a:rPr lang="en-US" altLang="zh-TW" dirty="0"/>
              <a:t>G</a:t>
            </a:r>
            <a:r>
              <a:rPr lang="zh-TW" altLang="en-US" dirty="0"/>
              <a:t>、</a:t>
            </a:r>
            <a:r>
              <a:rPr lang="en-US" altLang="zh-TW" dirty="0"/>
              <a:t>H</a:t>
            </a:r>
            <a:r>
              <a:rPr lang="zh-TW" altLang="en-US" dirty="0"/>
              <a:t>區測得</a:t>
            </a:r>
            <a:r>
              <a:rPr lang="en-US" altLang="zh-TW" dirty="0"/>
              <a:t>MAPE</a:t>
            </a:r>
            <a:r>
              <a:rPr lang="zh-TW" altLang="en-US" dirty="0"/>
              <a:t>數據介於</a:t>
            </a:r>
            <a:r>
              <a:rPr lang="en-US" altLang="zh-TW" dirty="0"/>
              <a:t>20%~50%</a:t>
            </a:r>
            <a:r>
              <a:rPr lang="zh-TW" altLang="en-US" dirty="0"/>
              <a:t>之間，僅歸類在合理的預測，表現較不佳。</a:t>
            </a:r>
          </a:p>
          <a:p>
            <a:r>
              <a:rPr lang="zh-TW" altLang="en-US" dirty="0"/>
              <a:t>在指數平滑法模型中，除</a:t>
            </a:r>
            <a:r>
              <a:rPr lang="en-US" altLang="zh-TW" dirty="0"/>
              <a:t>G</a:t>
            </a:r>
            <a:r>
              <a:rPr lang="zh-TW" altLang="en-US" dirty="0"/>
              <a:t>區測得</a:t>
            </a:r>
            <a:r>
              <a:rPr lang="en-US" altLang="zh-TW" dirty="0"/>
              <a:t>MAPE</a:t>
            </a:r>
            <a:r>
              <a:rPr lang="zh-TW" altLang="en-US" dirty="0"/>
              <a:t>數據介於</a:t>
            </a:r>
            <a:r>
              <a:rPr lang="en-US" altLang="zh-TW" dirty="0"/>
              <a:t>20%~50%</a:t>
            </a:r>
            <a:r>
              <a:rPr lang="zh-TW" altLang="en-US" dirty="0"/>
              <a:t>之間，其餘地區測得</a:t>
            </a:r>
            <a:r>
              <a:rPr lang="en-US" altLang="zh-TW" dirty="0"/>
              <a:t>MAPE</a:t>
            </a:r>
            <a:r>
              <a:rPr lang="zh-TW" altLang="en-US" dirty="0"/>
              <a:t>數據介於</a:t>
            </a:r>
            <a:r>
              <a:rPr lang="en-US" altLang="zh-TW" dirty="0"/>
              <a:t>10%~20%</a:t>
            </a:r>
            <a:r>
              <a:rPr lang="zh-TW" altLang="en-US" dirty="0"/>
              <a:t>之間，屬優良的預測；而在分解法模型中，</a:t>
            </a:r>
            <a:r>
              <a:rPr lang="en-US" altLang="zh-TW" dirty="0"/>
              <a:t>A</a:t>
            </a:r>
            <a:r>
              <a:rPr lang="zh-TW" altLang="en-US" dirty="0"/>
              <a:t>至</a:t>
            </a:r>
            <a:r>
              <a:rPr lang="en-US" altLang="zh-TW" dirty="0"/>
              <a:t>H</a:t>
            </a:r>
            <a:r>
              <a:rPr lang="zh-TW" altLang="en-US" dirty="0"/>
              <a:t>地區，測得</a:t>
            </a:r>
            <a:r>
              <a:rPr lang="en-US" altLang="zh-TW" dirty="0"/>
              <a:t>MAPE</a:t>
            </a:r>
            <a:r>
              <a:rPr lang="zh-TW" altLang="en-US" dirty="0"/>
              <a:t>數據介於</a:t>
            </a:r>
            <a:r>
              <a:rPr lang="en-US" altLang="zh-TW" dirty="0"/>
              <a:t>20%~50%</a:t>
            </a:r>
            <a:r>
              <a:rPr lang="zh-TW" altLang="en-US" dirty="0"/>
              <a:t>之間，僅為合理的預測。</a:t>
            </a:r>
          </a:p>
          <a:p>
            <a:r>
              <a:rPr lang="zh-TW" altLang="en-US" dirty="0"/>
              <a:t>綜上，</a:t>
            </a:r>
            <a:r>
              <a:rPr lang="en-US" altLang="zh-TW" dirty="0"/>
              <a:t>A</a:t>
            </a:r>
            <a:r>
              <a:rPr lang="zh-TW" altLang="en-US" dirty="0"/>
              <a:t>至</a:t>
            </a:r>
            <a:r>
              <a:rPr lang="en-US" altLang="zh-TW" dirty="0"/>
              <a:t>H</a:t>
            </a:r>
            <a:r>
              <a:rPr lang="zh-TW" altLang="en-US" dirty="0"/>
              <a:t>地區建立預測模型仍屬</a:t>
            </a:r>
            <a:r>
              <a:rPr lang="en-US" altLang="zh-TW" dirty="0"/>
              <a:t>SARIMA</a:t>
            </a:r>
            <a:r>
              <a:rPr lang="zh-TW" altLang="en-US" dirty="0"/>
              <a:t>模型表現較佳，可以採用</a:t>
            </a:r>
            <a:r>
              <a:rPr lang="en-US" altLang="zh-TW" dirty="0"/>
              <a:t>SARIMA</a:t>
            </a:r>
            <a:r>
              <a:rPr lang="zh-TW" altLang="en-US" dirty="0"/>
              <a:t>模型建模，而</a:t>
            </a:r>
            <a:r>
              <a:rPr lang="en-US" altLang="zh-TW" dirty="0"/>
              <a:t>G</a:t>
            </a:r>
            <a:r>
              <a:rPr lang="zh-TW" altLang="en-US" dirty="0"/>
              <a:t>、</a:t>
            </a:r>
            <a:r>
              <a:rPr lang="en-US" altLang="zh-TW" dirty="0"/>
              <a:t>H</a:t>
            </a:r>
            <a:r>
              <a:rPr lang="zh-TW" altLang="en-US" dirty="0"/>
              <a:t>地區則以</a:t>
            </a:r>
            <a:r>
              <a:rPr lang="en-US" altLang="zh-TW" dirty="0"/>
              <a:t>Holt-Winter</a:t>
            </a:r>
            <a:r>
              <a:rPr lang="zh-TW" altLang="en-US" dirty="0"/>
              <a:t>模型表現較佳，雖</a:t>
            </a:r>
            <a:r>
              <a:rPr lang="en-US" altLang="zh-TW" dirty="0"/>
              <a:t>G</a:t>
            </a:r>
            <a:r>
              <a:rPr lang="zh-TW" altLang="en-US" dirty="0"/>
              <a:t>、</a:t>
            </a:r>
            <a:r>
              <a:rPr lang="en-US" altLang="zh-TW" dirty="0"/>
              <a:t>H</a:t>
            </a:r>
            <a:r>
              <a:rPr lang="zh-TW" altLang="en-US" dirty="0"/>
              <a:t>地區以</a:t>
            </a:r>
            <a:r>
              <a:rPr lang="en-US" altLang="zh-TW" dirty="0"/>
              <a:t>Holt-Winter</a:t>
            </a:r>
            <a:r>
              <a:rPr lang="zh-TW" altLang="en-US" dirty="0"/>
              <a:t>模型準確度較高，惟測得準確度數值亦不理想，實有精進空間。</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80</a:t>
            </a:fld>
            <a:endParaRPr lang="zh-CN" altLang="en-US"/>
          </a:p>
        </p:txBody>
      </p:sp>
    </p:spTree>
    <p:extLst>
      <p:ext uri="{BB962C8B-B14F-4D97-AF65-F5344CB8AC3E}">
        <p14:creationId xmlns:p14="http://schemas.microsoft.com/office/powerpoint/2010/main" val="221921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a:t>
            </a:fld>
            <a:endParaRPr lang="zh-CN" altLang="en-US"/>
          </a:p>
        </p:txBody>
      </p:sp>
    </p:spTree>
    <p:extLst>
      <p:ext uri="{BB962C8B-B14F-4D97-AF65-F5344CB8AC3E}">
        <p14:creationId xmlns:p14="http://schemas.microsoft.com/office/powerpoint/2010/main" val="1354136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81</a:t>
            </a:fld>
            <a:endParaRPr lang="zh-CN" altLang="en-US"/>
          </a:p>
        </p:txBody>
      </p:sp>
    </p:spTree>
    <p:extLst>
      <p:ext uri="{BB962C8B-B14F-4D97-AF65-F5344CB8AC3E}">
        <p14:creationId xmlns:p14="http://schemas.microsoft.com/office/powerpoint/2010/main" val="3595795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本研究運用公部門油料每日耗用量，採用時間序列模式中的</a:t>
            </a:r>
            <a:r>
              <a:rPr lang="en-US" altLang="zh-TW" dirty="0"/>
              <a:t>SARIMA</a:t>
            </a:r>
            <a:r>
              <a:rPr lang="zh-TW" altLang="en-US" dirty="0"/>
              <a:t>模型、</a:t>
            </a:r>
            <a:r>
              <a:rPr lang="en-US" altLang="zh-TW" dirty="0"/>
              <a:t>Holt-Winters</a:t>
            </a:r>
            <a:r>
              <a:rPr lang="zh-TW" altLang="en-US" dirty="0"/>
              <a:t>模型及分解法模型進行預測，評估結果，均通過</a:t>
            </a:r>
            <a:r>
              <a:rPr lang="en-US" altLang="zh-TW" dirty="0"/>
              <a:t>MAPE</a:t>
            </a:r>
            <a:r>
              <a:rPr lang="zh-TW" altLang="en-US" dirty="0"/>
              <a:t>指標，測得</a:t>
            </a:r>
            <a:r>
              <a:rPr lang="en-US" altLang="zh-TW" dirty="0"/>
              <a:t>MAPE</a:t>
            </a:r>
            <a:r>
              <a:rPr lang="zh-TW" altLang="en-US" dirty="0"/>
              <a:t>數值分別為</a:t>
            </a:r>
            <a:r>
              <a:rPr lang="en-US" altLang="zh-TW" dirty="0"/>
              <a:t>3.440%</a:t>
            </a:r>
            <a:r>
              <a:rPr lang="zh-TW" altLang="en-US" dirty="0"/>
              <a:t>、</a:t>
            </a:r>
            <a:r>
              <a:rPr lang="en-US" altLang="zh-TW" dirty="0"/>
              <a:t>10.17%</a:t>
            </a:r>
            <a:r>
              <a:rPr lang="zh-TW" altLang="en-US" dirty="0"/>
              <a:t>、</a:t>
            </a:r>
            <a:r>
              <a:rPr lang="en-US" altLang="zh-TW" dirty="0"/>
              <a:t>10.33%</a:t>
            </a:r>
            <a:r>
              <a:rPr lang="zh-TW" altLang="en-US" dirty="0"/>
              <a:t>，均屬優良預測，其中</a:t>
            </a:r>
            <a:r>
              <a:rPr lang="en-US" altLang="zh-TW" dirty="0"/>
              <a:t>SARIMA</a:t>
            </a:r>
            <a:r>
              <a:rPr lang="zh-TW" altLang="en-US" dirty="0"/>
              <a:t>模型表現最好</a:t>
            </a:r>
            <a:endParaRPr lang="en-US" altLang="zh-TW" dirty="0"/>
          </a:p>
          <a:p>
            <a:r>
              <a:rPr lang="zh-TW" altLang="en-US" dirty="0"/>
              <a:t>針對</a:t>
            </a:r>
            <a:r>
              <a:rPr lang="en-US" altLang="zh-TW" dirty="0"/>
              <a:t>Holt-Winters </a:t>
            </a:r>
            <a:r>
              <a:rPr lang="zh-TW" altLang="en-US" dirty="0"/>
              <a:t>模型</a:t>
            </a:r>
            <a:r>
              <a:rPr lang="en-US" altLang="zh-TW" dirty="0"/>
              <a:t>(</a:t>
            </a:r>
            <a:r>
              <a:rPr lang="zh-TW" altLang="en-US" dirty="0"/>
              <a:t>三次指數平滑法</a:t>
            </a:r>
            <a:r>
              <a:rPr lang="en-US" altLang="zh-TW" dirty="0"/>
              <a:t>)</a:t>
            </a:r>
            <a:r>
              <a:rPr lang="zh-TW" altLang="en-US" dirty="0"/>
              <a:t>，可以得出水平項參數約</a:t>
            </a:r>
            <a:r>
              <a:rPr lang="en-US" altLang="zh-TW" dirty="0"/>
              <a:t>0.1166550</a:t>
            </a:r>
            <a:r>
              <a:rPr lang="zh-TW" altLang="en-US" dirty="0"/>
              <a:t>，趨勢項參數約為</a:t>
            </a:r>
            <a:r>
              <a:rPr lang="en-US" altLang="zh-TW" dirty="0"/>
              <a:t>0.0000001</a:t>
            </a:r>
            <a:r>
              <a:rPr lang="zh-TW" altLang="en-US" dirty="0"/>
              <a:t>，週期參數為</a:t>
            </a:r>
            <a:r>
              <a:rPr lang="en-US" altLang="zh-TW" dirty="0"/>
              <a:t>0.0167684</a:t>
            </a:r>
            <a:r>
              <a:rPr lang="zh-TW" altLang="en-US" dirty="0"/>
              <a:t>，因三次指数平滑法可預測具有趨势和季節性的時間序列，故測得</a:t>
            </a:r>
            <a:r>
              <a:rPr lang="en-US" altLang="zh-TW" dirty="0"/>
              <a:t>MAPE</a:t>
            </a:r>
            <a:r>
              <a:rPr lang="zh-TW" altLang="en-US" dirty="0"/>
              <a:t>準確度亦有不錯表現，與分解法相比，分解法一樣可以處理趨势和季節性參數，故準確度幾乎相近，而以趨勢圖觀察，</a:t>
            </a:r>
            <a:r>
              <a:rPr lang="en-US" altLang="zh-TW" dirty="0"/>
              <a:t>Holt-Winters </a:t>
            </a:r>
            <a:r>
              <a:rPr lang="zh-TW" altLang="en-US" dirty="0"/>
              <a:t>模型預測曲線走向與訓練集較相符，能給管理者提供視覺化感受，反觀分解法預測曲線走向則以中心點游走，較適合中期預測，短期預測，當預測長期時或預測值受外部干擾時，其預測能力會減弱</a:t>
            </a:r>
          </a:p>
          <a:p>
            <a:r>
              <a:rPr lang="zh-TW" altLang="en-US" dirty="0"/>
              <a:t>平穩的時間序列能對預測結果更加精準，經過一階差分處理後以</a:t>
            </a:r>
            <a:r>
              <a:rPr lang="en-US" altLang="zh-TW" dirty="0"/>
              <a:t>ADF</a:t>
            </a:r>
            <a:r>
              <a:rPr lang="zh-TW" altLang="en-US" dirty="0"/>
              <a:t>驗證方法得到序列平穩值，而透過</a:t>
            </a:r>
            <a:r>
              <a:rPr lang="en-US" altLang="zh-TW" dirty="0"/>
              <a:t>ACF</a:t>
            </a:r>
            <a:r>
              <a:rPr lang="zh-TW" altLang="en-US" dirty="0"/>
              <a:t>與</a:t>
            </a:r>
            <a:r>
              <a:rPr lang="en-US" altLang="zh-TW" dirty="0"/>
              <a:t>PACF</a:t>
            </a:r>
            <a:r>
              <a:rPr lang="zh-TW" altLang="en-US" dirty="0"/>
              <a:t>數據分析，可得到</a:t>
            </a:r>
            <a:r>
              <a:rPr lang="en-US" altLang="zh-TW" dirty="0"/>
              <a:t>p</a:t>
            </a:r>
            <a:r>
              <a:rPr lang="zh-TW" altLang="en-US" dirty="0"/>
              <a:t>、</a:t>
            </a:r>
            <a:r>
              <a:rPr lang="en-US" altLang="zh-TW" dirty="0"/>
              <a:t>q</a:t>
            </a:r>
            <a:r>
              <a:rPr lang="zh-TW" altLang="en-US" dirty="0"/>
              <a:t>參數值，將各種參數組合進行擬合，可求出</a:t>
            </a:r>
            <a:r>
              <a:rPr lang="en-US" altLang="zh-TW" dirty="0"/>
              <a:t>ARIMA</a:t>
            </a:r>
            <a:r>
              <a:rPr lang="zh-TW" altLang="en-US" dirty="0"/>
              <a:t>最佳參數，而運用</a:t>
            </a:r>
            <a:r>
              <a:rPr lang="en-US" altLang="zh-TW" dirty="0"/>
              <a:t>R</a:t>
            </a:r>
            <a:r>
              <a:rPr lang="zh-TW" altLang="en-US" dirty="0"/>
              <a:t>軟體導入函數，進階得到</a:t>
            </a:r>
            <a:r>
              <a:rPr lang="en-US" altLang="zh-TW" dirty="0"/>
              <a:t>SARIMA</a:t>
            </a:r>
            <a:r>
              <a:rPr lang="zh-TW" altLang="en-US" dirty="0"/>
              <a:t>模型，因</a:t>
            </a:r>
            <a:r>
              <a:rPr lang="en-US" altLang="zh-TW" dirty="0"/>
              <a:t>ARIMA</a:t>
            </a:r>
            <a:r>
              <a:rPr lang="zh-TW" altLang="en-US" dirty="0"/>
              <a:t>是目前應用最廣泛的單變量時間序列數據預測方法之一，但它不支持具有季節性成分的時間序列，本研究為了支持序列的季節分量，續將</a:t>
            </a:r>
            <a:r>
              <a:rPr lang="en-US" altLang="zh-TW" dirty="0"/>
              <a:t>ARIMA</a:t>
            </a:r>
            <a:r>
              <a:rPr lang="zh-TW" altLang="en-US" dirty="0"/>
              <a:t>模型擴展成為</a:t>
            </a:r>
            <a:r>
              <a:rPr lang="en-US" altLang="zh-TW" dirty="0"/>
              <a:t>SARIMA</a:t>
            </a:r>
            <a:r>
              <a:rPr lang="zh-TW" altLang="en-US" dirty="0"/>
              <a:t>，</a:t>
            </a:r>
            <a:r>
              <a:rPr lang="en-US" altLang="zh-TW" dirty="0"/>
              <a:t>SARIMA</a:t>
            </a:r>
            <a:r>
              <a:rPr lang="zh-TW" altLang="en-US" dirty="0"/>
              <a:t>模型運用</a:t>
            </a:r>
            <a:r>
              <a:rPr lang="en-US" altLang="zh-TW" dirty="0"/>
              <a:t>R</a:t>
            </a:r>
            <a:r>
              <a:rPr lang="zh-TW" altLang="en-US" dirty="0"/>
              <a:t>軟體導入函數，得到模型參數為</a:t>
            </a:r>
            <a:r>
              <a:rPr lang="en-US" altLang="zh-TW" dirty="0"/>
              <a:t>(8,1,8) (1,1,1)7</a:t>
            </a:r>
            <a:r>
              <a:rPr lang="zh-TW" altLang="en-US" dirty="0"/>
              <a:t>，而採用</a:t>
            </a:r>
            <a:r>
              <a:rPr lang="en-US" altLang="zh-TW" dirty="0"/>
              <a:t>ACF</a:t>
            </a:r>
            <a:r>
              <a:rPr lang="zh-TW" altLang="en-US" dirty="0"/>
              <a:t>、</a:t>
            </a:r>
            <a:r>
              <a:rPr lang="en-US" altLang="zh-TW" dirty="0"/>
              <a:t>PACF</a:t>
            </a:r>
            <a:r>
              <a:rPr lang="zh-TW" altLang="en-US" dirty="0"/>
              <a:t>篩選出</a:t>
            </a:r>
            <a:r>
              <a:rPr lang="en-US" altLang="zh-TW" dirty="0"/>
              <a:t>PQ</a:t>
            </a:r>
            <a:r>
              <a:rPr lang="zh-TW" altLang="en-US" dirty="0"/>
              <a:t>階數後，代入準確度驗證，核算出</a:t>
            </a:r>
            <a:r>
              <a:rPr lang="en-US" altLang="zh-TW" dirty="0"/>
              <a:t>SARIMA</a:t>
            </a:r>
            <a:r>
              <a:rPr lang="zh-TW" altLang="en-US" dirty="0"/>
              <a:t>，是最佳模型，雖差異不大，惟仍須複試驗證後，才可得出最佳模型</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82</a:t>
            </a:fld>
            <a:endParaRPr lang="zh-CN" altLang="en-US"/>
          </a:p>
        </p:txBody>
      </p:sp>
    </p:spTree>
    <p:extLst>
      <p:ext uri="{BB962C8B-B14F-4D97-AF65-F5344CB8AC3E}">
        <p14:creationId xmlns:p14="http://schemas.microsoft.com/office/powerpoint/2010/main" val="3956647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本研究訓練集時間為</a:t>
            </a:r>
            <a:r>
              <a:rPr lang="en-US" altLang="zh-TW" dirty="0"/>
              <a:t>2009</a:t>
            </a:r>
            <a:r>
              <a:rPr lang="zh-TW" altLang="en-US" dirty="0"/>
              <a:t>年</a:t>
            </a:r>
            <a:r>
              <a:rPr lang="en-US" altLang="zh-TW" dirty="0"/>
              <a:t>1</a:t>
            </a:r>
            <a:r>
              <a:rPr lang="zh-TW" altLang="en-US" dirty="0"/>
              <a:t>月</a:t>
            </a:r>
            <a:r>
              <a:rPr lang="en-US" altLang="zh-TW" dirty="0"/>
              <a:t>1</a:t>
            </a:r>
            <a:r>
              <a:rPr lang="zh-TW" altLang="en-US" dirty="0"/>
              <a:t>日至</a:t>
            </a:r>
            <a:r>
              <a:rPr lang="en-US" altLang="zh-TW" dirty="0"/>
              <a:t>2017</a:t>
            </a:r>
            <a:r>
              <a:rPr lang="zh-TW" altLang="en-US" dirty="0"/>
              <a:t>年</a:t>
            </a:r>
            <a:r>
              <a:rPr lang="en-US" altLang="zh-TW" dirty="0"/>
              <a:t>9</a:t>
            </a:r>
            <a:r>
              <a:rPr lang="zh-TW" altLang="en-US" dirty="0"/>
              <a:t>月</a:t>
            </a:r>
            <a:r>
              <a:rPr lang="en-US" altLang="zh-TW" dirty="0"/>
              <a:t>30</a:t>
            </a:r>
            <a:r>
              <a:rPr lang="zh-TW" altLang="en-US" dirty="0"/>
              <a:t>日，測試集時間為</a:t>
            </a:r>
            <a:r>
              <a:rPr lang="en-US" altLang="zh-TW" dirty="0"/>
              <a:t>2017</a:t>
            </a:r>
            <a:r>
              <a:rPr lang="zh-TW" altLang="en-US" dirty="0"/>
              <a:t>年</a:t>
            </a:r>
            <a:r>
              <a:rPr lang="en-US" altLang="zh-TW" dirty="0"/>
              <a:t>10</a:t>
            </a:r>
            <a:r>
              <a:rPr lang="zh-TW" altLang="en-US" dirty="0"/>
              <a:t>月</a:t>
            </a:r>
            <a:r>
              <a:rPr lang="en-US" altLang="zh-TW" dirty="0"/>
              <a:t>1</a:t>
            </a:r>
            <a:r>
              <a:rPr lang="zh-TW" altLang="en-US" dirty="0"/>
              <a:t>日至</a:t>
            </a:r>
            <a:r>
              <a:rPr lang="en-US" altLang="zh-TW" dirty="0"/>
              <a:t>2019</a:t>
            </a:r>
            <a:r>
              <a:rPr lang="zh-TW" altLang="en-US" dirty="0"/>
              <a:t>年</a:t>
            </a:r>
            <a:r>
              <a:rPr lang="en-US" altLang="zh-TW" dirty="0"/>
              <a:t>8</a:t>
            </a:r>
            <a:r>
              <a:rPr lang="zh-TW" altLang="en-US" dirty="0"/>
              <a:t>月</a:t>
            </a:r>
            <a:r>
              <a:rPr lang="en-US" altLang="zh-TW" dirty="0"/>
              <a:t>31</a:t>
            </a:r>
            <a:r>
              <a:rPr lang="zh-TW" altLang="en-US" dirty="0"/>
              <a:t>日，經查該公部門自</a:t>
            </a:r>
            <a:r>
              <a:rPr lang="en-US" altLang="zh-TW" dirty="0"/>
              <a:t>2017</a:t>
            </a:r>
            <a:r>
              <a:rPr lang="zh-TW" altLang="en-US" dirty="0"/>
              <a:t>年</a:t>
            </a:r>
            <a:r>
              <a:rPr lang="en-US" altLang="zh-TW" dirty="0"/>
              <a:t>5</a:t>
            </a:r>
            <a:r>
              <a:rPr lang="zh-TW" altLang="en-US" dirty="0"/>
              <a:t>月開始，各項任務時間及型態均有改變，每月油料耗量皆有變化，本次研究資料集彙總後計</a:t>
            </a:r>
            <a:r>
              <a:rPr lang="en-US" altLang="zh-TW" dirty="0"/>
              <a:t>3,896</a:t>
            </a:r>
            <a:r>
              <a:rPr lang="zh-TW" altLang="en-US" dirty="0"/>
              <a:t>筆日資料，雖該部門自</a:t>
            </a:r>
            <a:r>
              <a:rPr lang="en-US" altLang="zh-TW" dirty="0"/>
              <a:t>2017</a:t>
            </a:r>
            <a:r>
              <a:rPr lang="zh-TW" altLang="en-US" dirty="0"/>
              <a:t>年起耗油量有不同變化，而筆數不多故應影響不大，所建立預測模型表現優異，惟時間久了，資料集蒐整更多之後，本研究最佳預測模型</a:t>
            </a:r>
            <a:r>
              <a:rPr lang="en-US" altLang="zh-TW" dirty="0"/>
              <a:t>SARIMA (8,1,8) (1,1,1)7</a:t>
            </a:r>
            <a:r>
              <a:rPr lang="zh-TW" altLang="en-US" dirty="0"/>
              <a:t>勢必無法滿足該部門預測效果，建議該部門應採滾動式調整各參數，以滿足後續油料預測</a:t>
            </a:r>
            <a:endParaRPr lang="en-US" altLang="zh-TW" dirty="0"/>
          </a:p>
          <a:p>
            <a:r>
              <a:rPr lang="zh-TW" altLang="en-US" dirty="0"/>
              <a:t>時間序列預測方式，經</a:t>
            </a:r>
            <a:r>
              <a:rPr lang="en-US" altLang="zh-TW" dirty="0"/>
              <a:t>2.5</a:t>
            </a:r>
            <a:r>
              <a:rPr lang="zh-TW" altLang="en-US" dirty="0"/>
              <a:t>章節探討分為傳統時間序列分析及機器學習等</a:t>
            </a:r>
            <a:r>
              <a:rPr lang="en-US" altLang="zh-TW" dirty="0"/>
              <a:t>2</a:t>
            </a:r>
            <a:r>
              <a:rPr lang="zh-TW" altLang="en-US" dirty="0"/>
              <a:t>大類，因本研究係公部門油料需求預測先導型，故採用傳統時間序列分析之</a:t>
            </a:r>
            <a:r>
              <a:rPr lang="en-US" altLang="zh-TW" dirty="0"/>
              <a:t>ARIMA</a:t>
            </a:r>
            <a:r>
              <a:rPr lang="zh-TW" altLang="en-US" dirty="0"/>
              <a:t>模型、</a:t>
            </a:r>
            <a:r>
              <a:rPr lang="en-US" altLang="zh-TW" dirty="0"/>
              <a:t>Holt-Winters </a:t>
            </a:r>
            <a:r>
              <a:rPr lang="zh-TW" altLang="en-US" dirty="0"/>
              <a:t>模型及分解法模型進行研究，在全區油料需求預測部分，均表現優異，惟各地區需求預測，表現未特別突出，尤以</a:t>
            </a:r>
            <a:r>
              <a:rPr lang="en-US" altLang="zh-TW" dirty="0"/>
              <a:t>G</a:t>
            </a:r>
            <a:r>
              <a:rPr lang="zh-TW" altLang="en-US" dirty="0"/>
              <a:t>、</a:t>
            </a:r>
            <a:r>
              <a:rPr lang="en-US" altLang="zh-TW" dirty="0"/>
              <a:t>H</a:t>
            </a:r>
            <a:r>
              <a:rPr lang="zh-TW" altLang="en-US" dirty="0"/>
              <a:t>區表現不佳，建議後續可再朝向機器學習預測法</a:t>
            </a:r>
            <a:r>
              <a:rPr lang="en-US" altLang="zh-TW" dirty="0"/>
              <a:t>(</a:t>
            </a:r>
            <a:r>
              <a:rPr lang="zh-TW" altLang="en-US" dirty="0"/>
              <a:t>如類神經網路、人工神經網絡（</a:t>
            </a:r>
            <a:r>
              <a:rPr lang="en-US" altLang="zh-TW" dirty="0"/>
              <a:t>ANN</a:t>
            </a:r>
            <a:r>
              <a:rPr lang="zh-TW" altLang="en-US" dirty="0"/>
              <a:t>）、多層感知器（</a:t>
            </a:r>
            <a:r>
              <a:rPr lang="en-US" altLang="zh-TW" dirty="0"/>
              <a:t>MLP</a:t>
            </a:r>
            <a:r>
              <a:rPr lang="zh-TW" altLang="en-US" dirty="0"/>
              <a:t>）、長短期記憶深度學習</a:t>
            </a:r>
            <a:r>
              <a:rPr lang="en-US" altLang="zh-TW" dirty="0"/>
              <a:t>LSTM</a:t>
            </a:r>
            <a:r>
              <a:rPr lang="zh-TW" altLang="en-US" dirty="0"/>
              <a:t>、門控機制</a:t>
            </a:r>
            <a:r>
              <a:rPr lang="en-US" altLang="zh-TW" dirty="0"/>
              <a:t>GRU</a:t>
            </a:r>
            <a:r>
              <a:rPr lang="zh-TW" altLang="en-US" dirty="0"/>
              <a:t>、支援向量機（</a:t>
            </a:r>
            <a:r>
              <a:rPr lang="en-US" altLang="zh-TW" dirty="0"/>
              <a:t>SVM</a:t>
            </a:r>
            <a:r>
              <a:rPr lang="zh-TW" altLang="en-US" dirty="0"/>
              <a:t>）等</a:t>
            </a:r>
            <a:r>
              <a:rPr lang="en-US" altLang="zh-TW" dirty="0"/>
              <a:t>)</a:t>
            </a:r>
            <a:r>
              <a:rPr lang="zh-TW" altLang="en-US" dirty="0"/>
              <a:t>或混和模式預測法進行建模，拓展出更加精進及具有預測能力之模型</a:t>
            </a:r>
          </a:p>
          <a:p>
            <a:r>
              <a:rPr lang="zh-TW" altLang="en-US" dirty="0"/>
              <a:t>本研究資料集係採用單變數時間序列資料，研究成果</a:t>
            </a:r>
            <a:r>
              <a:rPr lang="en-US" altLang="zh-TW" dirty="0"/>
              <a:t>SARIMA </a:t>
            </a:r>
            <a:r>
              <a:rPr lang="zh-TW" altLang="en-US" dirty="0"/>
              <a:t>預測模型對於單變數時間序列預測表現佳，惟影響油料耗用之因素很多，如裝備數量、裝備耗油數、裝備妥善率、氣候、油價、訓練任務排程及最難掌握政治因素均能影響油料耗用量，後續學者可針對上述因素加以考量，建立多變數預測模型，擬合外在因素對油料需求的影響，以提高模型預測的準確性</a:t>
            </a:r>
          </a:p>
          <a:p>
            <a:r>
              <a:rPr lang="zh-TW" altLang="en-US" dirty="0"/>
              <a:t>本研究所建立預測模型，目的係提供管理者油料需求量，使其購油預算編列等相關作業可循科學方式完成為主要目標之一，若要核算購油預算，其油價分析相對重要，而影響油價因素又更廣，在「沒有石油的明天」</a:t>
            </a:r>
            <a:r>
              <a:rPr lang="en-US" altLang="zh-TW" dirty="0"/>
              <a:t>(Kunstler , 2007)</a:t>
            </a:r>
            <a:r>
              <a:rPr lang="zh-TW" altLang="en-US" dirty="0"/>
              <a:t>的書本提到，約略為原油供需、原油期貨、經濟漲跌、匯率、人們炒作、國際政治影響及產油國發生重大變故等因素影響油價，建議後續學者可將油價納入分析研究，與油料需求量預測組合分析等，完善整體購油制度</a:t>
            </a:r>
          </a:p>
          <a:p>
            <a:r>
              <a:rPr lang="zh-TW" altLang="en-US" dirty="0"/>
              <a:t>本研究目的希協助相關部門油料需求產製，提供科學方式完成，修正歷年來均依經驗數據方式，現今各大企業人力均緊縮，油料管理相關作業面亦同，目前僅能採用數據科學方式及先進儀器設備彌補人力不足等問題，本研究除希冀後續能出現更好之預測模型外，另一方面油料設施硬體方面亦能同步改善，坊間槽體感測器設備已相當成熟，這些設備可放入槽體中以測量液位、溫度和壓力，並將相關數據回饋及收集，數據收集為數據科學之起始，在各地區可定期傳輸數據，若管理者若能運用本項技術，必能降低預算成本、人力資源及作業時間</a:t>
            </a:r>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83</a:t>
            </a:fld>
            <a:endParaRPr lang="zh-CN" altLang="en-US"/>
          </a:p>
        </p:txBody>
      </p:sp>
    </p:spTree>
    <p:extLst>
      <p:ext uri="{BB962C8B-B14F-4D97-AF65-F5344CB8AC3E}">
        <p14:creationId xmlns:p14="http://schemas.microsoft.com/office/powerpoint/2010/main" val="2797002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84</a:t>
            </a:fld>
            <a:endParaRPr lang="zh-CN" altLang="en-US"/>
          </a:p>
        </p:txBody>
      </p:sp>
    </p:spTree>
    <p:extLst>
      <p:ext uri="{BB962C8B-B14F-4D97-AF65-F5344CB8AC3E}">
        <p14:creationId xmlns:p14="http://schemas.microsoft.com/office/powerpoint/2010/main" val="163219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F352FCB-60E4-49D9-BAEB-4A8706AAB6E1}" type="slidenum">
              <a:rPr lang="zh-CN" altLang="en-US" smtClean="0"/>
              <a:t>9</a:t>
            </a:fld>
            <a:endParaRPr lang="zh-CN" altLang="en-US"/>
          </a:p>
        </p:txBody>
      </p:sp>
    </p:spTree>
    <p:extLst>
      <p:ext uri="{BB962C8B-B14F-4D97-AF65-F5344CB8AC3E}">
        <p14:creationId xmlns:p14="http://schemas.microsoft.com/office/powerpoint/2010/main" val="3186901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2.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2.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330454" y="759873"/>
            <a:ext cx="1332416"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1</a:t>
            </a:r>
            <a:endParaRPr lang="zh-CN" altLang="en-US" sz="135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250108" y="6061004"/>
            <a:ext cx="2433358"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选择“设计”</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“变体”</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“颜色”；</a:t>
            </a:r>
            <a:endParaRPr lang="en-US" sz="900" spc="113">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4770492" y="6061004"/>
            <a:ext cx="3344249"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选择你喜欢的颜色搭配，模板一秒调整为你选颜色。</a:t>
            </a:r>
            <a:endParaRPr lang="en-US" sz="900" spc="113">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2254447" y="2609340"/>
            <a:ext cx="614750"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8090890" y="42571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0764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F51F09-87CE-4226-9D72-B0CDCA53B83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6C6C97A-533D-4C99-AA21-F05584B34507}"/>
              </a:ext>
            </a:extLst>
          </p:cNvPr>
          <p:cNvSpPr>
            <a:spLocks noGrp="1"/>
          </p:cNvSpPr>
          <p:nvPr>
            <p:ph type="dt" sz="half" idx="10"/>
          </p:nvPr>
        </p:nvSpPr>
        <p:spPr/>
        <p:txBody>
          <a:bodyPr/>
          <a:lstStyle/>
          <a:p>
            <a:fld id="{6489D9C7-5DC6-4263-87FF-7C99F6FB63C3}" type="datetime1">
              <a:rPr lang="zh-CN" altLang="en-US" smtClean="0"/>
              <a:pPr/>
              <a:t>2019/12/18</a:t>
            </a:fld>
            <a:endParaRPr lang="zh-CN" altLang="en-US"/>
          </a:p>
        </p:txBody>
      </p:sp>
      <p:sp>
        <p:nvSpPr>
          <p:cNvPr id="4" name="頁尾版面配置區 3">
            <a:extLst>
              <a:ext uri="{FF2B5EF4-FFF2-40B4-BE49-F238E27FC236}">
                <a16:creationId xmlns:a16="http://schemas.microsoft.com/office/drawing/2014/main" id="{F1755743-A93F-4DA1-9C0E-DC3CBFCEB701}"/>
              </a:ext>
            </a:extLst>
          </p:cNvPr>
          <p:cNvSpPr>
            <a:spLocks noGrp="1"/>
          </p:cNvSpPr>
          <p:nvPr>
            <p:ph type="ftr" sz="quarter" idx="11"/>
          </p:nvPr>
        </p:nvSpPr>
        <p:spPr/>
        <p:txBody>
          <a:bodyPr/>
          <a:lstStyle/>
          <a:p>
            <a:r>
              <a:rPr lang="en-US" altLang="zh-CN"/>
              <a:t>www.islide.cc </a:t>
            </a:r>
            <a:endParaRPr lang="zh-CN" altLang="en-US" dirty="0"/>
          </a:p>
        </p:txBody>
      </p:sp>
      <p:sp>
        <p:nvSpPr>
          <p:cNvPr id="5" name="投影片編號版面配置區 4">
            <a:extLst>
              <a:ext uri="{FF2B5EF4-FFF2-40B4-BE49-F238E27FC236}">
                <a16:creationId xmlns:a16="http://schemas.microsoft.com/office/drawing/2014/main" id="{6DE338DB-6E11-435D-BADF-D5152365EA04}"/>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06824908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2797918" y="4205889"/>
            <a:ext cx="3548168" cy="655784"/>
          </a:xfrm>
        </p:spPr>
        <p:txBody>
          <a:bodyPr anchor="ctr">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2797918" y="5144137"/>
            <a:ext cx="3548168"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2797918" y="5459771"/>
            <a:ext cx="3548168"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fontAlgn="auto">
              <a:spcAft>
                <a:spcPts val="0"/>
              </a:spcAft>
              <a:buClrTx/>
              <a:buSzTx/>
              <a:tabLst/>
            </a:pPr>
            <a:r>
              <a:rPr lang="en-US" altLang="zh-CN" dirty="0"/>
              <a:t>Data</a:t>
            </a:r>
          </a:p>
        </p:txBody>
      </p:sp>
      <p:sp>
        <p:nvSpPr>
          <p:cNvPr id="7" name="Freeform 7"/>
          <p:cNvSpPr>
            <a:spLocks/>
          </p:cNvSpPr>
          <p:nvPr userDrawn="1"/>
        </p:nvSpPr>
        <p:spPr bwMode="auto">
          <a:xfrm>
            <a:off x="3319466" y="839174"/>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 name="任意多边形: 形状 10"/>
          <p:cNvSpPr>
            <a:spLocks/>
          </p:cNvSpPr>
          <p:nvPr userDrawn="1"/>
        </p:nvSpPr>
        <p:spPr bwMode="auto">
          <a:xfrm>
            <a:off x="2068713" y="-18251"/>
            <a:ext cx="2502694" cy="2512570"/>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6" name="任意多边形: 形状 15"/>
          <p:cNvSpPr>
            <a:spLocks/>
          </p:cNvSpPr>
          <p:nvPr userDrawn="1"/>
        </p:nvSpPr>
        <p:spPr bwMode="auto">
          <a:xfrm>
            <a:off x="4572003" y="7"/>
            <a:ext cx="2503885" cy="2507629"/>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8" name="图片占位符 17"/>
          <p:cNvSpPr>
            <a:spLocks noGrp="1"/>
          </p:cNvSpPr>
          <p:nvPr userDrawn="1">
            <p:ph type="pic" sz="quarter" idx="10"/>
          </p:nvPr>
        </p:nvSpPr>
        <p:spPr>
          <a:xfrm>
            <a:off x="2736655" y="0"/>
            <a:ext cx="3670697" cy="3191622"/>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279824473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0" y="-20776"/>
            <a:ext cx="4864896" cy="2713175"/>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grpSp>
      <p:sp>
        <p:nvSpPr>
          <p:cNvPr id="5" name="Freeform 5"/>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8" name="Freeform 6"/>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7"/>
          <p:cNvSpPr>
            <a:spLocks/>
          </p:cNvSpPr>
          <p:nvPr userDrawn="1"/>
        </p:nvSpPr>
        <p:spPr bwMode="auto">
          <a:xfrm>
            <a:off x="1854997" y="3065470"/>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8"/>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9"/>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10"/>
          <p:cNvSpPr>
            <a:spLocks/>
          </p:cNvSpPr>
          <p:nvPr userDrawn="1"/>
        </p:nvSpPr>
        <p:spPr bwMode="auto">
          <a:xfrm>
            <a:off x="708425" y="4718050"/>
            <a:ext cx="1463279" cy="1951038"/>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11"/>
          <p:cNvSpPr>
            <a:spLocks/>
          </p:cNvSpPr>
          <p:nvPr userDrawn="1"/>
        </p:nvSpPr>
        <p:spPr bwMode="auto">
          <a:xfrm>
            <a:off x="3107535" y="1395419"/>
            <a:ext cx="2503885" cy="3338513"/>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12"/>
          <p:cNvSpPr>
            <a:spLocks/>
          </p:cNvSpPr>
          <p:nvPr userDrawn="1"/>
        </p:nvSpPr>
        <p:spPr bwMode="auto">
          <a:xfrm>
            <a:off x="5186365" y="3154363"/>
            <a:ext cx="983456" cy="1309688"/>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14"/>
          <p:cNvSpPr>
            <a:spLocks noEditPoints="1"/>
          </p:cNvSpPr>
          <p:nvPr userDrawn="1"/>
        </p:nvSpPr>
        <p:spPr bwMode="auto">
          <a:xfrm>
            <a:off x="1" y="-1038226"/>
            <a:ext cx="5054204"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 name="Freeform 15"/>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16"/>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18"/>
          <p:cNvSpPr>
            <a:spLocks/>
          </p:cNvSpPr>
          <p:nvPr userDrawn="1"/>
        </p:nvSpPr>
        <p:spPr bwMode="auto">
          <a:xfrm>
            <a:off x="107156" y="1192212"/>
            <a:ext cx="885825" cy="1182688"/>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图片占位符 26"/>
          <p:cNvSpPr>
            <a:spLocks noGrp="1"/>
          </p:cNvSpPr>
          <p:nvPr>
            <p:ph type="pic" sz="quarter" idx="10"/>
          </p:nvPr>
        </p:nvSpPr>
        <p:spPr>
          <a:xfrm>
            <a:off x="1271592" y="622307"/>
            <a:ext cx="3670697" cy="4895851"/>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3301149" y="4196885"/>
            <a:ext cx="5338090" cy="558799"/>
          </a:xfrm>
          <a:prstGeom prst="rect">
            <a:avLst/>
          </a:prstGeom>
        </p:spPr>
        <p:txBody>
          <a:bodyPr anchor="ctr">
            <a:normAutofit/>
          </a:bodyPr>
          <a:lstStyle>
            <a:lvl1pPr marL="0" indent="0" algn="r">
              <a:buNone/>
              <a:defRPr sz="1500" spc="0">
                <a:solidFill>
                  <a:schemeClr val="accent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3301148" y="4768321"/>
            <a:ext cx="5338089" cy="767764"/>
          </a:xfrm>
          <a:prstGeom prst="rect">
            <a:avLst/>
          </a:prstGeom>
        </p:spPr>
        <p:txBody>
          <a:bodyPr anchor="b">
            <a:normAutofit/>
          </a:bodyPr>
          <a:lstStyle>
            <a:lvl1pPr algn="r">
              <a:defRPr sz="27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369411357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90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2952207" y="3426546"/>
            <a:ext cx="5688160" cy="656792"/>
          </a:xfrm>
          <a:prstGeom prst="rect">
            <a:avLst/>
          </a:prstGeom>
        </p:spPr>
        <p:txBody>
          <a:bodyPr anchor="b">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2952207" y="4212709"/>
            <a:ext cx="5688160" cy="1015623"/>
          </a:xfrm>
          <a:prstGeom prst="rect">
            <a:avLst/>
          </a:prstGeom>
        </p:spPr>
        <p:txBody>
          <a:bodyPr anchor="t">
            <a:normAutofit/>
          </a:bodyPr>
          <a:lstStyle>
            <a:lvl1pPr marL="0" indent="0">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56"/>
            <a:ext cx="9144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336795" y="650232"/>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336795" y="2069727"/>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5578057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2797918" y="4205889"/>
            <a:ext cx="3548168" cy="655784"/>
          </a:xfrm>
          <a:prstGeom prst="rect">
            <a:avLst/>
          </a:prstGeom>
        </p:spPr>
        <p:txBody>
          <a:bodyPr anchor="ctr">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2797918" y="5144137"/>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2797918" y="5459771"/>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fontAlgn="auto">
              <a:spcAft>
                <a:spcPts val="0"/>
              </a:spcAft>
              <a:buClrTx/>
              <a:buSzTx/>
              <a:tabLst/>
            </a:pPr>
            <a:r>
              <a:rPr lang="en-US" altLang="zh-CN" dirty="0"/>
              <a:t>Data</a:t>
            </a:r>
          </a:p>
        </p:txBody>
      </p:sp>
      <p:sp>
        <p:nvSpPr>
          <p:cNvPr id="7" name="Freeform 7"/>
          <p:cNvSpPr>
            <a:spLocks/>
          </p:cNvSpPr>
          <p:nvPr userDrawn="1"/>
        </p:nvSpPr>
        <p:spPr bwMode="auto">
          <a:xfrm>
            <a:off x="3319466" y="839174"/>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 name="任意多边形: 形状 10"/>
          <p:cNvSpPr>
            <a:spLocks/>
          </p:cNvSpPr>
          <p:nvPr userDrawn="1"/>
        </p:nvSpPr>
        <p:spPr bwMode="auto">
          <a:xfrm>
            <a:off x="2068713" y="-18251"/>
            <a:ext cx="2502694" cy="2512570"/>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6" name="任意多边形: 形状 15"/>
          <p:cNvSpPr>
            <a:spLocks/>
          </p:cNvSpPr>
          <p:nvPr userDrawn="1"/>
        </p:nvSpPr>
        <p:spPr bwMode="auto">
          <a:xfrm>
            <a:off x="4572003" y="7"/>
            <a:ext cx="2503885" cy="2507629"/>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8" name="图片占位符 17"/>
          <p:cNvSpPr>
            <a:spLocks noGrp="1"/>
          </p:cNvSpPr>
          <p:nvPr userDrawn="1">
            <p:ph type="pic" sz="quarter" idx="10"/>
          </p:nvPr>
        </p:nvSpPr>
        <p:spPr>
          <a:xfrm>
            <a:off x="2736655" y="0"/>
            <a:ext cx="3670697" cy="3191622"/>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38162034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模板使用技巧 1">
    <p:spTree>
      <p:nvGrpSpPr>
        <p:cNvPr id="1" name=""/>
        <p:cNvGrpSpPr/>
        <p:nvPr/>
      </p:nvGrpSpPr>
      <p:grpSpPr>
        <a:xfrm>
          <a:off x="0" y="0"/>
          <a:ext cx="0" cy="0"/>
          <a:chOff x="0" y="0"/>
          <a:chExt cx="0" cy="0"/>
        </a:xfrm>
      </p:grpSpPr>
      <p:sp>
        <p:nvSpPr>
          <p:cNvPr id="4" name="矩形 3"/>
          <p:cNvSpPr/>
          <p:nvPr userDrawn="1"/>
        </p:nvSpPr>
        <p:spPr>
          <a:xfrm>
            <a:off x="330454" y="759873"/>
            <a:ext cx="1332416"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1</a:t>
            </a:r>
            <a:endParaRPr lang="zh-CN" altLang="en-US" sz="135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250108" y="6061004"/>
            <a:ext cx="2433358"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选择“设计”</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“变体”</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“颜色”；</a:t>
            </a:r>
            <a:endParaRPr lang="en-US" sz="900" spc="113">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4770492" y="6061004"/>
            <a:ext cx="3344249"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选择你喜欢的颜色搭配，模板一秒调整为你选颜色。</a:t>
            </a:r>
            <a:endParaRPr lang="en-US" sz="900" spc="113">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2254447" y="2609340"/>
            <a:ext cx="614750"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8090890" y="42571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10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330452" y="759873"/>
            <a:ext cx="1361270"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2</a:t>
            </a:r>
            <a:endParaRPr lang="zh-CN" altLang="en-US" sz="135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250111" y="6061004"/>
            <a:ext cx="223926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选择“开始”</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“新建幻灯片”；</a:t>
            </a:r>
            <a:endParaRPr lang="en-US" sz="900" spc="113">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4770492" y="6061004"/>
            <a:ext cx="397294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选择你需要的页面，如封面页，目录页，副标题页，内容页等</a:t>
            </a:r>
            <a:r>
              <a:rPr lang="en-US" altLang="zh-CN" sz="900" spc="113">
                <a:latin typeface="微软雅黑" panose="020B0503020204020204" pitchFamily="34" charset="-122"/>
                <a:ea typeface="微软雅黑" panose="020B0503020204020204" pitchFamily="34" charset="-122"/>
              </a:rPr>
              <a:t>…</a:t>
            </a:r>
            <a:endParaRPr lang="en-US" sz="900" spc="113">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525661" y="24283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0168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9144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809602" y="1527629"/>
            <a:ext cx="2852057"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81052" y="1756229"/>
            <a:ext cx="2509157"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3929746" y="1566508"/>
            <a:ext cx="4556055" cy="2704266"/>
          </a:xfrm>
          <a:prstGeom prst="rect">
            <a:avLst/>
          </a:prstGeom>
          <a:noFill/>
        </p:spPr>
        <p:txBody>
          <a:bodyPr wrap="none" rtlCol="0">
            <a:spAutoFit/>
          </a:bodyPr>
          <a:lstStyle/>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spTree>
    <p:extLst>
      <p:ext uri="{BB962C8B-B14F-4D97-AF65-F5344CB8AC3E}">
        <p14:creationId xmlns:p14="http://schemas.microsoft.com/office/powerpoint/2010/main" val="3470317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9144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54"/>
            <a:ext cx="9144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466046"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3280850"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310534" y="286134"/>
            <a:ext cx="6522940" cy="525657"/>
          </a:xfrm>
          <a:prstGeom prst="rect">
            <a:avLst/>
          </a:prstGeom>
          <a:solidFill>
            <a:schemeClr val="bg1"/>
          </a:solidFill>
        </p:spPr>
        <p:txBody>
          <a:bodyPr wrap="none" rtlCol="0">
            <a:spAutoFit/>
          </a:bodyPr>
          <a:lstStyle/>
          <a:p>
            <a:pPr algn="ctr">
              <a:lnSpc>
                <a:spcPct val="130000"/>
              </a:lnSpc>
              <a:spcBef>
                <a:spcPts val="450"/>
              </a:spcBef>
            </a:pPr>
            <a:r>
              <a:rPr lang="zh-CN" altLang="en-US" sz="24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24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142318"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7801832"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6119813"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716702" y="5138740"/>
            <a:ext cx="2095446"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15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3623666" y="5138740"/>
            <a:ext cx="1896673"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6460237" y="5138740"/>
            <a:ext cx="1915910"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3148526"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5982161"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37" y="1726788"/>
            <a:ext cx="20574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862" y="1726788"/>
            <a:ext cx="20574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9490" y="1726788"/>
            <a:ext cx="2057400" cy="2743200"/>
          </a:xfrm>
          <a:prstGeom prst="rect">
            <a:avLst/>
          </a:prstGeom>
        </p:spPr>
      </p:pic>
    </p:spTree>
    <p:extLst>
      <p:ext uri="{BB962C8B-B14F-4D97-AF65-F5344CB8AC3E}">
        <p14:creationId xmlns:p14="http://schemas.microsoft.com/office/powerpoint/2010/main" val="11030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330452" y="759873"/>
            <a:ext cx="1361270"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2</a:t>
            </a:r>
            <a:endParaRPr lang="zh-CN" altLang="en-US" sz="135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250111" y="6061004"/>
            <a:ext cx="223926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选择“开始”</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“新建幻灯片”；</a:t>
            </a:r>
            <a:endParaRPr lang="en-US" sz="900" spc="113">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4770492" y="6061004"/>
            <a:ext cx="397294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选择你需要的页面，如封面页，目录页，副标题页，内容页等</a:t>
            </a:r>
            <a:r>
              <a:rPr lang="en-US" altLang="zh-CN" sz="900" spc="113">
                <a:latin typeface="微软雅黑" panose="020B0503020204020204" pitchFamily="34" charset="-122"/>
                <a:ea typeface="微软雅黑" panose="020B0503020204020204" pitchFamily="34" charset="-122"/>
              </a:rPr>
              <a:t>…</a:t>
            </a:r>
            <a:endParaRPr lang="en-US" sz="900" spc="113">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525661" y="24283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0929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4_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0" y="-20776"/>
            <a:ext cx="4864896" cy="2713175"/>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grpSp>
      <p:sp>
        <p:nvSpPr>
          <p:cNvPr id="5" name="Freeform 5"/>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8" name="Freeform 6"/>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7"/>
          <p:cNvSpPr>
            <a:spLocks/>
          </p:cNvSpPr>
          <p:nvPr userDrawn="1"/>
        </p:nvSpPr>
        <p:spPr bwMode="auto">
          <a:xfrm>
            <a:off x="1854997" y="3065470"/>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8"/>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9"/>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10"/>
          <p:cNvSpPr>
            <a:spLocks/>
          </p:cNvSpPr>
          <p:nvPr userDrawn="1"/>
        </p:nvSpPr>
        <p:spPr bwMode="auto">
          <a:xfrm>
            <a:off x="708425" y="4718050"/>
            <a:ext cx="1463279" cy="1951038"/>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11"/>
          <p:cNvSpPr>
            <a:spLocks/>
          </p:cNvSpPr>
          <p:nvPr userDrawn="1"/>
        </p:nvSpPr>
        <p:spPr bwMode="auto">
          <a:xfrm>
            <a:off x="3107535" y="1395419"/>
            <a:ext cx="2503885" cy="3338513"/>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12"/>
          <p:cNvSpPr>
            <a:spLocks/>
          </p:cNvSpPr>
          <p:nvPr userDrawn="1"/>
        </p:nvSpPr>
        <p:spPr bwMode="auto">
          <a:xfrm>
            <a:off x="5186365" y="3154363"/>
            <a:ext cx="983456" cy="1309688"/>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14"/>
          <p:cNvSpPr>
            <a:spLocks noEditPoints="1"/>
          </p:cNvSpPr>
          <p:nvPr userDrawn="1"/>
        </p:nvSpPr>
        <p:spPr bwMode="auto">
          <a:xfrm>
            <a:off x="1" y="-1038226"/>
            <a:ext cx="5054204"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 name="Freeform 15"/>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16"/>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18"/>
          <p:cNvSpPr>
            <a:spLocks/>
          </p:cNvSpPr>
          <p:nvPr userDrawn="1"/>
        </p:nvSpPr>
        <p:spPr bwMode="auto">
          <a:xfrm>
            <a:off x="107156" y="1192212"/>
            <a:ext cx="885825" cy="1182688"/>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图片占位符 26"/>
          <p:cNvSpPr>
            <a:spLocks noGrp="1"/>
          </p:cNvSpPr>
          <p:nvPr>
            <p:ph type="pic" sz="quarter" idx="10"/>
          </p:nvPr>
        </p:nvSpPr>
        <p:spPr>
          <a:xfrm>
            <a:off x="1271592" y="622307"/>
            <a:ext cx="3670697" cy="4895851"/>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3301149" y="4196885"/>
            <a:ext cx="5338090" cy="558799"/>
          </a:xfrm>
          <a:prstGeom prst="rect">
            <a:avLst/>
          </a:prstGeom>
        </p:spPr>
        <p:txBody>
          <a:bodyPr anchor="ctr">
            <a:normAutofit/>
          </a:bodyPr>
          <a:lstStyle>
            <a:lvl1pPr marL="0" indent="0" algn="r">
              <a:buNone/>
              <a:defRPr sz="1500" spc="0">
                <a:solidFill>
                  <a:schemeClr val="accent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3301148" y="4768321"/>
            <a:ext cx="5338089" cy="767764"/>
          </a:xfrm>
          <a:prstGeom prst="rect">
            <a:avLst/>
          </a:prstGeom>
        </p:spPr>
        <p:txBody>
          <a:bodyPr anchor="b">
            <a:normAutofit/>
          </a:bodyPr>
          <a:lstStyle>
            <a:lvl1pPr algn="r">
              <a:defRPr sz="27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04513138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35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2952207" y="3426546"/>
            <a:ext cx="5688160" cy="656792"/>
          </a:xfrm>
          <a:prstGeom prst="rect">
            <a:avLst/>
          </a:prstGeom>
        </p:spPr>
        <p:txBody>
          <a:bodyPr anchor="b">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2952207" y="4212709"/>
            <a:ext cx="5688160" cy="1015623"/>
          </a:xfrm>
          <a:prstGeom prst="rect">
            <a:avLst/>
          </a:prstGeom>
        </p:spPr>
        <p:txBody>
          <a:bodyPr anchor="t">
            <a:normAutofit/>
          </a:bodyPr>
          <a:lstStyle>
            <a:lvl1pPr marL="0" indent="0">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56"/>
            <a:ext cx="9144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336795" y="650232"/>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336795" y="2069727"/>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6058126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2797918" y="4205889"/>
            <a:ext cx="3548168" cy="655784"/>
          </a:xfrm>
          <a:prstGeom prst="rect">
            <a:avLst/>
          </a:prstGeom>
        </p:spPr>
        <p:txBody>
          <a:bodyPr anchor="ctr">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2797918" y="5144137"/>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2797918" y="5459771"/>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fontAlgn="auto">
              <a:spcAft>
                <a:spcPts val="0"/>
              </a:spcAft>
              <a:buClrTx/>
              <a:buSzTx/>
              <a:tabLst/>
            </a:pPr>
            <a:r>
              <a:rPr lang="en-US" altLang="zh-CN" dirty="0"/>
              <a:t>Data</a:t>
            </a:r>
          </a:p>
        </p:txBody>
      </p:sp>
      <p:sp>
        <p:nvSpPr>
          <p:cNvPr id="7" name="Freeform 7"/>
          <p:cNvSpPr>
            <a:spLocks/>
          </p:cNvSpPr>
          <p:nvPr userDrawn="1"/>
        </p:nvSpPr>
        <p:spPr bwMode="auto">
          <a:xfrm>
            <a:off x="3319466" y="839174"/>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 name="任意多边形: 形状 10"/>
          <p:cNvSpPr>
            <a:spLocks/>
          </p:cNvSpPr>
          <p:nvPr userDrawn="1"/>
        </p:nvSpPr>
        <p:spPr bwMode="auto">
          <a:xfrm>
            <a:off x="2068713" y="-18251"/>
            <a:ext cx="2502694" cy="2512570"/>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6" name="任意多边形: 形状 15"/>
          <p:cNvSpPr>
            <a:spLocks/>
          </p:cNvSpPr>
          <p:nvPr userDrawn="1"/>
        </p:nvSpPr>
        <p:spPr bwMode="auto">
          <a:xfrm>
            <a:off x="4572003" y="7"/>
            <a:ext cx="2503885" cy="2507629"/>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8" name="图片占位符 17"/>
          <p:cNvSpPr>
            <a:spLocks noGrp="1"/>
          </p:cNvSpPr>
          <p:nvPr userDrawn="1">
            <p:ph type="pic" sz="quarter" idx="10"/>
          </p:nvPr>
        </p:nvSpPr>
        <p:spPr>
          <a:xfrm>
            <a:off x="2736655" y="0"/>
            <a:ext cx="3670697" cy="3191622"/>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423108072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模板使用技巧 1">
    <p:spTree>
      <p:nvGrpSpPr>
        <p:cNvPr id="1" name=""/>
        <p:cNvGrpSpPr/>
        <p:nvPr/>
      </p:nvGrpSpPr>
      <p:grpSpPr>
        <a:xfrm>
          <a:off x="0" y="0"/>
          <a:ext cx="0" cy="0"/>
          <a:chOff x="0" y="0"/>
          <a:chExt cx="0" cy="0"/>
        </a:xfrm>
      </p:grpSpPr>
      <p:sp>
        <p:nvSpPr>
          <p:cNvPr id="4" name="矩形 3"/>
          <p:cNvSpPr/>
          <p:nvPr userDrawn="1"/>
        </p:nvSpPr>
        <p:spPr>
          <a:xfrm>
            <a:off x="330454" y="759873"/>
            <a:ext cx="1332416"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1</a:t>
            </a:r>
            <a:endParaRPr lang="zh-CN" altLang="en-US" sz="135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250108" y="6061004"/>
            <a:ext cx="2433358"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选择“设计”</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“变体”</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“颜色”；</a:t>
            </a:r>
            <a:endParaRPr lang="en-US" sz="900" spc="113">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4770492" y="6061004"/>
            <a:ext cx="3344249"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选择你喜欢的颜色搭配，模板一秒调整为你选颜色。</a:t>
            </a:r>
            <a:endParaRPr lang="en-US" sz="900" spc="113">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2254447" y="2609340"/>
            <a:ext cx="614750"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8090890" y="42571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0188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330452" y="759873"/>
            <a:ext cx="1361270"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2</a:t>
            </a:r>
            <a:endParaRPr lang="zh-CN" altLang="en-US" sz="135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250111" y="6061004"/>
            <a:ext cx="223926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选择“开始”</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“新建幻灯片”；</a:t>
            </a:r>
            <a:endParaRPr lang="en-US" sz="900" spc="113">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4770492" y="6061004"/>
            <a:ext cx="397294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选择你需要的页面，如封面页，目录页，副标题页，内容页等</a:t>
            </a:r>
            <a:r>
              <a:rPr lang="en-US" altLang="zh-CN" sz="900" spc="113">
                <a:latin typeface="微软雅黑" panose="020B0503020204020204" pitchFamily="34" charset="-122"/>
                <a:ea typeface="微软雅黑" panose="020B0503020204020204" pitchFamily="34" charset="-122"/>
              </a:rPr>
              <a:t>…</a:t>
            </a:r>
            <a:endParaRPr lang="en-US" sz="900" spc="113">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525661" y="24283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5157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9144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809602" y="1527629"/>
            <a:ext cx="2852057"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81052" y="1756229"/>
            <a:ext cx="2509157"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3929746" y="1566508"/>
            <a:ext cx="4556055" cy="2704266"/>
          </a:xfrm>
          <a:prstGeom prst="rect">
            <a:avLst/>
          </a:prstGeom>
          <a:noFill/>
        </p:spPr>
        <p:txBody>
          <a:bodyPr wrap="none" rtlCol="0">
            <a:spAutoFit/>
          </a:bodyPr>
          <a:lstStyle/>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spTree>
    <p:extLst>
      <p:ext uri="{BB962C8B-B14F-4D97-AF65-F5344CB8AC3E}">
        <p14:creationId xmlns:p14="http://schemas.microsoft.com/office/powerpoint/2010/main" val="2251651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9144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54"/>
            <a:ext cx="9144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466046"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3280850"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310534" y="286134"/>
            <a:ext cx="6522940" cy="525657"/>
          </a:xfrm>
          <a:prstGeom prst="rect">
            <a:avLst/>
          </a:prstGeom>
          <a:solidFill>
            <a:schemeClr val="bg1"/>
          </a:solidFill>
        </p:spPr>
        <p:txBody>
          <a:bodyPr wrap="none" rtlCol="0">
            <a:spAutoFit/>
          </a:bodyPr>
          <a:lstStyle/>
          <a:p>
            <a:pPr algn="ctr">
              <a:lnSpc>
                <a:spcPct val="130000"/>
              </a:lnSpc>
              <a:spcBef>
                <a:spcPts val="450"/>
              </a:spcBef>
            </a:pPr>
            <a:r>
              <a:rPr lang="zh-CN" altLang="en-US" sz="24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24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142318"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7801832"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6119813"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716702" y="5138740"/>
            <a:ext cx="2095446"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15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3623666" y="5138740"/>
            <a:ext cx="1896673"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6460237" y="5138740"/>
            <a:ext cx="1915910"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3148526"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5982161"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37" y="1726788"/>
            <a:ext cx="20574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862" y="1726788"/>
            <a:ext cx="20574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9490" y="1726788"/>
            <a:ext cx="2057400" cy="2743200"/>
          </a:xfrm>
          <a:prstGeom prst="rect">
            <a:avLst/>
          </a:prstGeom>
        </p:spPr>
      </p:pic>
    </p:spTree>
    <p:extLst>
      <p:ext uri="{BB962C8B-B14F-4D97-AF65-F5344CB8AC3E}">
        <p14:creationId xmlns:p14="http://schemas.microsoft.com/office/powerpoint/2010/main" val="43013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6_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0" y="-20776"/>
            <a:ext cx="4864896" cy="2713175"/>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grpSp>
      <p:sp>
        <p:nvSpPr>
          <p:cNvPr id="5" name="Freeform 5"/>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8" name="Freeform 6"/>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7"/>
          <p:cNvSpPr>
            <a:spLocks/>
          </p:cNvSpPr>
          <p:nvPr userDrawn="1"/>
        </p:nvSpPr>
        <p:spPr bwMode="auto">
          <a:xfrm>
            <a:off x="1854997" y="3065470"/>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8"/>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9"/>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10"/>
          <p:cNvSpPr>
            <a:spLocks/>
          </p:cNvSpPr>
          <p:nvPr userDrawn="1"/>
        </p:nvSpPr>
        <p:spPr bwMode="auto">
          <a:xfrm>
            <a:off x="708425" y="4718050"/>
            <a:ext cx="1463279" cy="1951038"/>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11"/>
          <p:cNvSpPr>
            <a:spLocks/>
          </p:cNvSpPr>
          <p:nvPr userDrawn="1"/>
        </p:nvSpPr>
        <p:spPr bwMode="auto">
          <a:xfrm>
            <a:off x="3107535" y="1395419"/>
            <a:ext cx="2503885" cy="3338513"/>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12"/>
          <p:cNvSpPr>
            <a:spLocks/>
          </p:cNvSpPr>
          <p:nvPr userDrawn="1"/>
        </p:nvSpPr>
        <p:spPr bwMode="auto">
          <a:xfrm>
            <a:off x="5186365" y="3154363"/>
            <a:ext cx="983456" cy="1309688"/>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14"/>
          <p:cNvSpPr>
            <a:spLocks noEditPoints="1"/>
          </p:cNvSpPr>
          <p:nvPr userDrawn="1"/>
        </p:nvSpPr>
        <p:spPr bwMode="auto">
          <a:xfrm>
            <a:off x="1" y="-1038226"/>
            <a:ext cx="5054204"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 name="Freeform 15"/>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16"/>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18"/>
          <p:cNvSpPr>
            <a:spLocks/>
          </p:cNvSpPr>
          <p:nvPr userDrawn="1"/>
        </p:nvSpPr>
        <p:spPr bwMode="auto">
          <a:xfrm>
            <a:off x="107156" y="1192212"/>
            <a:ext cx="885825" cy="1182688"/>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图片占位符 26"/>
          <p:cNvSpPr>
            <a:spLocks noGrp="1"/>
          </p:cNvSpPr>
          <p:nvPr>
            <p:ph type="pic" sz="quarter" idx="10"/>
          </p:nvPr>
        </p:nvSpPr>
        <p:spPr>
          <a:xfrm>
            <a:off x="1271592" y="622307"/>
            <a:ext cx="3670697" cy="4895851"/>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3301149" y="4196885"/>
            <a:ext cx="5338090" cy="558799"/>
          </a:xfrm>
          <a:prstGeom prst="rect">
            <a:avLst/>
          </a:prstGeom>
        </p:spPr>
        <p:txBody>
          <a:bodyPr anchor="ctr">
            <a:normAutofit/>
          </a:bodyPr>
          <a:lstStyle>
            <a:lvl1pPr marL="0" indent="0" algn="r">
              <a:buNone/>
              <a:defRPr sz="1500" spc="0">
                <a:solidFill>
                  <a:schemeClr val="accent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3301148" y="4768321"/>
            <a:ext cx="5338089" cy="767764"/>
          </a:xfrm>
          <a:prstGeom prst="rect">
            <a:avLst/>
          </a:prstGeom>
        </p:spPr>
        <p:txBody>
          <a:bodyPr anchor="b">
            <a:normAutofit/>
          </a:bodyPr>
          <a:lstStyle>
            <a:lvl1pPr algn="r">
              <a:defRPr sz="27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6472825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19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9144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809602" y="1527629"/>
            <a:ext cx="2852057"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81052" y="1756229"/>
            <a:ext cx="2509157"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3929746" y="1566508"/>
            <a:ext cx="4556055" cy="2704266"/>
          </a:xfrm>
          <a:prstGeom prst="rect">
            <a:avLst/>
          </a:prstGeom>
          <a:noFill/>
        </p:spPr>
        <p:txBody>
          <a:bodyPr wrap="none" rtlCol="0">
            <a:spAutoFit/>
          </a:bodyPr>
          <a:lstStyle/>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spTree>
    <p:extLst>
      <p:ext uri="{BB962C8B-B14F-4D97-AF65-F5344CB8AC3E}">
        <p14:creationId xmlns:p14="http://schemas.microsoft.com/office/powerpoint/2010/main" val="1005870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_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2952207" y="3426546"/>
            <a:ext cx="5688160" cy="656792"/>
          </a:xfrm>
          <a:prstGeom prst="rect">
            <a:avLst/>
          </a:prstGeom>
        </p:spPr>
        <p:txBody>
          <a:bodyPr anchor="b">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2952207" y="4212709"/>
            <a:ext cx="5688160" cy="1015623"/>
          </a:xfrm>
          <a:prstGeom prst="rect">
            <a:avLst/>
          </a:prstGeom>
        </p:spPr>
        <p:txBody>
          <a:bodyPr anchor="t">
            <a:normAutofit/>
          </a:bodyPr>
          <a:lstStyle>
            <a:lvl1pPr marL="0" indent="0">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56"/>
            <a:ext cx="9144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336795" y="650232"/>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336795" y="2069727"/>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2509381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2797918" y="4205889"/>
            <a:ext cx="3548168" cy="655784"/>
          </a:xfrm>
          <a:prstGeom prst="rect">
            <a:avLst/>
          </a:prstGeom>
        </p:spPr>
        <p:txBody>
          <a:bodyPr anchor="ctr">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2797918" y="5144137"/>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2797918" y="5459771"/>
            <a:ext cx="3548168" cy="310871"/>
          </a:xfrm>
          <a:prstGeom prst="rect">
            <a:avLst/>
          </a:prstGeo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fontAlgn="auto">
              <a:spcAft>
                <a:spcPts val="0"/>
              </a:spcAft>
              <a:buClrTx/>
              <a:buSzTx/>
              <a:tabLst/>
            </a:pPr>
            <a:r>
              <a:rPr lang="en-US" altLang="zh-CN" dirty="0"/>
              <a:t>Data</a:t>
            </a:r>
          </a:p>
        </p:txBody>
      </p:sp>
      <p:sp>
        <p:nvSpPr>
          <p:cNvPr id="7" name="Freeform 7"/>
          <p:cNvSpPr>
            <a:spLocks/>
          </p:cNvSpPr>
          <p:nvPr userDrawn="1"/>
        </p:nvSpPr>
        <p:spPr bwMode="auto">
          <a:xfrm>
            <a:off x="3319466" y="839174"/>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 name="任意多边形: 形状 10"/>
          <p:cNvSpPr>
            <a:spLocks/>
          </p:cNvSpPr>
          <p:nvPr userDrawn="1"/>
        </p:nvSpPr>
        <p:spPr bwMode="auto">
          <a:xfrm>
            <a:off x="2068713" y="-18251"/>
            <a:ext cx="2502694" cy="2512570"/>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6" name="任意多边形: 形状 15"/>
          <p:cNvSpPr>
            <a:spLocks/>
          </p:cNvSpPr>
          <p:nvPr userDrawn="1"/>
        </p:nvSpPr>
        <p:spPr bwMode="auto">
          <a:xfrm>
            <a:off x="4572003" y="7"/>
            <a:ext cx="2503885" cy="2507629"/>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8" name="图片占位符 17"/>
          <p:cNvSpPr>
            <a:spLocks noGrp="1"/>
          </p:cNvSpPr>
          <p:nvPr userDrawn="1">
            <p:ph type="pic" sz="quarter" idx="10"/>
          </p:nvPr>
        </p:nvSpPr>
        <p:spPr>
          <a:xfrm>
            <a:off x="2736655" y="0"/>
            <a:ext cx="3670697" cy="3191622"/>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2151243704"/>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模板使用技巧 1">
    <p:spTree>
      <p:nvGrpSpPr>
        <p:cNvPr id="1" name=""/>
        <p:cNvGrpSpPr/>
        <p:nvPr/>
      </p:nvGrpSpPr>
      <p:grpSpPr>
        <a:xfrm>
          <a:off x="0" y="0"/>
          <a:ext cx="0" cy="0"/>
          <a:chOff x="0" y="0"/>
          <a:chExt cx="0" cy="0"/>
        </a:xfrm>
      </p:grpSpPr>
      <p:sp>
        <p:nvSpPr>
          <p:cNvPr id="4" name="矩形 3"/>
          <p:cNvSpPr/>
          <p:nvPr userDrawn="1"/>
        </p:nvSpPr>
        <p:spPr>
          <a:xfrm>
            <a:off x="330454" y="759873"/>
            <a:ext cx="1332416"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1</a:t>
            </a:r>
            <a:endParaRPr lang="zh-CN" altLang="en-US" sz="135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250108" y="6061004"/>
            <a:ext cx="2433358"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选择“设计”</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“变体”</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“颜色”；</a:t>
            </a:r>
            <a:endParaRPr lang="en-US" sz="900" spc="113">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4770492" y="6061004"/>
            <a:ext cx="3344249"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选择你喜欢的颜色搭配，模板一秒调整为你选颜色。</a:t>
            </a:r>
            <a:endParaRPr lang="en-US" sz="900" spc="113">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2254447" y="2609340"/>
            <a:ext cx="614750"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8090890" y="42571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9828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330452" y="759873"/>
            <a:ext cx="1361270" cy="300082"/>
          </a:xfrm>
          <a:prstGeom prst="rect">
            <a:avLst/>
          </a:prstGeom>
        </p:spPr>
        <p:txBody>
          <a:bodyPr wrap="none">
            <a:spAutoFit/>
          </a:bodyPr>
          <a:lstStyle/>
          <a:p>
            <a:pPr defTabSz="457189"/>
            <a:r>
              <a:rPr lang="zh-CN" altLang="en-US" sz="1350">
                <a:solidFill>
                  <a:schemeClr val="tx1">
                    <a:lumMod val="75000"/>
                    <a:lumOff val="25000"/>
                  </a:schemeClr>
                </a:solidFill>
                <a:latin typeface="Segoe UI Light"/>
                <a:ea typeface="微软雅黑"/>
                <a:cs typeface="Segoe UI Light"/>
              </a:rPr>
              <a:t>模板使用技巧</a:t>
            </a:r>
            <a:r>
              <a:rPr lang="en-US" altLang="zh-CN" sz="1350">
                <a:solidFill>
                  <a:schemeClr val="tx1">
                    <a:lumMod val="75000"/>
                    <a:lumOff val="25000"/>
                  </a:schemeClr>
                </a:solidFill>
                <a:latin typeface="Segoe UI Light"/>
                <a:ea typeface="微软雅黑"/>
                <a:cs typeface="Segoe UI Light"/>
              </a:rPr>
              <a:t> 2</a:t>
            </a:r>
            <a:endParaRPr lang="zh-CN" altLang="en-US" sz="135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330456" y="182452"/>
            <a:ext cx="630301" cy="207749"/>
          </a:xfrm>
          <a:prstGeom prst="rect">
            <a:avLst/>
          </a:prstGeom>
        </p:spPr>
        <p:txBody>
          <a:bodyPr wrap="none">
            <a:spAutoFit/>
          </a:bodyPr>
          <a:lstStyle/>
          <a:p>
            <a:pPr defTabSz="457189"/>
            <a:r>
              <a:rPr kumimoji="1" lang="en-US" altLang="zh-CN" sz="750" dirty="0">
                <a:solidFill>
                  <a:schemeClr val="tx1">
                    <a:lumMod val="75000"/>
                    <a:lumOff val="25000"/>
                  </a:schemeClr>
                </a:solidFill>
                <a:latin typeface="Segoe UI Light"/>
                <a:ea typeface="微软雅黑" charset="0"/>
                <a:cs typeface="Segoe UI Light"/>
              </a:rPr>
              <a:t>OfficePLUS</a:t>
            </a:r>
            <a:endParaRPr lang="zh-CN" altLang="en-US" sz="75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323851" y="2138896"/>
            <a:ext cx="3971924"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4848227" y="2138895"/>
            <a:ext cx="3971925"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323850" y="1174241"/>
            <a:ext cx="2646878" cy="461665"/>
          </a:xfrm>
          <a:prstGeom prst="rect">
            <a:avLst/>
          </a:prstGeom>
          <a:noFill/>
        </p:spPr>
        <p:txBody>
          <a:bodyPr wrap="none" rtlCol="0">
            <a:spAutoFit/>
          </a:bodyPr>
          <a:lstStyle/>
          <a:p>
            <a:r>
              <a:rPr lang="zh-CN" altLang="en-US" sz="24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24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250111" y="6061004"/>
            <a:ext cx="223926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1.</a:t>
            </a:r>
            <a:r>
              <a:rPr lang="zh-CN" altLang="en-US" sz="900" spc="113">
                <a:latin typeface="微软雅黑" panose="020B0503020204020204" pitchFamily="34" charset="-122"/>
                <a:ea typeface="微软雅黑" panose="020B0503020204020204" pitchFamily="34" charset="-122"/>
              </a:rPr>
              <a:t> 选择“开始”</a:t>
            </a:r>
            <a:r>
              <a:rPr lang="en-US" altLang="zh-CN" sz="900" spc="113">
                <a:latin typeface="微软雅黑" panose="020B0503020204020204" pitchFamily="34" charset="-122"/>
                <a:ea typeface="微软雅黑" panose="020B0503020204020204" pitchFamily="34" charset="-122"/>
              </a:rPr>
              <a:t>-</a:t>
            </a:r>
            <a:r>
              <a:rPr lang="zh-CN" altLang="en-US" sz="900" spc="113">
                <a:latin typeface="微软雅黑" panose="020B0503020204020204" pitchFamily="34" charset="-122"/>
                <a:ea typeface="微软雅黑" panose="020B0503020204020204" pitchFamily="34" charset="-122"/>
              </a:rPr>
              <a:t>“新建幻灯片”；</a:t>
            </a:r>
            <a:endParaRPr lang="en-US" sz="900" spc="113">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4770492" y="6061004"/>
            <a:ext cx="3972947" cy="230832"/>
          </a:xfrm>
          <a:prstGeom prst="rect">
            <a:avLst/>
          </a:prstGeom>
          <a:noFill/>
        </p:spPr>
        <p:txBody>
          <a:bodyPr wrap="none" rtlCol="0">
            <a:spAutoFit/>
          </a:bodyPr>
          <a:lstStyle/>
          <a:p>
            <a:r>
              <a:rPr lang="en-US" sz="900" spc="113">
                <a:latin typeface="微软雅黑" panose="020B0503020204020204" pitchFamily="34" charset="-122"/>
                <a:ea typeface="微软雅黑" panose="020B0503020204020204" pitchFamily="34" charset="-122"/>
              </a:rPr>
              <a:t>2.</a:t>
            </a:r>
            <a:r>
              <a:rPr lang="zh-CN" altLang="en-US" sz="900" spc="113">
                <a:latin typeface="微软雅黑" panose="020B0503020204020204" pitchFamily="34" charset="-122"/>
                <a:ea typeface="微软雅黑" panose="020B0503020204020204" pitchFamily="34" charset="-122"/>
              </a:rPr>
              <a:t> 选择你需要的页面，如封面页，目录页，副标题页，内容页等</a:t>
            </a:r>
            <a:r>
              <a:rPr lang="en-US" altLang="zh-CN" sz="900" spc="113">
                <a:latin typeface="微软雅黑" panose="020B0503020204020204" pitchFamily="34" charset="-122"/>
                <a:ea typeface="微软雅黑" panose="020B0503020204020204" pitchFamily="34" charset="-122"/>
              </a:rPr>
              <a:t>…</a:t>
            </a:r>
            <a:endParaRPr lang="en-US" sz="900" spc="113">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525661" y="2428365"/>
            <a:ext cx="614750"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695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9144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809602" y="1527629"/>
            <a:ext cx="2852057"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981052" y="1756229"/>
            <a:ext cx="2509157"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3929746" y="1566508"/>
            <a:ext cx="4556055" cy="2704266"/>
          </a:xfrm>
          <a:prstGeom prst="rect">
            <a:avLst/>
          </a:prstGeom>
          <a:noFill/>
        </p:spPr>
        <p:txBody>
          <a:bodyPr wrap="none" rtlCol="0">
            <a:spAutoFit/>
          </a:bodyPr>
          <a:lstStyle/>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27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450"/>
              </a:spcBef>
            </a:pP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27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spTree>
    <p:extLst>
      <p:ext uri="{BB962C8B-B14F-4D97-AF65-F5344CB8AC3E}">
        <p14:creationId xmlns:p14="http://schemas.microsoft.com/office/powerpoint/2010/main" val="287895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9144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54"/>
            <a:ext cx="9144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466046"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3280850"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310534" y="286134"/>
            <a:ext cx="6522940" cy="525657"/>
          </a:xfrm>
          <a:prstGeom prst="rect">
            <a:avLst/>
          </a:prstGeom>
          <a:solidFill>
            <a:schemeClr val="bg1"/>
          </a:solidFill>
        </p:spPr>
        <p:txBody>
          <a:bodyPr wrap="none" rtlCol="0">
            <a:spAutoFit/>
          </a:bodyPr>
          <a:lstStyle/>
          <a:p>
            <a:pPr algn="ctr">
              <a:lnSpc>
                <a:spcPct val="130000"/>
              </a:lnSpc>
              <a:spcBef>
                <a:spcPts val="450"/>
              </a:spcBef>
            </a:pPr>
            <a:r>
              <a:rPr lang="zh-CN" altLang="en-US" sz="24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24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142318"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7801832"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6119813"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716702" y="5138740"/>
            <a:ext cx="2095446"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15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3623666" y="5138740"/>
            <a:ext cx="1896673"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6460237" y="5138740"/>
            <a:ext cx="1915910"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3148526"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5982161"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37" y="1726788"/>
            <a:ext cx="20574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862" y="1726788"/>
            <a:ext cx="20574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9490" y="1726788"/>
            <a:ext cx="2057400" cy="2743200"/>
          </a:xfrm>
          <a:prstGeom prst="rect">
            <a:avLst/>
          </a:prstGeom>
        </p:spPr>
      </p:pic>
    </p:spTree>
    <p:extLst>
      <p:ext uri="{BB962C8B-B14F-4D97-AF65-F5344CB8AC3E}">
        <p14:creationId xmlns:p14="http://schemas.microsoft.com/office/powerpoint/2010/main" val="368915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9" name="Rectangle 8"/>
          <p:cNvSpPr/>
          <p:nvPr/>
        </p:nvSpPr>
        <p:spPr>
          <a:xfrm>
            <a:off x="0" y="4"/>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3" y="4"/>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zh-TW" altLang="en-US"/>
              <a:t>按一下以編輯母片標題樣式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3353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83195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Rectangle 8"/>
          <p:cNvSpPr/>
          <p:nvPr/>
        </p:nvSpPr>
        <p:spPr>
          <a:xfrm>
            <a:off x="0" y="4"/>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3" y="4"/>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A61015F-7CC6-4D0A-9D87-873EA4C304CC}" type="datetimeFigureOut">
              <a:rPr lang="en-US" smtClean="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595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489D9C7-5DC6-4263-87FF-7C99F6FB63C3}" type="datetime1">
              <a:rPr lang="zh-CN" altLang="en-US" smtClean="0"/>
              <a:pPr/>
              <a:t>2019/12/18</a:t>
            </a:fld>
            <a:endParaRPr lang="zh-CN" altLang="en-US"/>
          </a:p>
        </p:txBody>
      </p:sp>
      <p:sp>
        <p:nvSpPr>
          <p:cNvPr id="6" name="Footer Placeholder 5"/>
          <p:cNvSpPr>
            <a:spLocks noGrp="1"/>
          </p:cNvSpPr>
          <p:nvPr>
            <p:ph type="ftr" sz="quarter" idx="11"/>
          </p:nvPr>
        </p:nvSpPr>
        <p:spPr/>
        <p:txBody>
          <a:bodyPr/>
          <a:lstStyle/>
          <a:p>
            <a:r>
              <a:rPr lang="en-US" altLang="zh-CN"/>
              <a:t>www.islide.cc </a:t>
            </a:r>
            <a:endParaRPr lang="zh-CN" altLang="en-US" dirty="0"/>
          </a:p>
        </p:txBody>
      </p:sp>
      <p:sp>
        <p:nvSpPr>
          <p:cNvPr id="7" name="Slide Number Placeholder 6"/>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76268707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9144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54"/>
            <a:ext cx="9144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466046"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3280850"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310534" y="286134"/>
            <a:ext cx="6522940" cy="525657"/>
          </a:xfrm>
          <a:prstGeom prst="rect">
            <a:avLst/>
          </a:prstGeom>
          <a:solidFill>
            <a:schemeClr val="bg1"/>
          </a:solidFill>
        </p:spPr>
        <p:txBody>
          <a:bodyPr wrap="none" rtlCol="0">
            <a:spAutoFit/>
          </a:bodyPr>
          <a:lstStyle/>
          <a:p>
            <a:pPr algn="ctr">
              <a:lnSpc>
                <a:spcPct val="130000"/>
              </a:lnSpc>
              <a:spcBef>
                <a:spcPts val="450"/>
              </a:spcBef>
            </a:pPr>
            <a:r>
              <a:rPr lang="zh-CN" altLang="en-US" sz="24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24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142318"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7801832" y="369629"/>
            <a:ext cx="199845"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6119813" y="1362836"/>
            <a:ext cx="2596755"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716702" y="5138740"/>
            <a:ext cx="2095446"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15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3623666" y="5138740"/>
            <a:ext cx="1896673"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6460237" y="5138740"/>
            <a:ext cx="1915910" cy="703654"/>
          </a:xfrm>
          <a:prstGeom prst="rect">
            <a:avLst/>
          </a:prstGeom>
          <a:noFill/>
        </p:spPr>
        <p:txBody>
          <a:bodyPr wrap="none" rtlCol="0">
            <a:spAutoFit/>
          </a:bodyPr>
          <a:lstStyle/>
          <a:p>
            <a:pPr algn="ctr">
              <a:lnSpc>
                <a:spcPct val="140000"/>
              </a:lnSpc>
            </a:pPr>
            <a:r>
              <a:rPr lang="zh-CN" altLang="en-US"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15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15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3148526"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5982161" y="5330657"/>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9746" y="6345797"/>
            <a:ext cx="1284515"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6537" y="1726788"/>
            <a:ext cx="20574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862" y="1726788"/>
            <a:ext cx="20574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9490" y="1726788"/>
            <a:ext cx="2057400" cy="2743200"/>
          </a:xfrm>
          <a:prstGeom prst="rect">
            <a:avLst/>
          </a:prstGeom>
        </p:spPr>
      </p:pic>
    </p:spTree>
    <p:extLst>
      <p:ext uri="{BB962C8B-B14F-4D97-AF65-F5344CB8AC3E}">
        <p14:creationId xmlns:p14="http://schemas.microsoft.com/office/powerpoint/2010/main" val="6619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768096" y="2967788"/>
            <a:ext cx="3566160" cy="33415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a:t>按一下以編輯母片文字樣式</a:t>
            </a:r>
          </a:p>
        </p:txBody>
      </p:sp>
      <p:sp>
        <p:nvSpPr>
          <p:cNvPr id="6" name="Content Placeholder 5"/>
          <p:cNvSpPr>
            <a:spLocks noGrp="1"/>
          </p:cNvSpPr>
          <p:nvPr>
            <p:ph sz="quarter" idx="4"/>
          </p:nvPr>
        </p:nvSpPr>
        <p:spPr>
          <a:xfrm>
            <a:off x="4491990" y="2967788"/>
            <a:ext cx="3566160" cy="33415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355878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pPr/>
              <a:t>2019/12/18</a:t>
            </a:fld>
            <a:endParaRPr lang="zh-CN" altLang="en-US"/>
          </a:p>
        </p:txBody>
      </p:sp>
      <p:sp>
        <p:nvSpPr>
          <p:cNvPr id="4" name="Footer Placeholder 3"/>
          <p:cNvSpPr>
            <a:spLocks noGrp="1"/>
          </p:cNvSpPr>
          <p:nvPr>
            <p:ph type="ftr" sz="quarter" idx="11"/>
          </p:nvPr>
        </p:nvSpPr>
        <p:spPr/>
        <p:txBody>
          <a:bodyPr/>
          <a:lstStyle/>
          <a:p>
            <a:r>
              <a:rPr lang="en-US" altLang="zh-CN"/>
              <a:t>www.islide.cc </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236578468"/>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A78DC-4072-4838-8580-6F5180D2DA30}" type="datetimeFigureOut">
              <a:rPr lang="zh-TW" altLang="en-US" smtClean="0"/>
              <a:t>2019/12/18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CB93EF8-5D2B-4B4C-91C4-E3B511D60D62}" type="slidenum">
              <a:rPr lang="zh-TW" altLang="en-US" smtClean="0"/>
              <a:t>‹#›</a:t>
            </a:fld>
            <a:endParaRPr lang="zh-TW" altLang="en-US"/>
          </a:p>
        </p:txBody>
      </p:sp>
    </p:spTree>
    <p:extLst>
      <p:ext uri="{BB962C8B-B14F-4D97-AF65-F5344CB8AC3E}">
        <p14:creationId xmlns:p14="http://schemas.microsoft.com/office/powerpoint/2010/main" val="35880752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TW" altLang="en-US"/>
              <a:t>按一下以編輯母片標題樣式</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5C68B11-C5A8-448C-8CE9-B1A273C79CFC}" type="datetimeFigureOut">
              <a:rPr lang="en-US" smtClean="0"/>
              <a:t>12/18/2019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282467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16CA0-919D-4A49-9C8A-62FDFB3A5183}" type="datetimeFigureOut">
              <a:rPr lang="en-US" smtClean="0"/>
              <a:t>12/18/2019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3280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79342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42952" y="762000"/>
            <a:ext cx="5686425" cy="5410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5796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94655" y="671964"/>
            <a:ext cx="4864896" cy="2034876"/>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grpSp>
      <p:sp>
        <p:nvSpPr>
          <p:cNvPr id="5" name="Freeform 5"/>
          <p:cNvSpPr>
            <a:spLocks noEditPoints="1"/>
          </p:cNvSpPr>
          <p:nvPr userDrawn="1"/>
        </p:nvSpPr>
        <p:spPr bwMode="auto">
          <a:xfrm>
            <a:off x="259040" y="1537416"/>
            <a:ext cx="7518850" cy="5197614"/>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8" name="Freeform 6"/>
          <p:cNvSpPr>
            <a:spLocks noEditPoints="1"/>
          </p:cNvSpPr>
          <p:nvPr userDrawn="1"/>
        </p:nvSpPr>
        <p:spPr bwMode="auto">
          <a:xfrm>
            <a:off x="266325" y="1607236"/>
            <a:ext cx="7518850" cy="5197614"/>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7"/>
          <p:cNvSpPr>
            <a:spLocks/>
          </p:cNvSpPr>
          <p:nvPr userDrawn="1"/>
        </p:nvSpPr>
        <p:spPr bwMode="auto">
          <a:xfrm>
            <a:off x="1854997" y="2693342"/>
            <a:ext cx="2968302" cy="3082514"/>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8"/>
          <p:cNvSpPr>
            <a:spLocks/>
          </p:cNvSpPr>
          <p:nvPr userDrawn="1"/>
        </p:nvSpPr>
        <p:spPr bwMode="auto">
          <a:xfrm>
            <a:off x="603648" y="1395430"/>
            <a:ext cx="2966890" cy="3082514"/>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9"/>
          <p:cNvSpPr>
            <a:spLocks/>
          </p:cNvSpPr>
          <p:nvPr userDrawn="1"/>
        </p:nvSpPr>
        <p:spPr bwMode="auto">
          <a:xfrm>
            <a:off x="603648" y="1395430"/>
            <a:ext cx="2966890" cy="3082514"/>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10"/>
          <p:cNvSpPr>
            <a:spLocks/>
          </p:cNvSpPr>
          <p:nvPr userDrawn="1"/>
        </p:nvSpPr>
        <p:spPr bwMode="auto">
          <a:xfrm>
            <a:off x="259040" y="4827791"/>
            <a:ext cx="1734686" cy="1801435"/>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11"/>
          <p:cNvSpPr>
            <a:spLocks/>
          </p:cNvSpPr>
          <p:nvPr userDrawn="1"/>
        </p:nvSpPr>
        <p:spPr bwMode="auto">
          <a:xfrm>
            <a:off x="3107535" y="1395430"/>
            <a:ext cx="2968302" cy="3082514"/>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12"/>
          <p:cNvSpPr>
            <a:spLocks/>
          </p:cNvSpPr>
          <p:nvPr userDrawn="1"/>
        </p:nvSpPr>
        <p:spPr bwMode="auto">
          <a:xfrm>
            <a:off x="5544101" y="2996461"/>
            <a:ext cx="1165866" cy="1209255"/>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14"/>
          <p:cNvSpPr>
            <a:spLocks noEditPoints="1"/>
          </p:cNvSpPr>
          <p:nvPr userDrawn="1"/>
        </p:nvSpPr>
        <p:spPr bwMode="auto">
          <a:xfrm>
            <a:off x="-138223" y="-1038226"/>
            <a:ext cx="5192428"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 name="Freeform 15"/>
          <p:cNvSpPr>
            <a:spLocks/>
          </p:cNvSpPr>
          <p:nvPr userDrawn="1"/>
        </p:nvSpPr>
        <p:spPr bwMode="auto">
          <a:xfrm>
            <a:off x="1007269" y="2511444"/>
            <a:ext cx="2159534" cy="1210718"/>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16"/>
          <p:cNvSpPr>
            <a:spLocks/>
          </p:cNvSpPr>
          <p:nvPr userDrawn="1"/>
        </p:nvSpPr>
        <p:spPr bwMode="auto">
          <a:xfrm>
            <a:off x="1007269" y="2511444"/>
            <a:ext cx="2159534" cy="1210718"/>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18"/>
          <p:cNvSpPr>
            <a:spLocks/>
          </p:cNvSpPr>
          <p:nvPr userDrawn="1"/>
        </p:nvSpPr>
        <p:spPr bwMode="auto">
          <a:xfrm>
            <a:off x="177610" y="1537416"/>
            <a:ext cx="1050126" cy="1091994"/>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图片占位符 26"/>
          <p:cNvSpPr>
            <a:spLocks noGrp="1"/>
          </p:cNvSpPr>
          <p:nvPr>
            <p:ph type="pic" sz="quarter" idx="10"/>
          </p:nvPr>
        </p:nvSpPr>
        <p:spPr>
          <a:xfrm>
            <a:off x="1271592" y="622313"/>
            <a:ext cx="4351532" cy="4520430"/>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3301149" y="4196885"/>
            <a:ext cx="5338090" cy="558799"/>
          </a:xfrm>
        </p:spPr>
        <p:txBody>
          <a:bodyPr anchor="ctr">
            <a:normAutofit/>
          </a:bodyPr>
          <a:lstStyle>
            <a:lvl1pPr marL="0" indent="0" algn="r">
              <a:buNone/>
              <a:defRPr sz="1500" spc="0">
                <a:solidFill>
                  <a:schemeClr val="accent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3301148" y="4768321"/>
            <a:ext cx="5338089" cy="767764"/>
          </a:xfrm>
        </p:spPr>
        <p:txBody>
          <a:bodyPr anchor="b">
            <a:normAutofit/>
          </a:bodyPr>
          <a:lstStyle>
            <a:lvl1pPr algn="r">
              <a:defRPr sz="2700" b="1" spc="0">
                <a:solidFill>
                  <a:schemeClr val="tx1"/>
                </a:solidFill>
              </a:defRPr>
            </a:lvl1pPr>
          </a:lstStyle>
          <a:p>
            <a:r>
              <a:rPr lang="en-US" altLang="zh-CN" dirty="0"/>
              <a:t>Click to edit Master title style</a:t>
            </a:r>
            <a:endParaRPr lang="zh-CN" altLang="en-US" dirty="0"/>
          </a:p>
        </p:txBody>
      </p:sp>
      <p:pic>
        <p:nvPicPr>
          <p:cNvPr id="21" name="圖片 20">
            <a:extLst>
              <a:ext uri="{FF2B5EF4-FFF2-40B4-BE49-F238E27FC236}">
                <a16:creationId xmlns:a16="http://schemas.microsoft.com/office/drawing/2014/main" id="{130E8036-6AEA-46EF-9221-820FB4C501E9}"/>
              </a:ext>
            </a:extLst>
          </p:cNvPr>
          <p:cNvPicPr>
            <a:picLocks noChangeAspect="1"/>
          </p:cNvPicPr>
          <p:nvPr userDrawn="1"/>
        </p:nvPicPr>
        <p:blipFill>
          <a:blip r:embed="rId2"/>
          <a:stretch>
            <a:fillRect/>
          </a:stretch>
        </p:blipFill>
        <p:spPr>
          <a:xfrm>
            <a:off x="7621296" y="0"/>
            <a:ext cx="1522704" cy="1231772"/>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304633342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2952207" y="3426546"/>
            <a:ext cx="5688160" cy="656792"/>
          </a:xfrm>
        </p:spPr>
        <p:txBody>
          <a:bodyPr anchor="b">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2952207" y="4212709"/>
            <a:ext cx="5688160" cy="1015623"/>
          </a:xfrm>
        </p:spPr>
        <p:txBody>
          <a:bodyPr anchor="t">
            <a:normAutofit/>
          </a:bodyPr>
          <a:lstStyle>
            <a:lvl1pPr marL="0" indent="0">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56"/>
            <a:ext cx="9144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336795" y="650232"/>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336795" y="2069727"/>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2154025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8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标题幻灯片">
    <p:bg>
      <p:bgRef idx="1001">
        <a:schemeClr val="bg1"/>
      </p:bgRef>
    </p:bg>
    <p:spTree>
      <p:nvGrpSpPr>
        <p:cNvPr id="1" name=""/>
        <p:cNvGrpSpPr/>
        <p:nvPr/>
      </p:nvGrpSpPr>
      <p:grpSpPr>
        <a:xfrm>
          <a:off x="0" y="0"/>
          <a:ext cx="0" cy="0"/>
          <a:chOff x="0" y="0"/>
          <a:chExt cx="0" cy="0"/>
        </a:xfrm>
      </p:grpSpPr>
      <p:grpSp>
        <p:nvGrpSpPr>
          <p:cNvPr id="31" name="组合 30"/>
          <p:cNvGrpSpPr/>
          <p:nvPr userDrawn="1"/>
        </p:nvGrpSpPr>
        <p:grpSpPr>
          <a:xfrm>
            <a:off x="0" y="-20776"/>
            <a:ext cx="4864896" cy="2713175"/>
            <a:chOff x="0" y="-20776"/>
            <a:chExt cx="6486528" cy="2713175"/>
          </a:xfrm>
          <a:solidFill>
            <a:schemeClr val="accent1">
              <a:alpha val="24000"/>
            </a:schemeClr>
          </a:solidFill>
        </p:grpSpPr>
        <p:sp>
          <p:nvSpPr>
            <p:cNvPr id="32" name="任意多边形 31"/>
            <p:cNvSpPr>
              <a:spLocks/>
            </p:cNvSpPr>
            <p:nvPr/>
          </p:nvSpPr>
          <p:spPr>
            <a:xfrm>
              <a:off x="3757613" y="-20776"/>
              <a:ext cx="2728915" cy="2713175"/>
            </a:xfrm>
            <a:custGeom>
              <a:avLst/>
              <a:gdLst>
                <a:gd name="connsiteX0" fmla="*/ 2700475 w 2728915"/>
                <a:gd name="connsiteY0" fmla="*/ 0 h 2713175"/>
                <a:gd name="connsiteX1" fmla="*/ 2728915 w 2728915"/>
                <a:gd name="connsiteY1" fmla="*/ 0 h 2713175"/>
                <a:gd name="connsiteX2" fmla="*/ 14287 w 2728915"/>
                <a:gd name="connsiteY2" fmla="*/ 2713175 h 2713175"/>
                <a:gd name="connsiteX3" fmla="*/ 0 w 2728915"/>
                <a:gd name="connsiteY3" fmla="*/ 2700475 h 2713175"/>
                <a:gd name="connsiteX4" fmla="*/ 2700475 w 2728915"/>
                <a:gd name="connsiteY4" fmla="*/ 0 h 271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915" h="2713175">
                  <a:moveTo>
                    <a:pt x="2700475" y="0"/>
                  </a:moveTo>
                  <a:lnTo>
                    <a:pt x="2728915" y="0"/>
                  </a:lnTo>
                  <a:lnTo>
                    <a:pt x="14287" y="2713175"/>
                  </a:lnTo>
                  <a:lnTo>
                    <a:pt x="0" y="2700475"/>
                  </a:lnTo>
                  <a:lnTo>
                    <a:pt x="27004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sp>
          <p:nvSpPr>
            <p:cNvPr id="33" name="任意多边形 32"/>
            <p:cNvSpPr>
              <a:spLocks/>
            </p:cNvSpPr>
            <p:nvPr/>
          </p:nvSpPr>
          <p:spPr>
            <a:xfrm>
              <a:off x="0" y="1154112"/>
              <a:ext cx="1357313" cy="1371600"/>
            </a:xfrm>
            <a:custGeom>
              <a:avLst/>
              <a:gdLst>
                <a:gd name="connsiteX0" fmla="*/ 0 w 1357313"/>
                <a:gd name="connsiteY0" fmla="*/ 0 h 1371600"/>
                <a:gd name="connsiteX1" fmla="*/ 1357313 w 1357313"/>
                <a:gd name="connsiteY1" fmla="*/ 1357312 h 1371600"/>
                <a:gd name="connsiteX2" fmla="*/ 1343025 w 1357313"/>
                <a:gd name="connsiteY2" fmla="*/ 1371600 h 1371600"/>
                <a:gd name="connsiteX3" fmla="*/ 0 w 1357313"/>
                <a:gd name="connsiteY3" fmla="*/ 28575 h 1371600"/>
                <a:gd name="connsiteX4" fmla="*/ 0 w 1357313"/>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313" h="1371600">
                  <a:moveTo>
                    <a:pt x="0" y="0"/>
                  </a:moveTo>
                  <a:lnTo>
                    <a:pt x="1357313" y="1357312"/>
                  </a:lnTo>
                  <a:lnTo>
                    <a:pt x="1343025" y="1371600"/>
                  </a:lnTo>
                  <a:lnTo>
                    <a:pt x="0" y="2857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sz="1350">
                <a:solidFill>
                  <a:schemeClr val="tx1"/>
                </a:solidFill>
              </a:endParaRPr>
            </a:p>
          </p:txBody>
        </p:sp>
      </p:grpSp>
      <p:sp>
        <p:nvSpPr>
          <p:cNvPr id="5" name="Freeform 5"/>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close/>
                <a:moveTo>
                  <a:pt x="3547" y="0"/>
                </a:moveTo>
                <a:lnTo>
                  <a:pt x="5" y="3542"/>
                </a:lnTo>
                <a:lnTo>
                  <a:pt x="0" y="3546"/>
                </a:lnTo>
                <a:lnTo>
                  <a:pt x="18" y="3546"/>
                </a:lnTo>
                <a:lnTo>
                  <a:pt x="18" y="3546"/>
                </a:lnTo>
                <a:lnTo>
                  <a:pt x="3547" y="17"/>
                </a:lnTo>
                <a:lnTo>
                  <a:pt x="5309" y="1781"/>
                </a:lnTo>
                <a:lnTo>
                  <a:pt x="5327" y="1781"/>
                </a:lnTo>
                <a:lnTo>
                  <a:pt x="3547" y="0"/>
                </a:lnTo>
                <a:close/>
              </a:path>
            </a:pathLst>
          </a:custGeom>
          <a:solidFill>
            <a:schemeClr val="accent1">
              <a:alpha val="24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8" name="Freeform 6"/>
          <p:cNvSpPr>
            <a:spLocks noEditPoints="1"/>
          </p:cNvSpPr>
          <p:nvPr userDrawn="1"/>
        </p:nvSpPr>
        <p:spPr bwMode="auto">
          <a:xfrm>
            <a:off x="551262" y="1235075"/>
            <a:ext cx="6342460" cy="5629276"/>
          </a:xfrm>
          <a:custGeom>
            <a:avLst/>
            <a:gdLst>
              <a:gd name="T0" fmla="*/ 0 w 5327"/>
              <a:gd name="T1" fmla="*/ 3546 h 3546"/>
              <a:gd name="T2" fmla="*/ 0 w 5327"/>
              <a:gd name="T3" fmla="*/ 3546 h 3546"/>
              <a:gd name="T4" fmla="*/ 0 w 5327"/>
              <a:gd name="T5" fmla="*/ 3546 h 3546"/>
              <a:gd name="T6" fmla="*/ 0 w 5327"/>
              <a:gd name="T7" fmla="*/ 3546 h 3546"/>
              <a:gd name="T8" fmla="*/ 3547 w 5327"/>
              <a:gd name="T9" fmla="*/ 0 h 3546"/>
              <a:gd name="T10" fmla="*/ 5 w 5327"/>
              <a:gd name="T11" fmla="*/ 3542 h 3546"/>
              <a:gd name="T12" fmla="*/ 0 w 5327"/>
              <a:gd name="T13" fmla="*/ 3546 h 3546"/>
              <a:gd name="T14" fmla="*/ 18 w 5327"/>
              <a:gd name="T15" fmla="*/ 3546 h 3546"/>
              <a:gd name="T16" fmla="*/ 18 w 5327"/>
              <a:gd name="T17" fmla="*/ 3546 h 3546"/>
              <a:gd name="T18" fmla="*/ 3547 w 5327"/>
              <a:gd name="T19" fmla="*/ 17 h 3546"/>
              <a:gd name="T20" fmla="*/ 5309 w 5327"/>
              <a:gd name="T21" fmla="*/ 1781 h 3546"/>
              <a:gd name="T22" fmla="*/ 5327 w 5327"/>
              <a:gd name="T23" fmla="*/ 1781 h 3546"/>
              <a:gd name="T24" fmla="*/ 3547 w 5327"/>
              <a:gd name="T25" fmla="*/ 0 h 3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7" h="3546">
                <a:moveTo>
                  <a:pt x="0" y="3546"/>
                </a:moveTo>
                <a:lnTo>
                  <a:pt x="0" y="3546"/>
                </a:lnTo>
                <a:lnTo>
                  <a:pt x="0" y="3546"/>
                </a:lnTo>
                <a:lnTo>
                  <a:pt x="0" y="3546"/>
                </a:lnTo>
                <a:moveTo>
                  <a:pt x="3547" y="0"/>
                </a:moveTo>
                <a:lnTo>
                  <a:pt x="5" y="3542"/>
                </a:lnTo>
                <a:lnTo>
                  <a:pt x="0" y="3546"/>
                </a:lnTo>
                <a:lnTo>
                  <a:pt x="18" y="3546"/>
                </a:lnTo>
                <a:lnTo>
                  <a:pt x="18" y="3546"/>
                </a:lnTo>
                <a:lnTo>
                  <a:pt x="3547" y="17"/>
                </a:lnTo>
                <a:lnTo>
                  <a:pt x="5309" y="1781"/>
                </a:lnTo>
                <a:lnTo>
                  <a:pt x="5327" y="1781"/>
                </a:lnTo>
                <a:lnTo>
                  <a:pt x="3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 name="Freeform 7"/>
          <p:cNvSpPr>
            <a:spLocks/>
          </p:cNvSpPr>
          <p:nvPr userDrawn="1"/>
        </p:nvSpPr>
        <p:spPr bwMode="auto">
          <a:xfrm>
            <a:off x="1854997" y="3065470"/>
            <a:ext cx="2503885" cy="3338513"/>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0" name="Freeform 8"/>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1" name="Freeform 9"/>
          <p:cNvSpPr>
            <a:spLocks/>
          </p:cNvSpPr>
          <p:nvPr userDrawn="1"/>
        </p:nvSpPr>
        <p:spPr bwMode="auto">
          <a:xfrm>
            <a:off x="603648" y="1395419"/>
            <a:ext cx="2502694" cy="3338513"/>
          </a:xfrm>
          <a:custGeom>
            <a:avLst/>
            <a:gdLst>
              <a:gd name="T0" fmla="*/ 1051 w 2102"/>
              <a:gd name="T1" fmla="*/ 0 h 2103"/>
              <a:gd name="T2" fmla="*/ 2102 w 2102"/>
              <a:gd name="T3" fmla="*/ 1052 h 2103"/>
              <a:gd name="T4" fmla="*/ 1051 w 2102"/>
              <a:gd name="T5" fmla="*/ 2103 h 2103"/>
              <a:gd name="T6" fmla="*/ 0 w 2102"/>
              <a:gd name="T7" fmla="*/ 1052 h 2103"/>
              <a:gd name="T8" fmla="*/ 1051 w 2102"/>
              <a:gd name="T9" fmla="*/ 0 h 2103"/>
            </a:gdLst>
            <a:ahLst/>
            <a:cxnLst>
              <a:cxn ang="0">
                <a:pos x="T0" y="T1"/>
              </a:cxn>
              <a:cxn ang="0">
                <a:pos x="T2" y="T3"/>
              </a:cxn>
              <a:cxn ang="0">
                <a:pos x="T4" y="T5"/>
              </a:cxn>
              <a:cxn ang="0">
                <a:pos x="T6" y="T7"/>
              </a:cxn>
              <a:cxn ang="0">
                <a:pos x="T8" y="T9"/>
              </a:cxn>
            </a:cxnLst>
            <a:rect l="0" t="0" r="r" b="b"/>
            <a:pathLst>
              <a:path w="2102" h="2103">
                <a:moveTo>
                  <a:pt x="1051" y="0"/>
                </a:moveTo>
                <a:lnTo>
                  <a:pt x="2102" y="1052"/>
                </a:lnTo>
                <a:lnTo>
                  <a:pt x="1051" y="2103"/>
                </a:lnTo>
                <a:lnTo>
                  <a:pt x="0" y="1052"/>
                </a:lnTo>
                <a:lnTo>
                  <a:pt x="10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10"/>
          <p:cNvSpPr>
            <a:spLocks/>
          </p:cNvSpPr>
          <p:nvPr userDrawn="1"/>
        </p:nvSpPr>
        <p:spPr bwMode="auto">
          <a:xfrm>
            <a:off x="708425" y="4718050"/>
            <a:ext cx="1463279" cy="1951038"/>
          </a:xfrm>
          <a:custGeom>
            <a:avLst/>
            <a:gdLst>
              <a:gd name="T0" fmla="*/ 614 w 1229"/>
              <a:gd name="T1" fmla="*/ 0 h 1229"/>
              <a:gd name="T2" fmla="*/ 1229 w 1229"/>
              <a:gd name="T3" fmla="*/ 615 h 1229"/>
              <a:gd name="T4" fmla="*/ 614 w 1229"/>
              <a:gd name="T5" fmla="*/ 1229 h 1229"/>
              <a:gd name="T6" fmla="*/ 0 w 1229"/>
              <a:gd name="T7" fmla="*/ 615 h 1229"/>
              <a:gd name="T8" fmla="*/ 614 w 1229"/>
              <a:gd name="T9" fmla="*/ 0 h 1229"/>
            </a:gdLst>
            <a:ahLst/>
            <a:cxnLst>
              <a:cxn ang="0">
                <a:pos x="T0" y="T1"/>
              </a:cxn>
              <a:cxn ang="0">
                <a:pos x="T2" y="T3"/>
              </a:cxn>
              <a:cxn ang="0">
                <a:pos x="T4" y="T5"/>
              </a:cxn>
              <a:cxn ang="0">
                <a:pos x="T6" y="T7"/>
              </a:cxn>
              <a:cxn ang="0">
                <a:pos x="T8" y="T9"/>
              </a:cxn>
            </a:cxnLst>
            <a:rect l="0" t="0" r="r" b="b"/>
            <a:pathLst>
              <a:path w="1229" h="1229">
                <a:moveTo>
                  <a:pt x="614" y="0"/>
                </a:moveTo>
                <a:lnTo>
                  <a:pt x="1229" y="615"/>
                </a:lnTo>
                <a:lnTo>
                  <a:pt x="614" y="1229"/>
                </a:lnTo>
                <a:lnTo>
                  <a:pt x="0" y="615"/>
                </a:lnTo>
                <a:lnTo>
                  <a:pt x="614"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3" name="Freeform 11"/>
          <p:cNvSpPr>
            <a:spLocks/>
          </p:cNvSpPr>
          <p:nvPr userDrawn="1"/>
        </p:nvSpPr>
        <p:spPr bwMode="auto">
          <a:xfrm>
            <a:off x="3107535" y="1395419"/>
            <a:ext cx="2503885" cy="3338513"/>
          </a:xfrm>
          <a:custGeom>
            <a:avLst/>
            <a:gdLst>
              <a:gd name="T0" fmla="*/ 1051 w 2103"/>
              <a:gd name="T1" fmla="*/ 0 h 2103"/>
              <a:gd name="T2" fmla="*/ 2103 w 2103"/>
              <a:gd name="T3" fmla="*/ 1052 h 2103"/>
              <a:gd name="T4" fmla="*/ 1051 w 2103"/>
              <a:gd name="T5" fmla="*/ 2103 h 2103"/>
              <a:gd name="T6" fmla="*/ 0 w 2103"/>
              <a:gd name="T7" fmla="*/ 1052 h 2103"/>
              <a:gd name="T8" fmla="*/ 1051 w 2103"/>
              <a:gd name="T9" fmla="*/ 0 h 2103"/>
            </a:gdLst>
            <a:ahLst/>
            <a:cxnLst>
              <a:cxn ang="0">
                <a:pos x="T0" y="T1"/>
              </a:cxn>
              <a:cxn ang="0">
                <a:pos x="T2" y="T3"/>
              </a:cxn>
              <a:cxn ang="0">
                <a:pos x="T4" y="T5"/>
              </a:cxn>
              <a:cxn ang="0">
                <a:pos x="T6" y="T7"/>
              </a:cxn>
              <a:cxn ang="0">
                <a:pos x="T8" y="T9"/>
              </a:cxn>
            </a:cxnLst>
            <a:rect l="0" t="0" r="r" b="b"/>
            <a:pathLst>
              <a:path w="2103" h="2103">
                <a:moveTo>
                  <a:pt x="1051" y="0"/>
                </a:moveTo>
                <a:lnTo>
                  <a:pt x="2103" y="1052"/>
                </a:lnTo>
                <a:lnTo>
                  <a:pt x="1051" y="2103"/>
                </a:lnTo>
                <a:lnTo>
                  <a:pt x="0" y="1052"/>
                </a:lnTo>
                <a:lnTo>
                  <a:pt x="1051"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12"/>
          <p:cNvSpPr>
            <a:spLocks/>
          </p:cNvSpPr>
          <p:nvPr userDrawn="1"/>
        </p:nvSpPr>
        <p:spPr bwMode="auto">
          <a:xfrm>
            <a:off x="5186365" y="3154363"/>
            <a:ext cx="983456" cy="1309688"/>
          </a:xfrm>
          <a:custGeom>
            <a:avLst/>
            <a:gdLst>
              <a:gd name="T0" fmla="*/ 412 w 826"/>
              <a:gd name="T1" fmla="*/ 0 h 825"/>
              <a:gd name="T2" fmla="*/ 826 w 826"/>
              <a:gd name="T3" fmla="*/ 413 h 825"/>
              <a:gd name="T4" fmla="*/ 412 w 826"/>
              <a:gd name="T5" fmla="*/ 825 h 825"/>
              <a:gd name="T6" fmla="*/ 0 w 826"/>
              <a:gd name="T7" fmla="*/ 413 h 825"/>
              <a:gd name="T8" fmla="*/ 412 w 826"/>
              <a:gd name="T9" fmla="*/ 0 h 825"/>
            </a:gdLst>
            <a:ahLst/>
            <a:cxnLst>
              <a:cxn ang="0">
                <a:pos x="T0" y="T1"/>
              </a:cxn>
              <a:cxn ang="0">
                <a:pos x="T2" y="T3"/>
              </a:cxn>
              <a:cxn ang="0">
                <a:pos x="T4" y="T5"/>
              </a:cxn>
              <a:cxn ang="0">
                <a:pos x="T6" y="T7"/>
              </a:cxn>
              <a:cxn ang="0">
                <a:pos x="T8" y="T9"/>
              </a:cxn>
            </a:cxnLst>
            <a:rect l="0" t="0" r="r" b="b"/>
            <a:pathLst>
              <a:path w="826" h="825">
                <a:moveTo>
                  <a:pt x="412" y="0"/>
                </a:moveTo>
                <a:lnTo>
                  <a:pt x="826" y="413"/>
                </a:lnTo>
                <a:lnTo>
                  <a:pt x="412" y="825"/>
                </a:lnTo>
                <a:lnTo>
                  <a:pt x="0" y="413"/>
                </a:lnTo>
                <a:lnTo>
                  <a:pt x="412" y="0"/>
                </a:ln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14"/>
          <p:cNvSpPr>
            <a:spLocks noEditPoints="1"/>
          </p:cNvSpPr>
          <p:nvPr userDrawn="1"/>
        </p:nvSpPr>
        <p:spPr bwMode="auto">
          <a:xfrm>
            <a:off x="1" y="-1038226"/>
            <a:ext cx="5054204" cy="3730625"/>
          </a:xfrm>
          <a:custGeom>
            <a:avLst/>
            <a:gdLst>
              <a:gd name="T0" fmla="*/ 0 w 4245"/>
              <a:gd name="T1" fmla="*/ 1381 h 2350"/>
              <a:gd name="T2" fmla="*/ 0 w 4245"/>
              <a:gd name="T3" fmla="*/ 1399 h 2350"/>
              <a:gd name="T4" fmla="*/ 846 w 4245"/>
              <a:gd name="T5" fmla="*/ 2245 h 2350"/>
              <a:gd name="T6" fmla="*/ 855 w 4245"/>
              <a:gd name="T7" fmla="*/ 2236 h 2350"/>
              <a:gd name="T8" fmla="*/ 0 w 4245"/>
              <a:gd name="T9" fmla="*/ 1381 h 2350"/>
              <a:gd name="T10" fmla="*/ 3763 w 4245"/>
              <a:gd name="T11" fmla="*/ 0 h 2350"/>
              <a:gd name="T12" fmla="*/ 3745 w 4245"/>
              <a:gd name="T13" fmla="*/ 0 h 2350"/>
              <a:gd name="T14" fmla="*/ 4227 w 4245"/>
              <a:gd name="T15" fmla="*/ 482 h 2350"/>
              <a:gd name="T16" fmla="*/ 2367 w 4245"/>
              <a:gd name="T17" fmla="*/ 2342 h 2350"/>
              <a:gd name="T18" fmla="*/ 2376 w 4245"/>
              <a:gd name="T19" fmla="*/ 2350 h 2350"/>
              <a:gd name="T20" fmla="*/ 4245 w 4245"/>
              <a:gd name="T21" fmla="*/ 482 h 2350"/>
              <a:gd name="T22" fmla="*/ 3763 w 4245"/>
              <a:gd name="T23" fmla="*/ 0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45" h="2350">
                <a:moveTo>
                  <a:pt x="0" y="1381"/>
                </a:moveTo>
                <a:lnTo>
                  <a:pt x="0" y="1399"/>
                </a:lnTo>
                <a:lnTo>
                  <a:pt x="846" y="2245"/>
                </a:lnTo>
                <a:lnTo>
                  <a:pt x="855" y="2236"/>
                </a:lnTo>
                <a:lnTo>
                  <a:pt x="0" y="1381"/>
                </a:lnTo>
                <a:moveTo>
                  <a:pt x="3763" y="0"/>
                </a:moveTo>
                <a:lnTo>
                  <a:pt x="3745" y="0"/>
                </a:lnTo>
                <a:lnTo>
                  <a:pt x="4227" y="482"/>
                </a:lnTo>
                <a:lnTo>
                  <a:pt x="2367" y="2342"/>
                </a:lnTo>
                <a:lnTo>
                  <a:pt x="2376" y="2350"/>
                </a:lnTo>
                <a:lnTo>
                  <a:pt x="4245" y="482"/>
                </a:lnTo>
                <a:lnTo>
                  <a:pt x="37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 name="Freeform 15"/>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 name="Freeform 16"/>
          <p:cNvSpPr>
            <a:spLocks/>
          </p:cNvSpPr>
          <p:nvPr userDrawn="1"/>
        </p:nvSpPr>
        <p:spPr bwMode="auto">
          <a:xfrm>
            <a:off x="1007269" y="2511432"/>
            <a:ext cx="1821656" cy="1311275"/>
          </a:xfrm>
          <a:custGeom>
            <a:avLst/>
            <a:gdLst>
              <a:gd name="T0" fmla="*/ 9 w 1530"/>
              <a:gd name="T1" fmla="*/ 0 h 826"/>
              <a:gd name="T2" fmla="*/ 0 w 1530"/>
              <a:gd name="T3" fmla="*/ 9 h 826"/>
              <a:gd name="T4" fmla="*/ 813 w 1530"/>
              <a:gd name="T5" fmla="*/ 823 h 826"/>
              <a:gd name="T6" fmla="*/ 818 w 1530"/>
              <a:gd name="T7" fmla="*/ 826 h 826"/>
              <a:gd name="T8" fmla="*/ 1530 w 1530"/>
              <a:gd name="T9" fmla="*/ 114 h 826"/>
              <a:gd name="T10" fmla="*/ 1521 w 1530"/>
              <a:gd name="T11" fmla="*/ 106 h 826"/>
              <a:gd name="T12" fmla="*/ 818 w 1530"/>
              <a:gd name="T13" fmla="*/ 809 h 826"/>
              <a:gd name="T14" fmla="*/ 9 w 1530"/>
              <a:gd name="T15" fmla="*/ 0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0" h="826">
                <a:moveTo>
                  <a:pt x="9" y="0"/>
                </a:moveTo>
                <a:lnTo>
                  <a:pt x="0" y="9"/>
                </a:lnTo>
                <a:lnTo>
                  <a:pt x="813" y="823"/>
                </a:lnTo>
                <a:lnTo>
                  <a:pt x="818" y="826"/>
                </a:lnTo>
                <a:lnTo>
                  <a:pt x="1530" y="114"/>
                </a:lnTo>
                <a:lnTo>
                  <a:pt x="1521" y="106"/>
                </a:lnTo>
                <a:lnTo>
                  <a:pt x="818" y="809"/>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18"/>
          <p:cNvSpPr>
            <a:spLocks/>
          </p:cNvSpPr>
          <p:nvPr userDrawn="1"/>
        </p:nvSpPr>
        <p:spPr bwMode="auto">
          <a:xfrm>
            <a:off x="107156" y="1192212"/>
            <a:ext cx="885825" cy="1182688"/>
          </a:xfrm>
          <a:custGeom>
            <a:avLst/>
            <a:gdLst>
              <a:gd name="T0" fmla="*/ 373 w 744"/>
              <a:gd name="T1" fmla="*/ 0 h 745"/>
              <a:gd name="T2" fmla="*/ 744 w 744"/>
              <a:gd name="T3" fmla="*/ 372 h 745"/>
              <a:gd name="T4" fmla="*/ 373 w 744"/>
              <a:gd name="T5" fmla="*/ 745 h 745"/>
              <a:gd name="T6" fmla="*/ 0 w 744"/>
              <a:gd name="T7" fmla="*/ 372 h 745"/>
              <a:gd name="T8" fmla="*/ 373 w 744"/>
              <a:gd name="T9" fmla="*/ 0 h 745"/>
            </a:gdLst>
            <a:ahLst/>
            <a:cxnLst>
              <a:cxn ang="0">
                <a:pos x="T0" y="T1"/>
              </a:cxn>
              <a:cxn ang="0">
                <a:pos x="T2" y="T3"/>
              </a:cxn>
              <a:cxn ang="0">
                <a:pos x="T4" y="T5"/>
              </a:cxn>
              <a:cxn ang="0">
                <a:pos x="T6" y="T7"/>
              </a:cxn>
              <a:cxn ang="0">
                <a:pos x="T8" y="T9"/>
              </a:cxn>
            </a:cxnLst>
            <a:rect l="0" t="0" r="r" b="b"/>
            <a:pathLst>
              <a:path w="744" h="745">
                <a:moveTo>
                  <a:pt x="373" y="0"/>
                </a:moveTo>
                <a:lnTo>
                  <a:pt x="744" y="372"/>
                </a:lnTo>
                <a:lnTo>
                  <a:pt x="373" y="745"/>
                </a:lnTo>
                <a:lnTo>
                  <a:pt x="0" y="372"/>
                </a:lnTo>
                <a:lnTo>
                  <a:pt x="373" y="0"/>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7" name="图片占位符 26"/>
          <p:cNvSpPr>
            <a:spLocks noGrp="1"/>
          </p:cNvSpPr>
          <p:nvPr>
            <p:ph type="pic" sz="quarter" idx="10"/>
          </p:nvPr>
        </p:nvSpPr>
        <p:spPr>
          <a:xfrm>
            <a:off x="1271592" y="622307"/>
            <a:ext cx="3670697" cy="4895851"/>
          </a:xfrm>
          <a:custGeom>
            <a:avLst/>
            <a:gdLst>
              <a:gd name="connsiteX0" fmla="*/ 2447925 w 4894263"/>
              <a:gd name="connsiteY0" fmla="*/ 0 h 4895851"/>
              <a:gd name="connsiteX1" fmla="*/ 4894263 w 4894263"/>
              <a:gd name="connsiteY1" fmla="*/ 2446338 h 4895851"/>
              <a:gd name="connsiteX2" fmla="*/ 2447925 w 4894263"/>
              <a:gd name="connsiteY2" fmla="*/ 4895851 h 4895851"/>
              <a:gd name="connsiteX3" fmla="*/ 0 w 4894263"/>
              <a:gd name="connsiteY3" fmla="*/ 2446338 h 4895851"/>
            </a:gdLst>
            <a:ahLst/>
            <a:cxnLst>
              <a:cxn ang="0">
                <a:pos x="connsiteX0" y="connsiteY0"/>
              </a:cxn>
              <a:cxn ang="0">
                <a:pos x="connsiteX1" y="connsiteY1"/>
              </a:cxn>
              <a:cxn ang="0">
                <a:pos x="connsiteX2" y="connsiteY2"/>
              </a:cxn>
              <a:cxn ang="0">
                <a:pos x="connsiteX3" y="connsiteY3"/>
              </a:cxn>
            </a:cxnLst>
            <a:rect l="l" t="t" r="r" b="b"/>
            <a:pathLst>
              <a:path w="4894263" h="4895851">
                <a:moveTo>
                  <a:pt x="2447925" y="0"/>
                </a:moveTo>
                <a:lnTo>
                  <a:pt x="4894263" y="2446338"/>
                </a:lnTo>
                <a:lnTo>
                  <a:pt x="2447925" y="4895851"/>
                </a:lnTo>
                <a:lnTo>
                  <a:pt x="0" y="2446338"/>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
        <p:nvSpPr>
          <p:cNvPr id="6" name="副标题 2"/>
          <p:cNvSpPr>
            <a:spLocks noGrp="1"/>
          </p:cNvSpPr>
          <p:nvPr>
            <p:ph type="subTitle" idx="1" hasCustomPrompt="1"/>
          </p:nvPr>
        </p:nvSpPr>
        <p:spPr>
          <a:xfrm>
            <a:off x="3301149" y="4196885"/>
            <a:ext cx="5338090" cy="558799"/>
          </a:xfrm>
        </p:spPr>
        <p:txBody>
          <a:bodyPr anchor="ctr">
            <a:normAutofit/>
          </a:bodyPr>
          <a:lstStyle>
            <a:lvl1pPr marL="0" indent="0" algn="r">
              <a:buNone/>
              <a:defRPr sz="1500" spc="0">
                <a:solidFill>
                  <a:schemeClr val="accent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ltLang="zh-CN" dirty="0"/>
              <a:t>Click to edit Master title style</a:t>
            </a:r>
            <a:endParaRPr lang="zh-CN" altLang="en-US" dirty="0"/>
          </a:p>
        </p:txBody>
      </p:sp>
      <p:sp>
        <p:nvSpPr>
          <p:cNvPr id="7" name="标题 1"/>
          <p:cNvSpPr>
            <a:spLocks noGrp="1"/>
          </p:cNvSpPr>
          <p:nvPr>
            <p:ph type="ctrTitle" hasCustomPrompt="1"/>
          </p:nvPr>
        </p:nvSpPr>
        <p:spPr>
          <a:xfrm>
            <a:off x="3301148" y="4768321"/>
            <a:ext cx="5338089" cy="767764"/>
          </a:xfrm>
        </p:spPr>
        <p:txBody>
          <a:bodyPr anchor="b">
            <a:normAutofit/>
          </a:bodyPr>
          <a:lstStyle>
            <a:lvl1pPr algn="r">
              <a:defRPr sz="2700" b="1" spc="0">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795057663"/>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623888" y="1709745"/>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623888" y="4589470"/>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6247411" y="4"/>
            <a:ext cx="289659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5542883" y="0"/>
            <a:ext cx="3601119"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8548493" y="3867641"/>
            <a:ext cx="595511"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28575" tIns="28575" rIns="28575" bIns="28575" anchor="ctr">
            <a:noAutofit/>
          </a:bodyP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4788025" y="1648246"/>
            <a:ext cx="656738"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7604499" y="4982756"/>
            <a:ext cx="453370"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28575" tIns="28575" rIns="28575" bIns="28575" anchor="ctr"/>
          <a:lstStyle/>
          <a:p>
            <a:pPr marL="0" marR="0" lvl="0" indent="0" algn="ctr" defTabSz="3429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5123542" y="0"/>
            <a:ext cx="4020463"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2470198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
        <p:nvSpPr>
          <p:cNvPr id="9801" name="副标题 2"/>
          <p:cNvSpPr>
            <a:spLocks noGrp="1"/>
          </p:cNvSpPr>
          <p:nvPr>
            <p:ph type="subTitle" idx="1" hasCustomPrompt="1"/>
          </p:nvPr>
        </p:nvSpPr>
        <p:spPr>
          <a:xfrm>
            <a:off x="795037" y="4382829"/>
            <a:ext cx="5886782" cy="558799"/>
          </a:xfrm>
        </p:spPr>
        <p:txBody>
          <a:bodyPr anchor="t">
            <a:normAutofit/>
          </a:bodyPr>
          <a:lstStyle>
            <a:lvl1pPr marL="0" marR="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bg1">
                    <a:lumMod val="85000"/>
                  </a:schemeClr>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pPr marL="0" marR="0" lvl="0" indent="0" algn="l" defTabSz="685766"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tLang="zh-CN" dirty="0"/>
              <a:t>Click to edit Master subtitle style</a:t>
            </a:r>
          </a:p>
        </p:txBody>
      </p:sp>
      <p:sp>
        <p:nvSpPr>
          <p:cNvPr id="200" name="任意多边形 199"/>
          <p:cNvSpPr/>
          <p:nvPr userDrawn="1"/>
        </p:nvSpPr>
        <p:spPr>
          <a:xfrm>
            <a:off x="4" y="8"/>
            <a:ext cx="3930323" cy="2676823"/>
          </a:xfrm>
          <a:custGeom>
            <a:avLst/>
            <a:gdLst>
              <a:gd name="connsiteX0" fmla="*/ 0 w 5240431"/>
              <a:gd name="connsiteY0" fmla="*/ 2503135 h 2676823"/>
              <a:gd name="connsiteX1" fmla="*/ 9911 w 5240431"/>
              <a:gd name="connsiteY1" fmla="*/ 2509550 h 2676823"/>
              <a:gd name="connsiteX2" fmla="*/ 9911 w 5240431"/>
              <a:gd name="connsiteY2" fmla="*/ 2666890 h 2676823"/>
              <a:gd name="connsiteX3" fmla="*/ 6246 w 5240431"/>
              <a:gd name="connsiteY3" fmla="*/ 2670563 h 2676823"/>
              <a:gd name="connsiteX4" fmla="*/ 0 w 5240431"/>
              <a:gd name="connsiteY4" fmla="*/ 2676823 h 2676823"/>
              <a:gd name="connsiteX5" fmla="*/ 2708616 w 5240431"/>
              <a:gd name="connsiteY5" fmla="*/ 1766419 h 2676823"/>
              <a:gd name="connsiteX6" fmla="*/ 2786187 w 5240431"/>
              <a:gd name="connsiteY6" fmla="*/ 1798350 h 2676823"/>
              <a:gd name="connsiteX7" fmla="*/ 2786187 w 5240431"/>
              <a:gd name="connsiteY7" fmla="*/ 1955690 h 2676823"/>
              <a:gd name="connsiteX8" fmla="*/ 2553473 w 5240431"/>
              <a:gd name="connsiteY8" fmla="*/ 2190775 h 2676823"/>
              <a:gd name="connsiteX9" fmla="*/ 2398330 w 5240431"/>
              <a:gd name="connsiteY9" fmla="*/ 2190775 h 2676823"/>
              <a:gd name="connsiteX10" fmla="*/ 2398330 w 5240431"/>
              <a:gd name="connsiteY10" fmla="*/ 2033434 h 2676823"/>
              <a:gd name="connsiteX11" fmla="*/ 2631044 w 5240431"/>
              <a:gd name="connsiteY11" fmla="*/ 1798350 h 2676823"/>
              <a:gd name="connsiteX12" fmla="*/ 2708616 w 5240431"/>
              <a:gd name="connsiteY12" fmla="*/ 1766419 h 2676823"/>
              <a:gd name="connsiteX13" fmla="*/ 2332831 w 5240431"/>
              <a:gd name="connsiteY13" fmla="*/ 1631499 h 2676823"/>
              <a:gd name="connsiteX14" fmla="*/ 2410277 w 5240431"/>
              <a:gd name="connsiteY14" fmla="*/ 1663483 h 2676823"/>
              <a:gd name="connsiteX15" fmla="*/ 2410277 w 5240431"/>
              <a:gd name="connsiteY15" fmla="*/ 1821082 h 2676823"/>
              <a:gd name="connsiteX16" fmla="*/ 2255386 w 5240431"/>
              <a:gd name="connsiteY16" fmla="*/ 1821082 h 2676823"/>
              <a:gd name="connsiteX17" fmla="*/ 2255386 w 5240431"/>
              <a:gd name="connsiteY17" fmla="*/ 1663483 h 2676823"/>
              <a:gd name="connsiteX18" fmla="*/ 2332831 w 5240431"/>
              <a:gd name="connsiteY18" fmla="*/ 1631499 h 2676823"/>
              <a:gd name="connsiteX19" fmla="*/ 2816565 w 5240431"/>
              <a:gd name="connsiteY19" fmla="*/ 1142958 h 2676823"/>
              <a:gd name="connsiteX20" fmla="*/ 2894136 w 5240431"/>
              <a:gd name="connsiteY20" fmla="*/ 1176167 h 2676823"/>
              <a:gd name="connsiteX21" fmla="*/ 2894136 w 5240431"/>
              <a:gd name="connsiteY21" fmla="*/ 1332986 h 2676823"/>
              <a:gd name="connsiteX22" fmla="*/ 2661422 w 5240431"/>
              <a:gd name="connsiteY22" fmla="*/ 1567293 h 2676823"/>
              <a:gd name="connsiteX23" fmla="*/ 2506280 w 5240431"/>
              <a:gd name="connsiteY23" fmla="*/ 1567293 h 2676823"/>
              <a:gd name="connsiteX24" fmla="*/ 2506280 w 5240431"/>
              <a:gd name="connsiteY24" fmla="*/ 1410473 h 2676823"/>
              <a:gd name="connsiteX25" fmla="*/ 2738994 w 5240431"/>
              <a:gd name="connsiteY25" fmla="*/ 1176167 h 2676823"/>
              <a:gd name="connsiteX26" fmla="*/ 2816565 w 5240431"/>
              <a:gd name="connsiteY26" fmla="*/ 1142958 h 2676823"/>
              <a:gd name="connsiteX27" fmla="*/ 1805646 w 5240431"/>
              <a:gd name="connsiteY27" fmla="*/ 1131410 h 2676823"/>
              <a:gd name="connsiteX28" fmla="*/ 1883180 w 5240431"/>
              <a:gd name="connsiteY28" fmla="*/ 1163314 h 2676823"/>
              <a:gd name="connsiteX29" fmla="*/ 1883180 w 5240431"/>
              <a:gd name="connsiteY29" fmla="*/ 1320523 h 2676823"/>
              <a:gd name="connsiteX30" fmla="*/ 1556429 w 5240431"/>
              <a:gd name="connsiteY30" fmla="*/ 1649736 h 2676823"/>
              <a:gd name="connsiteX31" fmla="*/ 1401360 w 5240431"/>
              <a:gd name="connsiteY31" fmla="*/ 1649736 h 2676823"/>
              <a:gd name="connsiteX32" fmla="*/ 1401360 w 5240431"/>
              <a:gd name="connsiteY32" fmla="*/ 1492528 h 2676823"/>
              <a:gd name="connsiteX33" fmla="*/ 1728111 w 5240431"/>
              <a:gd name="connsiteY33" fmla="*/ 1163314 h 2676823"/>
              <a:gd name="connsiteX34" fmla="*/ 1805646 w 5240431"/>
              <a:gd name="connsiteY34" fmla="*/ 1131410 h 2676823"/>
              <a:gd name="connsiteX35" fmla="*/ 4929462 w 5240431"/>
              <a:gd name="connsiteY35" fmla="*/ 0 h 2676823"/>
              <a:gd name="connsiteX36" fmla="*/ 5240431 w 5240431"/>
              <a:gd name="connsiteY36" fmla="*/ 0 h 2676823"/>
              <a:gd name="connsiteX37" fmla="*/ 5233955 w 5240431"/>
              <a:gd name="connsiteY37" fmla="*/ 6527 h 2676823"/>
              <a:gd name="connsiteX38" fmla="*/ 3277649 w 5240431"/>
              <a:gd name="connsiteY38" fmla="*/ 1978392 h 2676823"/>
              <a:gd name="connsiteX39" fmla="*/ 3122493 w 5240431"/>
              <a:gd name="connsiteY39" fmla="*/ 1978392 h 2676823"/>
              <a:gd name="connsiteX40" fmla="*/ 3122493 w 5240431"/>
              <a:gd name="connsiteY40" fmla="*/ 1821340 h 2676823"/>
              <a:gd name="connsiteX41" fmla="*/ 4736054 w 5240431"/>
              <a:gd name="connsiteY41" fmla="*/ 194947 h 2676823"/>
              <a:gd name="connsiteX42" fmla="*/ 4417601 w 5240431"/>
              <a:gd name="connsiteY42" fmla="*/ 0 h 2676823"/>
              <a:gd name="connsiteX43" fmla="*/ 4728653 w 5240431"/>
              <a:gd name="connsiteY43" fmla="*/ 0 h 2676823"/>
              <a:gd name="connsiteX44" fmla="*/ 4590647 w 5240431"/>
              <a:gd name="connsiteY44" fmla="*/ 139018 h 2676823"/>
              <a:gd name="connsiteX45" fmla="*/ 3021802 w 5240431"/>
              <a:gd name="connsiteY45" fmla="*/ 1719371 h 2676823"/>
              <a:gd name="connsiteX46" fmla="*/ 2866647 w 5240431"/>
              <a:gd name="connsiteY46" fmla="*/ 1719371 h 2676823"/>
              <a:gd name="connsiteX47" fmla="*/ 2866647 w 5240431"/>
              <a:gd name="connsiteY47" fmla="*/ 1562331 h 2676823"/>
              <a:gd name="connsiteX48" fmla="*/ 4294221 w 5240431"/>
              <a:gd name="connsiteY48" fmla="*/ 124285 h 2676823"/>
              <a:gd name="connsiteX49" fmla="*/ 3905776 w 5240431"/>
              <a:gd name="connsiteY49" fmla="*/ 0 h 2676823"/>
              <a:gd name="connsiteX50" fmla="*/ 4216768 w 5240431"/>
              <a:gd name="connsiteY50" fmla="*/ 0 h 2676823"/>
              <a:gd name="connsiteX51" fmla="*/ 4129503 w 5240431"/>
              <a:gd name="connsiteY51" fmla="*/ 87963 h 2676823"/>
              <a:gd name="connsiteX52" fmla="*/ 3128169 w 5240431"/>
              <a:gd name="connsiteY52" fmla="*/ 1097321 h 2676823"/>
              <a:gd name="connsiteX53" fmla="*/ 2973009 w 5240431"/>
              <a:gd name="connsiteY53" fmla="*/ 1097321 h 2676823"/>
              <a:gd name="connsiteX54" fmla="*/ 2973009 w 5240431"/>
              <a:gd name="connsiteY54" fmla="*/ 940241 h 2676823"/>
              <a:gd name="connsiteX55" fmla="*/ 3792695 w 5240431"/>
              <a:gd name="connsiteY55" fmla="*/ 113987 h 2676823"/>
              <a:gd name="connsiteX56" fmla="*/ 3393133 w 5240431"/>
              <a:gd name="connsiteY56" fmla="*/ 0 h 2676823"/>
              <a:gd name="connsiteX57" fmla="*/ 3705157 w 5240431"/>
              <a:gd name="connsiteY57" fmla="*/ 0 h 2676823"/>
              <a:gd name="connsiteX58" fmla="*/ 3581665 w 5240431"/>
              <a:gd name="connsiteY58" fmla="*/ 124500 h 2676823"/>
              <a:gd name="connsiteX59" fmla="*/ 1766420 w 5240431"/>
              <a:gd name="connsiteY59" fmla="*/ 1954571 h 2676823"/>
              <a:gd name="connsiteX60" fmla="*/ 1609362 w 5240431"/>
              <a:gd name="connsiteY60" fmla="*/ 1954571 h 2676823"/>
              <a:gd name="connsiteX61" fmla="*/ 1609362 w 5240431"/>
              <a:gd name="connsiteY61" fmla="*/ 1797491 h 2676823"/>
              <a:gd name="connsiteX62" fmla="*/ 3261929 w 5240431"/>
              <a:gd name="connsiteY62" fmla="*/ 132213 h 2676823"/>
              <a:gd name="connsiteX63" fmla="*/ 2883536 w 5240431"/>
              <a:gd name="connsiteY63" fmla="*/ 0 h 2676823"/>
              <a:gd name="connsiteX64" fmla="*/ 3194511 w 5240431"/>
              <a:gd name="connsiteY64" fmla="*/ 0 h 2676823"/>
              <a:gd name="connsiteX65" fmla="*/ 3120040 w 5240431"/>
              <a:gd name="connsiteY65" fmla="*/ 75068 h 2676823"/>
              <a:gd name="connsiteX66" fmla="*/ 2118769 w 5240431"/>
              <a:gd name="connsiteY66" fmla="*/ 1084363 h 2676823"/>
              <a:gd name="connsiteX67" fmla="*/ 1963618 w 5240431"/>
              <a:gd name="connsiteY67" fmla="*/ 1084363 h 2676823"/>
              <a:gd name="connsiteX68" fmla="*/ 1963618 w 5240431"/>
              <a:gd name="connsiteY68" fmla="*/ 927293 h 2676823"/>
              <a:gd name="connsiteX69" fmla="*/ 2782866 w 5240431"/>
              <a:gd name="connsiteY69" fmla="*/ 101477 h 2676823"/>
              <a:gd name="connsiteX70" fmla="*/ 2346696 w 5240431"/>
              <a:gd name="connsiteY70" fmla="*/ 0 h 2676823"/>
              <a:gd name="connsiteX71" fmla="*/ 2657693 w 5240431"/>
              <a:gd name="connsiteY71" fmla="*/ 0 h 2676823"/>
              <a:gd name="connsiteX72" fmla="*/ 2508369 w 5240431"/>
              <a:gd name="connsiteY72" fmla="*/ 150464 h 2676823"/>
              <a:gd name="connsiteX73" fmla="*/ 245532 w 5240431"/>
              <a:gd name="connsiteY73" fmla="*/ 2430577 h 2676823"/>
              <a:gd name="connsiteX74" fmla="*/ 88525 w 5240431"/>
              <a:gd name="connsiteY74" fmla="*/ 2430577 h 2676823"/>
              <a:gd name="connsiteX75" fmla="*/ 88525 w 5240431"/>
              <a:gd name="connsiteY75" fmla="*/ 2275404 h 2676823"/>
              <a:gd name="connsiteX76" fmla="*/ 2188947 w 5240431"/>
              <a:gd name="connsiteY76" fmla="*/ 158953 h 2676823"/>
              <a:gd name="connsiteX77" fmla="*/ 1833946 w 5240431"/>
              <a:gd name="connsiteY77" fmla="*/ 0 h 2676823"/>
              <a:gd name="connsiteX78" fmla="*/ 2146206 w 5240431"/>
              <a:gd name="connsiteY78" fmla="*/ 0 h 2676823"/>
              <a:gd name="connsiteX79" fmla="*/ 2014475 w 5240431"/>
              <a:gd name="connsiteY79" fmla="*/ 132686 h 2676823"/>
              <a:gd name="connsiteX80" fmla="*/ 241178 w 5240431"/>
              <a:gd name="connsiteY80" fmla="*/ 1918833 h 2676823"/>
              <a:gd name="connsiteX81" fmla="*/ 0 w 5240431"/>
              <a:gd name="connsiteY81" fmla="*/ 2161759 h 2676823"/>
              <a:gd name="connsiteX82" fmla="*/ 0 w 5240431"/>
              <a:gd name="connsiteY82" fmla="*/ 1848108 h 2676823"/>
              <a:gd name="connsiteX83" fmla="*/ 93281 w 5240431"/>
              <a:gd name="connsiteY83" fmla="*/ 1754106 h 2676823"/>
              <a:gd name="connsiteX84" fmla="*/ 1748398 w 5240431"/>
              <a:gd name="connsiteY84" fmla="*/ 86208 h 2676823"/>
              <a:gd name="connsiteX85" fmla="*/ 1322919 w 5240431"/>
              <a:gd name="connsiteY85" fmla="*/ 0 h 2676823"/>
              <a:gd name="connsiteX86" fmla="*/ 1635007 w 5240431"/>
              <a:gd name="connsiteY86" fmla="*/ 0 h 2676823"/>
              <a:gd name="connsiteX87" fmla="*/ 1378646 w 5240431"/>
              <a:gd name="connsiteY87" fmla="*/ 258455 h 2676823"/>
              <a:gd name="connsiteX88" fmla="*/ 86769 w 5240431"/>
              <a:gd name="connsiteY88" fmla="*/ 1560887 h 2676823"/>
              <a:gd name="connsiteX89" fmla="*/ 8271 w 5240431"/>
              <a:gd name="connsiteY89" fmla="*/ 1592753 h 2676823"/>
              <a:gd name="connsiteX90" fmla="*/ 0 w 5240431"/>
              <a:gd name="connsiteY90" fmla="*/ 1591165 h 2676823"/>
              <a:gd name="connsiteX91" fmla="*/ 0 w 5240431"/>
              <a:gd name="connsiteY91" fmla="*/ 1333099 h 2676823"/>
              <a:gd name="connsiteX92" fmla="*/ 49270 w 5240431"/>
              <a:gd name="connsiteY92" fmla="*/ 1283450 h 2676823"/>
              <a:gd name="connsiteX93" fmla="*/ 1202183 w 5240431"/>
              <a:gd name="connsiteY93" fmla="*/ 121665 h 2676823"/>
              <a:gd name="connsiteX94" fmla="*/ 809331 w 5240431"/>
              <a:gd name="connsiteY94" fmla="*/ 0 h 2676823"/>
              <a:gd name="connsiteX95" fmla="*/ 1121527 w 5240431"/>
              <a:gd name="connsiteY95" fmla="*/ 0 h 2676823"/>
              <a:gd name="connsiteX96" fmla="*/ 959769 w 5240431"/>
              <a:gd name="connsiteY96" fmla="*/ 162993 h 2676823"/>
              <a:gd name="connsiteX97" fmla="*/ 85483 w 5240431"/>
              <a:gd name="connsiteY97" fmla="*/ 1043952 h 2676823"/>
              <a:gd name="connsiteX98" fmla="*/ 0 w 5240431"/>
              <a:gd name="connsiteY98" fmla="*/ 1130088 h 2676823"/>
              <a:gd name="connsiteX99" fmla="*/ 0 w 5240431"/>
              <a:gd name="connsiteY99" fmla="*/ 815124 h 2676823"/>
              <a:gd name="connsiteX100" fmla="*/ 59173 w 5240431"/>
              <a:gd name="connsiteY100" fmla="*/ 755527 h 2676823"/>
              <a:gd name="connsiteX101" fmla="*/ 693709 w 5240431"/>
              <a:gd name="connsiteY101" fmla="*/ 116450 h 2676823"/>
              <a:gd name="connsiteX102" fmla="*/ 299211 w 5240431"/>
              <a:gd name="connsiteY102" fmla="*/ 0 h 2676823"/>
              <a:gd name="connsiteX103" fmla="*/ 610181 w 5240431"/>
              <a:gd name="connsiteY103" fmla="*/ 0 h 2676823"/>
              <a:gd name="connsiteX104" fmla="*/ 491626 w 5240431"/>
              <a:gd name="connsiteY104" fmla="*/ 119498 h 2676823"/>
              <a:gd name="connsiteX105" fmla="*/ 5647 w 5240431"/>
              <a:gd name="connsiteY105" fmla="*/ 609341 h 2676823"/>
              <a:gd name="connsiteX106" fmla="*/ 0 w 5240431"/>
              <a:gd name="connsiteY106" fmla="*/ 615034 h 2676823"/>
              <a:gd name="connsiteX107" fmla="*/ 0 w 5240431"/>
              <a:gd name="connsiteY107" fmla="*/ 301591 h 2676823"/>
              <a:gd name="connsiteX108" fmla="*/ 84806 w 5240431"/>
              <a:gd name="connsiteY108" fmla="*/ 216111 h 2676823"/>
              <a:gd name="connsiteX109" fmla="*/ 241670 w 5240431"/>
              <a:gd name="connsiteY109" fmla="*/ 57999 h 267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240431" h="2676823">
                <a:moveTo>
                  <a:pt x="0" y="2503135"/>
                </a:moveTo>
                <a:lnTo>
                  <a:pt x="9911" y="2509550"/>
                </a:lnTo>
                <a:cubicBezTo>
                  <a:pt x="52390" y="2553975"/>
                  <a:pt x="52390" y="2624315"/>
                  <a:pt x="9911" y="2666890"/>
                </a:cubicBezTo>
                <a:cubicBezTo>
                  <a:pt x="9911" y="2666890"/>
                  <a:pt x="9911" y="2666890"/>
                  <a:pt x="6246" y="2670563"/>
                </a:cubicBezTo>
                <a:lnTo>
                  <a:pt x="0" y="2676823"/>
                </a:lnTo>
                <a:close/>
                <a:moveTo>
                  <a:pt x="2708616" y="1766419"/>
                </a:moveTo>
                <a:cubicBezTo>
                  <a:pt x="2736782" y="1766419"/>
                  <a:pt x="2764947" y="1777062"/>
                  <a:pt x="2786187" y="1798350"/>
                </a:cubicBezTo>
                <a:cubicBezTo>
                  <a:pt x="2830514" y="1842775"/>
                  <a:pt x="2830514" y="1913115"/>
                  <a:pt x="2786187" y="1955690"/>
                </a:cubicBezTo>
                <a:cubicBezTo>
                  <a:pt x="2786187" y="1955690"/>
                  <a:pt x="2786187" y="1955690"/>
                  <a:pt x="2553473" y="2190775"/>
                </a:cubicBezTo>
                <a:cubicBezTo>
                  <a:pt x="2510993" y="2235200"/>
                  <a:pt x="2440810" y="2235200"/>
                  <a:pt x="2398330" y="2190775"/>
                </a:cubicBezTo>
                <a:cubicBezTo>
                  <a:pt x="2355850" y="2148200"/>
                  <a:pt x="2355850" y="2077860"/>
                  <a:pt x="2398330" y="2033434"/>
                </a:cubicBezTo>
                <a:cubicBezTo>
                  <a:pt x="2398330" y="2033434"/>
                  <a:pt x="2398330" y="2033434"/>
                  <a:pt x="2631044" y="1798350"/>
                </a:cubicBezTo>
                <a:cubicBezTo>
                  <a:pt x="2652285" y="1777062"/>
                  <a:pt x="2680450" y="1766419"/>
                  <a:pt x="2708616" y="1766419"/>
                </a:cubicBezTo>
                <a:close/>
                <a:moveTo>
                  <a:pt x="2332831" y="1631499"/>
                </a:moveTo>
                <a:cubicBezTo>
                  <a:pt x="2360952" y="1631499"/>
                  <a:pt x="2389072" y="1642160"/>
                  <a:pt x="2410277" y="1663483"/>
                </a:cubicBezTo>
                <a:cubicBezTo>
                  <a:pt x="2452688" y="1707981"/>
                  <a:pt x="2452688" y="1778437"/>
                  <a:pt x="2410277" y="1821082"/>
                </a:cubicBezTo>
                <a:cubicBezTo>
                  <a:pt x="2367866" y="1863726"/>
                  <a:pt x="2297797" y="1863726"/>
                  <a:pt x="2255386" y="1821082"/>
                </a:cubicBezTo>
                <a:cubicBezTo>
                  <a:pt x="2212975" y="1778437"/>
                  <a:pt x="2212975" y="1707981"/>
                  <a:pt x="2255386" y="1663483"/>
                </a:cubicBezTo>
                <a:cubicBezTo>
                  <a:pt x="2276591" y="1642160"/>
                  <a:pt x="2304711" y="1631499"/>
                  <a:pt x="2332831" y="1631499"/>
                </a:cubicBezTo>
                <a:close/>
                <a:moveTo>
                  <a:pt x="2816565" y="1142958"/>
                </a:moveTo>
                <a:cubicBezTo>
                  <a:pt x="2844731" y="1142958"/>
                  <a:pt x="2872897" y="1154027"/>
                  <a:pt x="2894136" y="1176167"/>
                </a:cubicBezTo>
                <a:cubicBezTo>
                  <a:pt x="2938463" y="1218600"/>
                  <a:pt x="2938463" y="1288708"/>
                  <a:pt x="2894136" y="1332986"/>
                </a:cubicBezTo>
                <a:cubicBezTo>
                  <a:pt x="2894136" y="1332986"/>
                  <a:pt x="2894136" y="1332986"/>
                  <a:pt x="2661422" y="1567293"/>
                </a:cubicBezTo>
                <a:cubicBezTo>
                  <a:pt x="2618943" y="1609726"/>
                  <a:pt x="2548759" y="1609726"/>
                  <a:pt x="2506280" y="1567293"/>
                </a:cubicBezTo>
                <a:cubicBezTo>
                  <a:pt x="2463800" y="1523014"/>
                  <a:pt x="2463800" y="1452907"/>
                  <a:pt x="2506280" y="1410473"/>
                </a:cubicBezTo>
                <a:cubicBezTo>
                  <a:pt x="2506280" y="1410473"/>
                  <a:pt x="2506280" y="1410473"/>
                  <a:pt x="2738994" y="1176167"/>
                </a:cubicBezTo>
                <a:cubicBezTo>
                  <a:pt x="2760234" y="1154027"/>
                  <a:pt x="2788400" y="1142958"/>
                  <a:pt x="2816565" y="1142958"/>
                </a:cubicBezTo>
                <a:close/>
                <a:moveTo>
                  <a:pt x="1805646" y="1131410"/>
                </a:moveTo>
                <a:cubicBezTo>
                  <a:pt x="1833798" y="1131410"/>
                  <a:pt x="1861950" y="1142045"/>
                  <a:pt x="1883180" y="1163314"/>
                </a:cubicBezTo>
                <a:cubicBezTo>
                  <a:pt x="1925639" y="1207702"/>
                  <a:pt x="1925639" y="1277984"/>
                  <a:pt x="1883180" y="1320523"/>
                </a:cubicBezTo>
                <a:cubicBezTo>
                  <a:pt x="1883180" y="1320523"/>
                  <a:pt x="1883180" y="1320523"/>
                  <a:pt x="1556429" y="1649736"/>
                </a:cubicBezTo>
                <a:cubicBezTo>
                  <a:pt x="1513969" y="1692275"/>
                  <a:pt x="1443819" y="1692275"/>
                  <a:pt x="1401360" y="1649736"/>
                </a:cubicBezTo>
                <a:cubicBezTo>
                  <a:pt x="1358901" y="1607198"/>
                  <a:pt x="1358901" y="1536916"/>
                  <a:pt x="1401360" y="1492528"/>
                </a:cubicBezTo>
                <a:cubicBezTo>
                  <a:pt x="1401360" y="1492528"/>
                  <a:pt x="1401360" y="1492528"/>
                  <a:pt x="1728111" y="1163314"/>
                </a:cubicBezTo>
                <a:cubicBezTo>
                  <a:pt x="1749341" y="1142045"/>
                  <a:pt x="1777493" y="1131410"/>
                  <a:pt x="1805646" y="1131410"/>
                </a:cubicBezTo>
                <a:close/>
                <a:moveTo>
                  <a:pt x="4929462" y="0"/>
                </a:moveTo>
                <a:lnTo>
                  <a:pt x="5240431" y="0"/>
                </a:lnTo>
                <a:lnTo>
                  <a:pt x="5233955" y="6527"/>
                </a:lnTo>
                <a:cubicBezTo>
                  <a:pt x="4758097" y="486170"/>
                  <a:pt x="4123619" y="1125694"/>
                  <a:pt x="3277649" y="1978392"/>
                </a:cubicBezTo>
                <a:cubicBezTo>
                  <a:pt x="3235166" y="2020888"/>
                  <a:pt x="3164976" y="2020888"/>
                  <a:pt x="3122493" y="1978392"/>
                </a:cubicBezTo>
                <a:cubicBezTo>
                  <a:pt x="3078163" y="1934048"/>
                  <a:pt x="3078163" y="1863836"/>
                  <a:pt x="3122493" y="1821340"/>
                </a:cubicBezTo>
                <a:cubicBezTo>
                  <a:pt x="3122493" y="1821340"/>
                  <a:pt x="3122493" y="1821340"/>
                  <a:pt x="4736054" y="194947"/>
                </a:cubicBezTo>
                <a:close/>
                <a:moveTo>
                  <a:pt x="4417601" y="0"/>
                </a:moveTo>
                <a:lnTo>
                  <a:pt x="4728653" y="0"/>
                </a:lnTo>
                <a:lnTo>
                  <a:pt x="4590647" y="139018"/>
                </a:lnTo>
                <a:cubicBezTo>
                  <a:pt x="4171793" y="560945"/>
                  <a:pt x="3656280" y="1080239"/>
                  <a:pt x="3021802" y="1719371"/>
                </a:cubicBezTo>
                <a:cubicBezTo>
                  <a:pt x="2979319" y="1763712"/>
                  <a:pt x="2909130" y="1763712"/>
                  <a:pt x="2866647" y="1719371"/>
                </a:cubicBezTo>
                <a:cubicBezTo>
                  <a:pt x="2824164" y="1676878"/>
                  <a:pt x="2824164" y="1606672"/>
                  <a:pt x="2866647" y="1562331"/>
                </a:cubicBezTo>
                <a:cubicBezTo>
                  <a:pt x="2866647" y="1562331"/>
                  <a:pt x="2866647" y="1562331"/>
                  <a:pt x="4294221" y="124285"/>
                </a:cubicBezTo>
                <a:close/>
                <a:moveTo>
                  <a:pt x="3905776" y="0"/>
                </a:moveTo>
                <a:lnTo>
                  <a:pt x="4216768" y="0"/>
                </a:lnTo>
                <a:lnTo>
                  <a:pt x="4129503" y="87963"/>
                </a:lnTo>
                <a:cubicBezTo>
                  <a:pt x="3827992" y="391891"/>
                  <a:pt x="3495289" y="727259"/>
                  <a:pt x="3128169" y="1097321"/>
                </a:cubicBezTo>
                <a:cubicBezTo>
                  <a:pt x="3085685" y="1139825"/>
                  <a:pt x="3015494" y="1139825"/>
                  <a:pt x="2973009" y="1097321"/>
                </a:cubicBezTo>
                <a:cubicBezTo>
                  <a:pt x="2930525" y="1052969"/>
                  <a:pt x="2930525" y="982745"/>
                  <a:pt x="2973009" y="940241"/>
                </a:cubicBezTo>
                <a:cubicBezTo>
                  <a:pt x="2973009" y="940241"/>
                  <a:pt x="2973009" y="940241"/>
                  <a:pt x="3792695" y="113987"/>
                </a:cubicBezTo>
                <a:close/>
                <a:moveTo>
                  <a:pt x="3393133" y="0"/>
                </a:moveTo>
                <a:lnTo>
                  <a:pt x="3705157" y="0"/>
                </a:lnTo>
                <a:lnTo>
                  <a:pt x="3581665" y="124500"/>
                </a:lnTo>
                <a:cubicBezTo>
                  <a:pt x="3097026" y="613097"/>
                  <a:pt x="2500548" y="1214448"/>
                  <a:pt x="1766420" y="1954571"/>
                </a:cubicBezTo>
                <a:cubicBezTo>
                  <a:pt x="1722074" y="1997075"/>
                  <a:pt x="1653708" y="1997075"/>
                  <a:pt x="1609362" y="1954571"/>
                </a:cubicBezTo>
                <a:cubicBezTo>
                  <a:pt x="1566864" y="1910219"/>
                  <a:pt x="1566864" y="1839995"/>
                  <a:pt x="1609362" y="1797491"/>
                </a:cubicBezTo>
                <a:cubicBezTo>
                  <a:pt x="1609362" y="1797491"/>
                  <a:pt x="1609362" y="1797491"/>
                  <a:pt x="3261929" y="132213"/>
                </a:cubicBezTo>
                <a:close/>
                <a:moveTo>
                  <a:pt x="2883536" y="0"/>
                </a:moveTo>
                <a:lnTo>
                  <a:pt x="3194511" y="0"/>
                </a:lnTo>
                <a:lnTo>
                  <a:pt x="3120040" y="75068"/>
                </a:lnTo>
                <a:cubicBezTo>
                  <a:pt x="2818548" y="378977"/>
                  <a:pt x="2485866" y="714324"/>
                  <a:pt x="2118769" y="1084363"/>
                </a:cubicBezTo>
                <a:cubicBezTo>
                  <a:pt x="2076287" y="1128712"/>
                  <a:pt x="2006099" y="1128712"/>
                  <a:pt x="1963618" y="1084363"/>
                </a:cubicBezTo>
                <a:cubicBezTo>
                  <a:pt x="1919289" y="1041862"/>
                  <a:pt x="1919289" y="971642"/>
                  <a:pt x="1963618" y="927293"/>
                </a:cubicBezTo>
                <a:cubicBezTo>
                  <a:pt x="1963618" y="927293"/>
                  <a:pt x="1963618" y="927293"/>
                  <a:pt x="2782866" y="101477"/>
                </a:cubicBezTo>
                <a:close/>
                <a:moveTo>
                  <a:pt x="2346696" y="0"/>
                </a:moveTo>
                <a:lnTo>
                  <a:pt x="2657693" y="0"/>
                </a:lnTo>
                <a:lnTo>
                  <a:pt x="2508369" y="150464"/>
                </a:lnTo>
                <a:cubicBezTo>
                  <a:pt x="1957950" y="705086"/>
                  <a:pt x="1224056" y="1444582"/>
                  <a:pt x="245532" y="2430577"/>
                </a:cubicBezTo>
                <a:cubicBezTo>
                  <a:pt x="201200" y="2474912"/>
                  <a:pt x="132856" y="2474912"/>
                  <a:pt x="88525" y="2430577"/>
                </a:cubicBezTo>
                <a:cubicBezTo>
                  <a:pt x="46040" y="2388089"/>
                  <a:pt x="46040" y="2317892"/>
                  <a:pt x="88525" y="2275404"/>
                </a:cubicBezTo>
                <a:cubicBezTo>
                  <a:pt x="88525" y="2275404"/>
                  <a:pt x="88525" y="2275404"/>
                  <a:pt x="2188947" y="158953"/>
                </a:cubicBezTo>
                <a:close/>
                <a:moveTo>
                  <a:pt x="1833946" y="0"/>
                </a:moveTo>
                <a:lnTo>
                  <a:pt x="2146206" y="0"/>
                </a:lnTo>
                <a:lnTo>
                  <a:pt x="2014475" y="132686"/>
                </a:lnTo>
                <a:cubicBezTo>
                  <a:pt x="1571778" y="578591"/>
                  <a:pt x="994348" y="1160205"/>
                  <a:pt x="241178" y="1918833"/>
                </a:cubicBezTo>
                <a:lnTo>
                  <a:pt x="0" y="2161759"/>
                </a:lnTo>
                <a:lnTo>
                  <a:pt x="0" y="1848108"/>
                </a:lnTo>
                <a:lnTo>
                  <a:pt x="93281" y="1754106"/>
                </a:lnTo>
                <a:cubicBezTo>
                  <a:pt x="441727" y="1402970"/>
                  <a:pt x="964395" y="876265"/>
                  <a:pt x="1748398" y="86208"/>
                </a:cubicBezTo>
                <a:close/>
                <a:moveTo>
                  <a:pt x="1322919" y="0"/>
                </a:moveTo>
                <a:lnTo>
                  <a:pt x="1635007" y="0"/>
                </a:lnTo>
                <a:lnTo>
                  <a:pt x="1378646" y="258455"/>
                </a:lnTo>
                <a:cubicBezTo>
                  <a:pt x="1004078" y="636083"/>
                  <a:pt x="576001" y="1067658"/>
                  <a:pt x="86769" y="1560887"/>
                </a:cubicBezTo>
                <a:cubicBezTo>
                  <a:pt x="64605" y="1582131"/>
                  <a:pt x="36438" y="1592753"/>
                  <a:pt x="8271" y="1592753"/>
                </a:cubicBezTo>
                <a:lnTo>
                  <a:pt x="0" y="1591165"/>
                </a:lnTo>
                <a:lnTo>
                  <a:pt x="0" y="1333099"/>
                </a:lnTo>
                <a:lnTo>
                  <a:pt x="49270" y="1283450"/>
                </a:lnTo>
                <a:cubicBezTo>
                  <a:pt x="192667" y="1138949"/>
                  <a:pt x="508141" y="821048"/>
                  <a:pt x="1202183" y="121665"/>
                </a:cubicBezTo>
                <a:close/>
                <a:moveTo>
                  <a:pt x="809331" y="0"/>
                </a:moveTo>
                <a:lnTo>
                  <a:pt x="1121527" y="0"/>
                </a:lnTo>
                <a:lnTo>
                  <a:pt x="959769" y="162993"/>
                </a:lnTo>
                <a:cubicBezTo>
                  <a:pt x="698451" y="426306"/>
                  <a:pt x="408098" y="718875"/>
                  <a:pt x="85483" y="1043952"/>
                </a:cubicBezTo>
                <a:lnTo>
                  <a:pt x="0" y="1130088"/>
                </a:lnTo>
                <a:lnTo>
                  <a:pt x="0" y="815124"/>
                </a:lnTo>
                <a:lnTo>
                  <a:pt x="59173" y="755527"/>
                </a:lnTo>
                <a:cubicBezTo>
                  <a:pt x="231794" y="581671"/>
                  <a:pt x="440756" y="371214"/>
                  <a:pt x="693709" y="116450"/>
                </a:cubicBezTo>
                <a:close/>
                <a:moveTo>
                  <a:pt x="299211" y="0"/>
                </a:moveTo>
                <a:lnTo>
                  <a:pt x="610181" y="0"/>
                </a:lnTo>
                <a:lnTo>
                  <a:pt x="491626" y="119498"/>
                </a:lnTo>
                <a:cubicBezTo>
                  <a:pt x="341061" y="271260"/>
                  <a:pt x="179344" y="434263"/>
                  <a:pt x="5647" y="609341"/>
                </a:cubicBezTo>
                <a:lnTo>
                  <a:pt x="0" y="615034"/>
                </a:lnTo>
                <a:lnTo>
                  <a:pt x="0" y="301591"/>
                </a:lnTo>
                <a:lnTo>
                  <a:pt x="84806" y="216111"/>
                </a:lnTo>
                <a:cubicBezTo>
                  <a:pt x="134788" y="165732"/>
                  <a:pt x="187041" y="113063"/>
                  <a:pt x="241670" y="57999"/>
                </a:cubicBezTo>
                <a:close/>
              </a:path>
            </a:pathLst>
          </a:custGeom>
          <a:solidFill>
            <a:schemeClr val="accent2"/>
          </a:solidFill>
          <a:ln>
            <a:noFill/>
          </a:ln>
        </p:spPr>
        <p:txBody>
          <a:bodyPr vert="horz" wrap="square" lIns="68580" tIns="34290" rIns="68580" bIns="34290" numCol="1" anchor="t" anchorCtr="0" compatLnSpc="1">
            <a:prstTxWarp prst="textNoShape">
              <a:avLst/>
            </a:prstTxWarp>
            <a:noAutofit/>
          </a:bodyPr>
          <a:lstStyle/>
          <a:p>
            <a:pPr lvl="0"/>
            <a:endParaRPr lang="zh-CN" altLang="en-US" sz="1350">
              <a:solidFill>
                <a:schemeClr val="tx1"/>
              </a:solidFill>
            </a:endParaRPr>
          </a:p>
        </p:txBody>
      </p:sp>
      <p:sp>
        <p:nvSpPr>
          <p:cNvPr id="202" name="任意多边形 201"/>
          <p:cNvSpPr/>
          <p:nvPr userDrawn="1"/>
        </p:nvSpPr>
        <p:spPr>
          <a:xfrm>
            <a:off x="4103542" y="2665835"/>
            <a:ext cx="5040458"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标题 1">
            <a:extLst>
              <a:ext uri="{FF2B5EF4-FFF2-40B4-BE49-F238E27FC236}">
                <a16:creationId xmlns:a16="http://schemas.microsoft.com/office/drawing/2014/main" id="{D373123C-48EE-41EC-80A5-0B4A0FB68132}"/>
              </a:ext>
            </a:extLst>
          </p:cNvPr>
          <p:cNvSpPr>
            <a:spLocks noGrp="1"/>
          </p:cNvSpPr>
          <p:nvPr>
            <p:ph type="ctrTitle" hasCustomPrompt="1"/>
          </p:nvPr>
        </p:nvSpPr>
        <p:spPr>
          <a:xfrm>
            <a:off x="795037" y="3326800"/>
            <a:ext cx="5886782" cy="1056022"/>
          </a:xfrm>
          <a:noFill/>
        </p:spPr>
        <p:txBody>
          <a:bodyPr lIns="90000" rIns="90000" anchor="b">
            <a:normAutofit/>
          </a:bodyPr>
          <a:lstStyle>
            <a:lvl1pPr algn="l">
              <a:defRPr sz="3000" b="1">
                <a:solidFill>
                  <a:schemeClr val="tx2"/>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68018012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2797918" y="4205889"/>
            <a:ext cx="3548168" cy="655784"/>
          </a:xfrm>
        </p:spPr>
        <p:txBody>
          <a:bodyPr anchor="ctr">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2797918" y="5144137"/>
            <a:ext cx="3548168"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lvl="0"/>
            <a:r>
              <a:rPr lang="en-US" altLang="zh-CN" dirty="0"/>
              <a:t>Signature</a:t>
            </a:r>
          </a:p>
        </p:txBody>
      </p:sp>
      <p:sp>
        <p:nvSpPr>
          <p:cNvPr id="15" name="文本占位符 62"/>
          <p:cNvSpPr>
            <a:spLocks noGrp="1"/>
          </p:cNvSpPr>
          <p:nvPr>
            <p:ph type="body" sz="quarter" idx="18" hasCustomPrompt="1"/>
          </p:nvPr>
        </p:nvSpPr>
        <p:spPr>
          <a:xfrm>
            <a:off x="2797918" y="5459771"/>
            <a:ext cx="3548168"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42" marR="0" lvl="0" indent="-171442" fontAlgn="auto">
              <a:spcAft>
                <a:spcPts val="0"/>
              </a:spcAft>
              <a:buClrTx/>
              <a:buSzTx/>
              <a:tabLst/>
            </a:pPr>
            <a:r>
              <a:rPr lang="en-US" altLang="zh-CN" dirty="0"/>
              <a:t>Data</a:t>
            </a:r>
          </a:p>
        </p:txBody>
      </p:sp>
      <p:sp>
        <p:nvSpPr>
          <p:cNvPr id="7" name="Freeform 7"/>
          <p:cNvSpPr>
            <a:spLocks/>
          </p:cNvSpPr>
          <p:nvPr userDrawn="1"/>
        </p:nvSpPr>
        <p:spPr bwMode="auto">
          <a:xfrm>
            <a:off x="3319464" y="876703"/>
            <a:ext cx="2503885" cy="2424726"/>
          </a:xfrm>
          <a:custGeom>
            <a:avLst/>
            <a:gdLst>
              <a:gd name="T0" fmla="*/ 1052 w 2103"/>
              <a:gd name="T1" fmla="*/ 0 h 2103"/>
              <a:gd name="T2" fmla="*/ 2103 w 2103"/>
              <a:gd name="T3" fmla="*/ 1051 h 2103"/>
              <a:gd name="T4" fmla="*/ 1052 w 2103"/>
              <a:gd name="T5" fmla="*/ 2103 h 2103"/>
              <a:gd name="T6" fmla="*/ 0 w 2103"/>
              <a:gd name="T7" fmla="*/ 1051 h 2103"/>
              <a:gd name="T8" fmla="*/ 1052 w 2103"/>
              <a:gd name="T9" fmla="*/ 0 h 2103"/>
            </a:gdLst>
            <a:ahLst/>
            <a:cxnLst>
              <a:cxn ang="0">
                <a:pos x="T0" y="T1"/>
              </a:cxn>
              <a:cxn ang="0">
                <a:pos x="T2" y="T3"/>
              </a:cxn>
              <a:cxn ang="0">
                <a:pos x="T4" y="T5"/>
              </a:cxn>
              <a:cxn ang="0">
                <a:pos x="T6" y="T7"/>
              </a:cxn>
              <a:cxn ang="0">
                <a:pos x="T8" y="T9"/>
              </a:cxn>
            </a:cxnLst>
            <a:rect l="0" t="0" r="r" b="b"/>
            <a:pathLst>
              <a:path w="2103" h="2103">
                <a:moveTo>
                  <a:pt x="1052" y="0"/>
                </a:moveTo>
                <a:lnTo>
                  <a:pt x="2103" y="1051"/>
                </a:lnTo>
                <a:lnTo>
                  <a:pt x="1052" y="2103"/>
                </a:lnTo>
                <a:lnTo>
                  <a:pt x="0" y="1051"/>
                </a:lnTo>
                <a:lnTo>
                  <a:pt x="105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 name="任意多边形: 形状 10"/>
          <p:cNvSpPr>
            <a:spLocks/>
          </p:cNvSpPr>
          <p:nvPr userDrawn="1"/>
        </p:nvSpPr>
        <p:spPr bwMode="auto">
          <a:xfrm>
            <a:off x="2068713" y="-18251"/>
            <a:ext cx="2502694" cy="1824853"/>
          </a:xfrm>
          <a:custGeom>
            <a:avLst/>
            <a:gdLst>
              <a:gd name="connsiteX0" fmla="*/ 843305 w 3336925"/>
              <a:gd name="connsiteY0" fmla="*/ 0 h 2512570"/>
              <a:gd name="connsiteX1" fmla="*/ 2493621 w 3336925"/>
              <a:gd name="connsiteY1" fmla="*/ 0 h 2512570"/>
              <a:gd name="connsiteX2" fmla="*/ 3336925 w 3336925"/>
              <a:gd name="connsiteY2" fmla="*/ 844107 h 2512570"/>
              <a:gd name="connsiteX3" fmla="*/ 1668463 w 3336925"/>
              <a:gd name="connsiteY3" fmla="*/ 2512570 h 2512570"/>
              <a:gd name="connsiteX4" fmla="*/ 0 w 3336925"/>
              <a:gd name="connsiteY4" fmla="*/ 844107 h 251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512570">
                <a:moveTo>
                  <a:pt x="843305" y="0"/>
                </a:moveTo>
                <a:lnTo>
                  <a:pt x="2493621" y="0"/>
                </a:lnTo>
                <a:lnTo>
                  <a:pt x="3336925" y="844107"/>
                </a:lnTo>
                <a:lnTo>
                  <a:pt x="1668463" y="2512570"/>
                </a:lnTo>
                <a:lnTo>
                  <a:pt x="0" y="84410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6" name="任意多边形: 形状 15"/>
          <p:cNvSpPr>
            <a:spLocks/>
          </p:cNvSpPr>
          <p:nvPr userDrawn="1"/>
        </p:nvSpPr>
        <p:spPr bwMode="auto">
          <a:xfrm>
            <a:off x="4572003" y="8"/>
            <a:ext cx="2503885" cy="1821264"/>
          </a:xfrm>
          <a:custGeom>
            <a:avLst/>
            <a:gdLst>
              <a:gd name="connsiteX0" fmla="*/ 838369 w 3338513"/>
              <a:gd name="connsiteY0" fmla="*/ 0 h 2507629"/>
              <a:gd name="connsiteX1" fmla="*/ 2499347 w 3338513"/>
              <a:gd name="connsiteY1" fmla="*/ 0 h 2507629"/>
              <a:gd name="connsiteX2" fmla="*/ 3338513 w 3338513"/>
              <a:gd name="connsiteY2" fmla="*/ 839166 h 2507629"/>
              <a:gd name="connsiteX3" fmla="*/ 1668463 w 3338513"/>
              <a:gd name="connsiteY3" fmla="*/ 2507629 h 2507629"/>
              <a:gd name="connsiteX4" fmla="*/ 0 w 3338513"/>
              <a:gd name="connsiteY4" fmla="*/ 839166 h 250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3" h="2507629">
                <a:moveTo>
                  <a:pt x="838369" y="0"/>
                </a:moveTo>
                <a:lnTo>
                  <a:pt x="2499347" y="0"/>
                </a:lnTo>
                <a:lnTo>
                  <a:pt x="3338513" y="839166"/>
                </a:lnTo>
                <a:lnTo>
                  <a:pt x="1668463" y="2507629"/>
                </a:lnTo>
                <a:lnTo>
                  <a:pt x="0" y="839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zh-CN" altLang="en-US" sz="1350"/>
          </a:p>
        </p:txBody>
      </p:sp>
      <p:sp>
        <p:nvSpPr>
          <p:cNvPr id="18" name="图片占位符 17"/>
          <p:cNvSpPr>
            <a:spLocks noGrp="1"/>
          </p:cNvSpPr>
          <p:nvPr userDrawn="1">
            <p:ph type="pic" sz="quarter" idx="10"/>
          </p:nvPr>
        </p:nvSpPr>
        <p:spPr>
          <a:xfrm>
            <a:off x="2736655" y="0"/>
            <a:ext cx="3670697" cy="2318041"/>
          </a:xfrm>
          <a:custGeom>
            <a:avLst/>
            <a:gdLst>
              <a:gd name="connsiteX0" fmla="*/ 742591 w 4894263"/>
              <a:gd name="connsiteY0" fmla="*/ 0 h 3191622"/>
              <a:gd name="connsiteX1" fmla="*/ 4152154 w 4894263"/>
              <a:gd name="connsiteY1" fmla="*/ 0 h 3191622"/>
              <a:gd name="connsiteX2" fmla="*/ 4894263 w 4894263"/>
              <a:gd name="connsiteY2" fmla="*/ 742109 h 3191622"/>
              <a:gd name="connsiteX3" fmla="*/ 2447925 w 4894263"/>
              <a:gd name="connsiteY3" fmla="*/ 3191622 h 3191622"/>
              <a:gd name="connsiteX4" fmla="*/ 0 w 4894263"/>
              <a:gd name="connsiteY4" fmla="*/ 742109 h 3191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263" h="3191622">
                <a:moveTo>
                  <a:pt x="742591" y="0"/>
                </a:moveTo>
                <a:lnTo>
                  <a:pt x="4152154" y="0"/>
                </a:lnTo>
                <a:lnTo>
                  <a:pt x="4894263" y="742109"/>
                </a:lnTo>
                <a:lnTo>
                  <a:pt x="2447925" y="3191622"/>
                </a:lnTo>
                <a:lnTo>
                  <a:pt x="0" y="742109"/>
                </a:lnTo>
                <a:close/>
              </a:path>
            </a:pathLst>
          </a:custGeom>
          <a:pattFill prst="wdDnDiag">
            <a:fgClr>
              <a:schemeClr val="bg1">
                <a:lumMod val="85000"/>
              </a:schemeClr>
            </a:fgClr>
            <a:bgClr>
              <a:schemeClr val="bg1"/>
            </a:bgClr>
          </a:pattFill>
        </p:spPr>
        <p:txBody>
          <a:bodyPr wrap="square">
            <a:noAutofit/>
          </a:bodyPr>
          <a:lstStyle>
            <a:lvl1pPr>
              <a:defRPr>
                <a:solidFill>
                  <a:schemeClr val="tx1">
                    <a:alpha val="0"/>
                  </a:schemeClr>
                </a:solidFill>
              </a:defRPr>
            </a:lvl1pPr>
          </a:lstStyle>
          <a:p>
            <a:endParaRPr lang="zh-CN" altLang="en-US"/>
          </a:p>
        </p:txBody>
      </p:sp>
    </p:spTree>
    <p:extLst>
      <p:ext uri="{BB962C8B-B14F-4D97-AF65-F5344CB8AC3E}">
        <p14:creationId xmlns:p14="http://schemas.microsoft.com/office/powerpoint/2010/main" val="300933462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142" name="任意多边形 141"/>
          <p:cNvSpPr/>
          <p:nvPr userDrawn="1"/>
        </p:nvSpPr>
        <p:spPr>
          <a:xfrm>
            <a:off x="4103542" y="2665829"/>
            <a:ext cx="5040458"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rgbClr val="2683C6">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日期占位符 1">
            <a:extLst>
              <a:ext uri="{FF2B5EF4-FFF2-40B4-BE49-F238E27FC236}">
                <a16:creationId xmlns:a16="http://schemas.microsoft.com/office/drawing/2014/main" id="{B3D8C57B-30ED-465A-8953-86E03E09B956}"/>
              </a:ext>
            </a:extLst>
          </p:cNvPr>
          <p:cNvSpPr>
            <a:spLocks noGrp="1"/>
          </p:cNvSpPr>
          <p:nvPr>
            <p:ph type="dt" sz="half" idx="10"/>
          </p:nvPr>
        </p:nvSpPr>
        <p:spPr/>
        <p:txBody>
          <a:bodyPr/>
          <a:lstStyle/>
          <a:p>
            <a:fld id="{6489D9C7-5DC6-4263-87FF-7C99F6FB63C3}" type="datetime1">
              <a:rPr lang="zh-CN" altLang="en-US" smtClean="0"/>
              <a:pPr/>
              <a:t>2019/12/18</a:t>
            </a:fld>
            <a:endParaRPr lang="zh-CN" altLang="en-US"/>
          </a:p>
        </p:txBody>
      </p:sp>
      <p:sp>
        <p:nvSpPr>
          <p:cNvPr id="4" name="页脚占位符 3">
            <a:extLst>
              <a:ext uri="{FF2B5EF4-FFF2-40B4-BE49-F238E27FC236}">
                <a16:creationId xmlns:a16="http://schemas.microsoft.com/office/drawing/2014/main" id="{C2EE3FD4-2AC3-40AB-9A55-027C8AA81FF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E05BC875-D32C-47E6-AB3E-495932B3FD7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2624855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8815DDE-D95F-4D35-A409-D8F914FFD57C}"/>
              </a:ext>
            </a:extLst>
          </p:cNvPr>
          <p:cNvSpPr>
            <a:spLocks noGrp="1"/>
          </p:cNvSpPr>
          <p:nvPr>
            <p:ph type="dt" sz="half" idx="10"/>
          </p:nvPr>
        </p:nvSpPr>
        <p:spPr/>
        <p:txBody>
          <a:bodyPr/>
          <a:lstStyle/>
          <a:p>
            <a:fld id="{CC4A78DC-4072-4838-8580-6F5180D2DA30}" type="datetimeFigureOut">
              <a:rPr lang="zh-TW" altLang="en-US" smtClean="0"/>
              <a:t>2019/12/18</a:t>
            </a:fld>
            <a:endParaRPr lang="zh-TW" altLang="en-US"/>
          </a:p>
        </p:txBody>
      </p:sp>
      <p:sp>
        <p:nvSpPr>
          <p:cNvPr id="3" name="頁尾版面配置區 2">
            <a:extLst>
              <a:ext uri="{FF2B5EF4-FFF2-40B4-BE49-F238E27FC236}">
                <a16:creationId xmlns:a16="http://schemas.microsoft.com/office/drawing/2014/main" id="{AB38558F-E763-4583-B715-7423F0417E3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285FE52-8ED9-4FFD-A18B-5EC5CF1BBF63}"/>
              </a:ext>
            </a:extLst>
          </p:cNvPr>
          <p:cNvSpPr>
            <a:spLocks noGrp="1"/>
          </p:cNvSpPr>
          <p:nvPr>
            <p:ph type="sldNum" sz="quarter" idx="12"/>
          </p:nvPr>
        </p:nvSpPr>
        <p:spPr/>
        <p:txBody>
          <a:bodyPr/>
          <a:lstStyle/>
          <a:p>
            <a:fld id="{2CB93EF8-5D2B-4B4C-91C4-E3B511D60D62}" type="slidenum">
              <a:rPr lang="zh-TW" altLang="en-US" smtClean="0"/>
              <a:t>‹#›</a:t>
            </a:fld>
            <a:endParaRPr lang="zh-TW" altLang="en-US"/>
          </a:p>
        </p:txBody>
      </p:sp>
    </p:spTree>
    <p:extLst>
      <p:ext uri="{BB962C8B-B14F-4D97-AF65-F5344CB8AC3E}">
        <p14:creationId xmlns:p14="http://schemas.microsoft.com/office/powerpoint/2010/main" val="33273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15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FF260-8E32-48CB-A1F8-C1403F8FFEC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08FB7F3-0F02-4F85-981D-582395D142B5}"/>
              </a:ext>
            </a:extLst>
          </p:cNvPr>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1754146-366E-4B0D-999A-F5FA52F33C13}"/>
              </a:ext>
            </a:extLst>
          </p:cNvPr>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2C37191-0F9E-4BBA-BE32-EEDDF0A9702D}"/>
              </a:ext>
            </a:extLst>
          </p:cNvPr>
          <p:cNvSpPr>
            <a:spLocks noGrp="1"/>
          </p:cNvSpPr>
          <p:nvPr>
            <p:ph type="dt" sz="half" idx="10"/>
          </p:nvPr>
        </p:nvSpPr>
        <p:spPr/>
        <p:txBody>
          <a:bodyPr/>
          <a:lstStyle/>
          <a:p>
            <a:fld id="{6489D9C7-5DC6-4263-87FF-7C99F6FB63C3}" type="datetime1">
              <a:rPr lang="zh-CN" altLang="en-US" smtClean="0"/>
              <a:pPr/>
              <a:t>2019/12/18</a:t>
            </a:fld>
            <a:endParaRPr lang="zh-CN" altLang="en-US"/>
          </a:p>
        </p:txBody>
      </p:sp>
      <p:sp>
        <p:nvSpPr>
          <p:cNvPr id="6" name="頁尾版面配置區 5">
            <a:extLst>
              <a:ext uri="{FF2B5EF4-FFF2-40B4-BE49-F238E27FC236}">
                <a16:creationId xmlns:a16="http://schemas.microsoft.com/office/drawing/2014/main" id="{55B2DD96-F271-4896-AB6B-3C44821C2753}"/>
              </a:ext>
            </a:extLst>
          </p:cNvPr>
          <p:cNvSpPr>
            <a:spLocks noGrp="1"/>
          </p:cNvSpPr>
          <p:nvPr>
            <p:ph type="ftr" sz="quarter" idx="11"/>
          </p:nvPr>
        </p:nvSpPr>
        <p:spPr/>
        <p:txBody>
          <a:bodyPr/>
          <a:lstStyle/>
          <a:p>
            <a:r>
              <a:rPr lang="en-US" altLang="zh-CN"/>
              <a:t>www.islide.cc </a:t>
            </a:r>
            <a:endParaRPr lang="zh-CN" altLang="en-US" dirty="0"/>
          </a:p>
        </p:txBody>
      </p:sp>
      <p:sp>
        <p:nvSpPr>
          <p:cNvPr id="7" name="投影片編號版面配置區 6">
            <a:extLst>
              <a:ext uri="{FF2B5EF4-FFF2-40B4-BE49-F238E27FC236}">
                <a16:creationId xmlns:a16="http://schemas.microsoft.com/office/drawing/2014/main" id="{627278B9-7DCE-4E70-AF10-79A5242E482F}"/>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1107827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节标题">
    <p:bg>
      <p:bgRef idx="1001">
        <a:schemeClr val="bg1"/>
      </p:bgRef>
    </p:bg>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2952207" y="3426546"/>
            <a:ext cx="5688160" cy="656792"/>
          </a:xfrm>
        </p:spPr>
        <p:txBody>
          <a:bodyPr anchor="b">
            <a:normAutofit/>
          </a:bodyPr>
          <a:lstStyle>
            <a:lvl1pPr>
              <a:defRPr sz="18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2952207" y="4212709"/>
            <a:ext cx="5688160" cy="1015623"/>
          </a:xfrm>
        </p:spPr>
        <p:txBody>
          <a:bodyPr anchor="t">
            <a:normAutofit/>
          </a:bodyPr>
          <a:lstStyle>
            <a:lvl1pPr marL="0" indent="0">
              <a:buNone/>
              <a:defRPr sz="825">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en-US" altLang="zh-CN" dirty="0"/>
              <a:t>Edit Master text styles</a:t>
            </a:r>
          </a:p>
        </p:txBody>
      </p:sp>
      <p:sp>
        <p:nvSpPr>
          <p:cNvPr id="4" name="任意多边形: 形状 23"/>
          <p:cNvSpPr>
            <a:spLocks noGrp="1"/>
          </p:cNvSpPr>
          <p:nvPr>
            <p:ph type="pic" sz="quarter" idx="10"/>
          </p:nvPr>
        </p:nvSpPr>
        <p:spPr>
          <a:xfrm>
            <a:off x="0" y="1123956"/>
            <a:ext cx="9144000" cy="2086611"/>
          </a:xfrm>
          <a:prstGeom prst="rect">
            <a:avLst/>
          </a:prstGeom>
        </p:spPr>
        <p:txBody>
          <a:bodyPr wrap="square">
            <a:noAutofit/>
          </a:bodyPr>
          <a:lstStyle/>
          <a:p>
            <a:endParaRPr lang="zh-CN" altLang="en-US" dirty="0"/>
          </a:p>
        </p:txBody>
      </p:sp>
      <p:sp>
        <p:nvSpPr>
          <p:cNvPr id="16" name="文本占位符 15"/>
          <p:cNvSpPr>
            <a:spLocks noGrp="1"/>
          </p:cNvSpPr>
          <p:nvPr>
            <p:ph type="body" sz="quarter" idx="14"/>
          </p:nvPr>
        </p:nvSpPr>
        <p:spPr>
          <a:xfrm>
            <a:off x="336795" y="650232"/>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80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15"/>
          </p:nvPr>
        </p:nvSpPr>
        <p:spPr>
          <a:xfrm>
            <a:off x="336795" y="2069727"/>
            <a:ext cx="2502694" cy="3338513"/>
          </a:xfrm>
          <a:custGeom>
            <a:avLst/>
            <a:gdLst>
              <a:gd name="connsiteX0" fmla="*/ 1668463 w 3336925"/>
              <a:gd name="connsiteY0" fmla="*/ 0 h 3338513"/>
              <a:gd name="connsiteX1" fmla="*/ 3336925 w 3336925"/>
              <a:gd name="connsiteY1" fmla="*/ 1670050 h 3338513"/>
              <a:gd name="connsiteX2" fmla="*/ 1668463 w 3336925"/>
              <a:gd name="connsiteY2" fmla="*/ 3338513 h 3338513"/>
              <a:gd name="connsiteX3" fmla="*/ 0 w 3336925"/>
              <a:gd name="connsiteY3" fmla="*/ 1670050 h 3338513"/>
            </a:gdLst>
            <a:ahLst/>
            <a:cxnLst>
              <a:cxn ang="0">
                <a:pos x="connsiteX0" y="connsiteY0"/>
              </a:cxn>
              <a:cxn ang="0">
                <a:pos x="connsiteX1" y="connsiteY1"/>
              </a:cxn>
              <a:cxn ang="0">
                <a:pos x="connsiteX2" y="connsiteY2"/>
              </a:cxn>
              <a:cxn ang="0">
                <a:pos x="connsiteX3" y="connsiteY3"/>
              </a:cxn>
            </a:cxnLst>
            <a:rect l="l" t="t" r="r" b="b"/>
            <a:pathLst>
              <a:path w="3336925" h="3338513">
                <a:moveTo>
                  <a:pt x="1668463" y="0"/>
                </a:moveTo>
                <a:lnTo>
                  <a:pt x="3336925" y="1670050"/>
                </a:lnTo>
                <a:lnTo>
                  <a:pt x="1668463" y="3338513"/>
                </a:lnTo>
                <a:lnTo>
                  <a:pt x="0" y="1670050"/>
                </a:lnTo>
                <a:close/>
              </a:path>
            </a:pathLst>
          </a:custGeom>
          <a:solidFill>
            <a:schemeClr val="accent1">
              <a:alpha val="55000"/>
            </a:schemeClr>
          </a:solidFill>
        </p:spPr>
        <p:txBody>
          <a:bodyPr vert="horz" wrap="square" lIns="91440" tIns="45720" rIns="91440" bIns="45720" rtlCol="0">
            <a:noAutofit/>
          </a:bodyPr>
          <a:lstStyle>
            <a:lvl1pPr>
              <a:defRPr lang="zh-CN" altLang="en-US" smtClean="0">
                <a:solidFill>
                  <a:schemeClr val="tx1">
                    <a:alpha val="0"/>
                  </a:schemeClr>
                </a:solidFill>
              </a:defRPr>
            </a:lvl1pPr>
            <a:lvl2pPr>
              <a:defRPr lang="zh-CN" altLang="en-US" smtClean="0">
                <a:solidFill>
                  <a:schemeClr val="tx1">
                    <a:alpha val="0"/>
                  </a:schemeClr>
                </a:solidFill>
              </a:defRPr>
            </a:lvl2pPr>
            <a:lvl3pPr>
              <a:defRPr lang="zh-CN" altLang="en-US" smtClean="0">
                <a:solidFill>
                  <a:schemeClr val="tx1">
                    <a:alpha val="0"/>
                  </a:schemeClr>
                </a:solidFill>
              </a:defRPr>
            </a:lvl3pPr>
            <a:lvl4pPr>
              <a:defRPr lang="zh-CN" altLang="en-US" smtClean="0">
                <a:solidFill>
                  <a:schemeClr val="tx1">
                    <a:alpha val="0"/>
                  </a:schemeClr>
                </a:solidFill>
              </a:defRPr>
            </a:lvl4pPr>
            <a:lvl5pPr>
              <a:defRPr lang="zh-CN" altLang="en-US">
                <a:solidFill>
                  <a:schemeClr val="tx1">
                    <a:alpha val="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925966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C61925-EAD1-4B6A-81F4-E1923BEC398E}"/>
              </a:ext>
            </a:extLst>
          </p:cNvPr>
          <p:cNvPicPr>
            <a:picLocks noChangeAspect="1"/>
          </p:cNvPicPr>
          <p:nvPr userDrawn="1"/>
        </p:nvPicPr>
        <p:blipFill>
          <a:blip r:embed="rId37">
            <a:extLst>
              <a:ext uri="{BEBA8EAE-BF5A-486C-A8C5-ECC9F3942E4B}">
                <a14:imgProps xmlns:a14="http://schemas.microsoft.com/office/drawing/2010/main">
                  <a14:imgLayer r:embed="rId38">
                    <a14:imgEffect>
                      <a14:colorTemperature colorTemp="8800"/>
                    </a14:imgEffect>
                  </a14:imgLayer>
                </a14:imgProps>
              </a:ext>
            </a:extLst>
          </a:blip>
          <a:stretch>
            <a:fillRect/>
          </a:stretch>
        </p:blipFill>
        <p:spPr>
          <a:xfrm>
            <a:off x="7621296" y="0"/>
            <a:ext cx="1522704" cy="1231772"/>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421296667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85" r:id="rId5"/>
    <p:sldLayoutId id="2147483686" r:id="rId6"/>
    <p:sldLayoutId id="2147483687" r:id="rId7"/>
    <p:sldLayoutId id="2147483688" r:id="rId8"/>
    <p:sldLayoutId id="2147483689" r:id="rId9"/>
    <p:sldLayoutId id="2147483690" r:id="rId10"/>
    <p:sldLayoutId id="2147483691"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768098" y="2286000"/>
            <a:ext cx="7290055" cy="4023360"/>
          </a:xfrm>
          <a:prstGeom prst="rect">
            <a:avLst/>
          </a:prstGeom>
        </p:spPr>
        <p:txBody>
          <a:bodyPr vert="horz" lIns="45720" tIns="45720" rIns="4572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8099"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12/18/2019</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4721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7" r:id="rId18"/>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7.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1.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ags" Target="../tags/tag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34.png"/><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hyperlink" Target="https://wiki.mbalib.com/zh-tw/%E9%A2%84%E6%B5%8B" TargetMode="External"/><Relationship Id="rId2" Type="http://schemas.openxmlformats.org/officeDocument/2006/relationships/notesSlide" Target="../notesSlides/notesSlide25.xml"/><Relationship Id="rId1" Type="http://schemas.openxmlformats.org/officeDocument/2006/relationships/slideLayout" Target="../slideLayouts/slideLayout5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8.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36.xml"/><Relationship Id="rId7" Type="http://schemas.openxmlformats.org/officeDocument/2006/relationships/image" Target="../media/image51.png"/><Relationship Id="rId2" Type="http://schemas.openxmlformats.org/officeDocument/2006/relationships/slideLayout" Target="../slideLayouts/slideLayout41.xml"/><Relationship Id="rId1" Type="http://schemas.openxmlformats.org/officeDocument/2006/relationships/tags" Target="../tags/tag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2.xml"/><Relationship Id="rId7" Type="http://schemas.openxmlformats.org/officeDocument/2006/relationships/diagramColors" Target="../diagrams/colors1.xml"/><Relationship Id="rId2" Type="http://schemas.openxmlformats.org/officeDocument/2006/relationships/slideLayout" Target="../slideLayouts/slideLayout41.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41.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41.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41.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1.xml"/><Relationship Id="rId1" Type="http://schemas.openxmlformats.org/officeDocument/2006/relationships/tags" Target="../tags/tag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41.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41.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41.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1.xml"/><Relationship Id="rId1" Type="http://schemas.openxmlformats.org/officeDocument/2006/relationships/tags" Target="../tags/tag1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41.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1.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2.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2.xml"/><Relationship Id="rId1" Type="http://schemas.openxmlformats.org/officeDocument/2006/relationships/tags" Target="../tags/tag13.xml"/><Relationship Id="rId4"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229642" y="736176"/>
            <a:ext cx="4281342" cy="4410157"/>
          </a:xfrm>
        </p:spPr>
      </p:pic>
      <p:sp>
        <p:nvSpPr>
          <p:cNvPr id="23" name="Freeform 19"/>
          <p:cNvSpPr>
            <a:spLocks/>
          </p:cNvSpPr>
          <p:nvPr/>
        </p:nvSpPr>
        <p:spPr bwMode="auto">
          <a:xfrm>
            <a:off x="6445876" y="1445839"/>
            <a:ext cx="236942" cy="274354"/>
          </a:xfrm>
          <a:custGeom>
            <a:avLst/>
            <a:gdLst>
              <a:gd name="T0" fmla="*/ 304 w 304"/>
              <a:gd name="T1" fmla="*/ 175 h 352"/>
              <a:gd name="T2" fmla="*/ 0 w 304"/>
              <a:gd name="T3" fmla="*/ 352 h 352"/>
              <a:gd name="T4" fmla="*/ 0 w 304"/>
              <a:gd name="T5" fmla="*/ 0 h 352"/>
              <a:gd name="T6" fmla="*/ 304 w 304"/>
              <a:gd name="T7" fmla="*/ 175 h 352"/>
            </a:gdLst>
            <a:ahLst/>
            <a:cxnLst>
              <a:cxn ang="0">
                <a:pos x="T0" y="T1"/>
              </a:cxn>
              <a:cxn ang="0">
                <a:pos x="T2" y="T3"/>
              </a:cxn>
              <a:cxn ang="0">
                <a:pos x="T4" y="T5"/>
              </a:cxn>
              <a:cxn ang="0">
                <a:pos x="T6" y="T7"/>
              </a:cxn>
            </a:cxnLst>
            <a:rect l="0" t="0" r="r" b="b"/>
            <a:pathLst>
              <a:path w="304" h="352">
                <a:moveTo>
                  <a:pt x="304" y="175"/>
                </a:moveTo>
                <a:lnTo>
                  <a:pt x="0" y="352"/>
                </a:lnTo>
                <a:lnTo>
                  <a:pt x="0" y="0"/>
                </a:lnTo>
                <a:lnTo>
                  <a:pt x="304" y="175"/>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4" name="Freeform 20"/>
          <p:cNvSpPr>
            <a:spLocks/>
          </p:cNvSpPr>
          <p:nvPr/>
        </p:nvSpPr>
        <p:spPr bwMode="auto">
          <a:xfrm>
            <a:off x="6445878" y="1557296"/>
            <a:ext cx="140295" cy="162898"/>
          </a:xfrm>
          <a:custGeom>
            <a:avLst/>
            <a:gdLst>
              <a:gd name="T0" fmla="*/ 180 w 180"/>
              <a:gd name="T1" fmla="*/ 104 h 209"/>
              <a:gd name="T2" fmla="*/ 0 w 180"/>
              <a:gd name="T3" fmla="*/ 209 h 209"/>
              <a:gd name="T4" fmla="*/ 0 w 180"/>
              <a:gd name="T5" fmla="*/ 0 h 209"/>
              <a:gd name="T6" fmla="*/ 180 w 180"/>
              <a:gd name="T7" fmla="*/ 104 h 209"/>
            </a:gdLst>
            <a:ahLst/>
            <a:cxnLst>
              <a:cxn ang="0">
                <a:pos x="T0" y="T1"/>
              </a:cxn>
              <a:cxn ang="0">
                <a:pos x="T2" y="T3"/>
              </a:cxn>
              <a:cxn ang="0">
                <a:pos x="T4" y="T5"/>
              </a:cxn>
              <a:cxn ang="0">
                <a:pos x="T6" y="T7"/>
              </a:cxn>
            </a:cxnLst>
            <a:rect l="0" t="0" r="r" b="b"/>
            <a:pathLst>
              <a:path w="180" h="209">
                <a:moveTo>
                  <a:pt x="180" y="104"/>
                </a:moveTo>
                <a:lnTo>
                  <a:pt x="0" y="209"/>
                </a:lnTo>
                <a:lnTo>
                  <a:pt x="0" y="0"/>
                </a:lnTo>
                <a:lnTo>
                  <a:pt x="180" y="10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 name="矩形: 圓角 5">
            <a:extLst>
              <a:ext uri="{FF2B5EF4-FFF2-40B4-BE49-F238E27FC236}">
                <a16:creationId xmlns:a16="http://schemas.microsoft.com/office/drawing/2014/main" id="{B8B7B57E-6174-48A4-A9CA-8953F21EA97C}"/>
              </a:ext>
            </a:extLst>
          </p:cNvPr>
          <p:cNvSpPr/>
          <p:nvPr/>
        </p:nvSpPr>
        <p:spPr>
          <a:xfrm>
            <a:off x="3628266" y="3210642"/>
            <a:ext cx="5486400" cy="1075731"/>
          </a:xfrm>
          <a:prstGeom prst="roundRect">
            <a:avLst/>
          </a:prstGeom>
          <a:solidFill>
            <a:srgbClr val="F2F2F2">
              <a:alpha val="69804"/>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标题 1"/>
          <p:cNvSpPr>
            <a:spLocks noGrp="1"/>
          </p:cNvSpPr>
          <p:nvPr>
            <p:ph type="ctrTitle"/>
          </p:nvPr>
        </p:nvSpPr>
        <p:spPr>
          <a:xfrm>
            <a:off x="3573445" y="3993319"/>
            <a:ext cx="5338089" cy="767764"/>
          </a:xfrm>
        </p:spPr>
        <p:txBody>
          <a:bodyPr>
            <a:noAutofit/>
          </a:bodyPr>
          <a:lstStyle/>
          <a:p>
            <a:pPr hangingPunct="0"/>
            <a:r>
              <a:rPr lang="zh-TW" altLang="en-US" sz="3600" dirty="0"/>
              <a:t>應用</a:t>
            </a:r>
            <a:r>
              <a:rPr lang="en-US" altLang="zh-TW" sz="3600" dirty="0">
                <a:latin typeface="+mj-ea"/>
              </a:rPr>
              <a:t>ARIMA</a:t>
            </a:r>
            <a:r>
              <a:rPr lang="zh-TW" altLang="en-US" sz="3600" dirty="0"/>
              <a:t>建立公部門航空油料需求預測模型</a:t>
            </a:r>
            <a:br>
              <a:rPr lang="en-US" altLang="zh-TW" sz="3600" dirty="0"/>
            </a:br>
            <a:endParaRPr lang="zh-TW" altLang="zh-TW" sz="3600" dirty="0"/>
          </a:p>
        </p:txBody>
      </p:sp>
      <p:sp>
        <p:nvSpPr>
          <p:cNvPr id="8" name="矩形 7">
            <a:extLst>
              <a:ext uri="{FF2B5EF4-FFF2-40B4-BE49-F238E27FC236}">
                <a16:creationId xmlns:a16="http://schemas.microsoft.com/office/drawing/2014/main" id="{9719DF77-AF20-4CE2-8B10-2D7EC5F869C0}"/>
              </a:ext>
            </a:extLst>
          </p:cNvPr>
          <p:cNvSpPr/>
          <p:nvPr/>
        </p:nvSpPr>
        <p:spPr>
          <a:xfrm>
            <a:off x="4669972" y="4297754"/>
            <a:ext cx="4743139" cy="1200329"/>
          </a:xfrm>
          <a:prstGeom prst="rect">
            <a:avLst/>
          </a:prstGeom>
        </p:spPr>
        <p:txBody>
          <a:bodyPr wrap="square">
            <a:spAutoFit/>
          </a:bodyPr>
          <a:lstStyle/>
          <a:p>
            <a:r>
              <a:rPr lang="en-US" altLang="zh-TW" sz="2400" dirty="0"/>
              <a:t>Construction of Aviation Fuel Demand Forecasting Model for Public Sector based on ARIMA</a:t>
            </a:r>
            <a:endParaRPr lang="zh-TW" altLang="en-US" dirty="0"/>
          </a:p>
        </p:txBody>
      </p:sp>
      <p:sp>
        <p:nvSpPr>
          <p:cNvPr id="9" name="矩形 8">
            <a:extLst>
              <a:ext uri="{FF2B5EF4-FFF2-40B4-BE49-F238E27FC236}">
                <a16:creationId xmlns:a16="http://schemas.microsoft.com/office/drawing/2014/main" id="{24B19B19-DACC-4677-BD86-35B12C2D30FB}"/>
              </a:ext>
            </a:extLst>
          </p:cNvPr>
          <p:cNvSpPr/>
          <p:nvPr/>
        </p:nvSpPr>
        <p:spPr>
          <a:xfrm>
            <a:off x="292100" y="274071"/>
            <a:ext cx="7322457" cy="523220"/>
          </a:xfrm>
          <a:prstGeom prst="rect">
            <a:avLst/>
          </a:prstGeom>
        </p:spPr>
        <p:txBody>
          <a:bodyPr wrap="square">
            <a:spAutoFit/>
          </a:bodyPr>
          <a:lstStyle/>
          <a:p>
            <a:pPr lvl="0">
              <a:defRPr/>
            </a:pPr>
            <a:r>
              <a:rPr lang="zh-TW" altLang="zh-TW" sz="2800" b="1" dirty="0">
                <a:latin typeface="微軟正黑體" panose="020B0604030504040204" pitchFamily="34" charset="-120"/>
                <a:ea typeface="微軟正黑體" panose="020B0604030504040204" pitchFamily="34" charset="-120"/>
              </a:rPr>
              <a:t>國防大學管理學院運籌管理學系</a:t>
            </a:r>
            <a:r>
              <a:rPr lang="zh-TW" altLang="en-US" sz="2800" b="1" dirty="0">
                <a:latin typeface="微軟正黑體" panose="020B0604030504040204" pitchFamily="34" charset="-120"/>
                <a:ea typeface="微軟正黑體" panose="020B0604030504040204" pitchFamily="34" charset="-120"/>
              </a:rPr>
              <a:t>碩士論文提報</a:t>
            </a:r>
          </a:p>
        </p:txBody>
      </p:sp>
      <p:sp>
        <p:nvSpPr>
          <p:cNvPr id="10" name="矩形 9">
            <a:extLst>
              <a:ext uri="{FF2B5EF4-FFF2-40B4-BE49-F238E27FC236}">
                <a16:creationId xmlns:a16="http://schemas.microsoft.com/office/drawing/2014/main" id="{5FD5B762-4562-4A31-B8A4-93A591637ADA}"/>
              </a:ext>
            </a:extLst>
          </p:cNvPr>
          <p:cNvSpPr/>
          <p:nvPr/>
        </p:nvSpPr>
        <p:spPr>
          <a:xfrm>
            <a:off x="4669972" y="5608438"/>
            <a:ext cx="3339376" cy="830997"/>
          </a:xfrm>
          <a:prstGeom prst="rect">
            <a:avLst/>
          </a:prstGeom>
        </p:spPr>
        <p:txBody>
          <a:bodyPr wrap="none">
            <a:spAutoFit/>
          </a:bodyPr>
          <a:lstStyle/>
          <a:p>
            <a:r>
              <a:rPr lang="zh-TW" altLang="en-US" sz="2400" b="1" dirty="0">
                <a:latin typeface="微軟正黑體" panose="020B0604030504040204" pitchFamily="34" charset="-120"/>
              </a:rPr>
              <a:t>研  究  生：江政儒</a:t>
            </a:r>
          </a:p>
          <a:p>
            <a:r>
              <a:rPr lang="zh-TW" altLang="en-US" sz="2400" b="1" dirty="0">
                <a:latin typeface="微軟正黑體" panose="020B0604030504040204" pitchFamily="34" charset="-120"/>
              </a:rPr>
              <a:t>指導老師：郭俊良博士</a:t>
            </a:r>
            <a:endParaRPr lang="en-US" altLang="zh-TW" sz="2400" b="1" dirty="0">
              <a:latin typeface="微軟正黑體" panose="020B0604030504040204" pitchFamily="34" charset="-120"/>
              <a:ea typeface="微軟正黑體" panose="020B0604030504040204" pitchFamily="34" charset="-120"/>
            </a:endParaRPr>
          </a:p>
        </p:txBody>
      </p:sp>
      <p:sp>
        <p:nvSpPr>
          <p:cNvPr id="12" name="灯片编号占位符 3">
            <a:extLst>
              <a:ext uri="{FF2B5EF4-FFF2-40B4-BE49-F238E27FC236}">
                <a16:creationId xmlns:a16="http://schemas.microsoft.com/office/drawing/2014/main" id="{384A654C-2DDC-4099-937C-CFCBC8049AEC}"/>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a:t>
            </a:fld>
            <a:endParaRPr lang="zh-CN"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A981D-31D6-4D65-977F-3FF38DAC2E0C}"/>
              </a:ext>
            </a:extLst>
          </p:cNvPr>
          <p:cNvSpPr>
            <a:spLocks noGrp="1"/>
          </p:cNvSpPr>
          <p:nvPr>
            <p:ph type="title"/>
          </p:nvPr>
        </p:nvSpPr>
        <p:spPr/>
        <p:txBody>
          <a:bodyPr>
            <a:normAutofit/>
          </a:bodyPr>
          <a:lstStyle/>
          <a:p>
            <a:r>
              <a:rPr lang="en-US" altLang="zh-TW" sz="3600" dirty="0">
                <a:latin typeface="+mn-ea"/>
                <a:ea typeface="+mn-ea"/>
              </a:rPr>
              <a:t>1.3</a:t>
            </a:r>
            <a:r>
              <a:rPr lang="zh-TW" altLang="en-US" sz="3600" dirty="0">
                <a:latin typeface="+mn-ea"/>
                <a:ea typeface="+mn-ea"/>
              </a:rPr>
              <a:t>研究目的</a:t>
            </a:r>
            <a:endParaRPr lang="zh-CN" altLang="en-US" sz="3600" dirty="0">
              <a:latin typeface="+mn-ea"/>
              <a:ea typeface="+mn-ea"/>
            </a:endParaRPr>
          </a:p>
        </p:txBody>
      </p:sp>
      <p:grpSp>
        <p:nvGrpSpPr>
          <p:cNvPr id="5" name="ef6b4193-9a51-4fc0-ac0d-9a6d63ff29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C462238-859B-4DEF-9C7A-B212ACD77CA3}"/>
              </a:ext>
            </a:extLst>
          </p:cNvPr>
          <p:cNvGrpSpPr>
            <a:grpSpLocks noChangeAspect="1"/>
          </p:cNvGrpSpPr>
          <p:nvPr>
            <p:custDataLst>
              <p:tags r:id="rId1"/>
            </p:custDataLst>
          </p:nvPr>
        </p:nvGrpSpPr>
        <p:grpSpPr>
          <a:xfrm>
            <a:off x="1143548" y="4190442"/>
            <a:ext cx="8032328" cy="1569886"/>
            <a:chOff x="1951630" y="4796480"/>
            <a:chExt cx="10709771" cy="2093181"/>
          </a:xfrm>
        </p:grpSpPr>
        <p:sp>
          <p:nvSpPr>
            <p:cNvPr id="6" name="íślíḍè">
              <a:extLst>
                <a:ext uri="{FF2B5EF4-FFF2-40B4-BE49-F238E27FC236}">
                  <a16:creationId xmlns:a16="http://schemas.microsoft.com/office/drawing/2014/main" id="{A143D459-7716-4D60-B5EB-876CD8187468}"/>
                </a:ext>
              </a:extLst>
            </p:cNvPr>
            <p:cNvSpPr/>
            <p:nvPr/>
          </p:nvSpPr>
          <p:spPr>
            <a:xfrm>
              <a:off x="4330430" y="6150154"/>
              <a:ext cx="284035" cy="302061"/>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en-US" sz="1350">
                <a:latin typeface="微軟正黑體" panose="020B0604030504040204" pitchFamily="34" charset="-120"/>
                <a:ea typeface="微軟正黑體" panose="020B0604030504040204" pitchFamily="34" charset="-120"/>
              </a:endParaRPr>
            </a:p>
          </p:txBody>
        </p:sp>
        <p:sp>
          <p:nvSpPr>
            <p:cNvPr id="7" name="iṩḻîdé">
              <a:extLst>
                <a:ext uri="{FF2B5EF4-FFF2-40B4-BE49-F238E27FC236}">
                  <a16:creationId xmlns:a16="http://schemas.microsoft.com/office/drawing/2014/main" id="{8FD6B41E-2228-48AB-AABF-6858943544C8}"/>
                </a:ext>
              </a:extLst>
            </p:cNvPr>
            <p:cNvSpPr/>
            <p:nvPr/>
          </p:nvSpPr>
          <p:spPr>
            <a:xfrm>
              <a:off x="7410481" y="6150154"/>
              <a:ext cx="284035" cy="302061"/>
            </a:xfrm>
            <a:custGeom>
              <a:avLst/>
              <a:gdLst>
                <a:gd name="connsiteX0" fmla="*/ 0 w 415856"/>
                <a:gd name="connsiteY0" fmla="*/ 97295 h 486473"/>
                <a:gd name="connsiteX1" fmla="*/ 207928 w 415856"/>
                <a:gd name="connsiteY1" fmla="*/ 97295 h 486473"/>
                <a:gd name="connsiteX2" fmla="*/ 207928 w 415856"/>
                <a:gd name="connsiteY2" fmla="*/ 0 h 486473"/>
                <a:gd name="connsiteX3" fmla="*/ 415856 w 415856"/>
                <a:gd name="connsiteY3" fmla="*/ 243237 h 486473"/>
                <a:gd name="connsiteX4" fmla="*/ 207928 w 415856"/>
                <a:gd name="connsiteY4" fmla="*/ 486473 h 486473"/>
                <a:gd name="connsiteX5" fmla="*/ 207928 w 415856"/>
                <a:gd name="connsiteY5" fmla="*/ 389178 h 486473"/>
                <a:gd name="connsiteX6" fmla="*/ 0 w 415856"/>
                <a:gd name="connsiteY6" fmla="*/ 389178 h 486473"/>
                <a:gd name="connsiteX7" fmla="*/ 0 w 415856"/>
                <a:gd name="connsiteY7" fmla="*/ 97295 h 48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856" h="486473">
                  <a:moveTo>
                    <a:pt x="0" y="97295"/>
                  </a:moveTo>
                  <a:lnTo>
                    <a:pt x="207928" y="97295"/>
                  </a:lnTo>
                  <a:lnTo>
                    <a:pt x="207928" y="0"/>
                  </a:lnTo>
                  <a:lnTo>
                    <a:pt x="415856" y="243237"/>
                  </a:lnTo>
                  <a:lnTo>
                    <a:pt x="207928" y="486473"/>
                  </a:lnTo>
                  <a:lnTo>
                    <a:pt x="207928" y="389178"/>
                  </a:lnTo>
                  <a:lnTo>
                    <a:pt x="0" y="389178"/>
                  </a:lnTo>
                  <a:lnTo>
                    <a:pt x="0" y="97295"/>
                  </a:lnTo>
                  <a:close/>
                </a:path>
              </a:pathLst>
            </a:custGeom>
            <a:solidFill>
              <a:schemeClr val="tx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en-US" sz="1350">
                <a:latin typeface="微軟正黑體" panose="020B0604030504040204" pitchFamily="34" charset="-120"/>
                <a:ea typeface="微軟正黑體" panose="020B0604030504040204" pitchFamily="34" charset="-120"/>
              </a:endParaRPr>
            </a:p>
          </p:txBody>
        </p:sp>
        <p:sp>
          <p:nvSpPr>
            <p:cNvPr id="8" name="i$ḻidé">
              <a:extLst>
                <a:ext uri="{FF2B5EF4-FFF2-40B4-BE49-F238E27FC236}">
                  <a16:creationId xmlns:a16="http://schemas.microsoft.com/office/drawing/2014/main" id="{B2BFA62D-0356-46EA-A23E-E08A754F2A57}"/>
                </a:ext>
              </a:extLst>
            </p:cNvPr>
            <p:cNvSpPr/>
            <p:nvPr/>
          </p:nvSpPr>
          <p:spPr>
            <a:xfrm>
              <a:off x="1951630" y="5712710"/>
              <a:ext cx="1961587"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accent6">
                <a:lumMod val="60000"/>
                <a:lumOff val="40000"/>
              </a:schemeClr>
            </a:solidFill>
            <a:ln w="3175">
              <a:solidFill>
                <a:schemeClr val="accent1"/>
              </a:solidFill>
              <a:prstDash val="sysDash"/>
            </a:ln>
          </p:spPr>
          <p:txBody>
            <a:bodyPr vert="horz" wrap="square" lIns="68580" tIns="34290" rIns="68580" bIns="34290" numCol="1" anchor="t" anchorCtr="0" compatLnSpc="1">
              <a:prstTxWarp prst="textNoShape">
                <a:avLst/>
              </a:prstTxWarp>
            </a:bodyPr>
            <a:lstStyle/>
            <a:p>
              <a:endParaRPr lang="en-US" sz="1350" dirty="0">
                <a:latin typeface="微軟正黑體" panose="020B0604030504040204" pitchFamily="34" charset="-120"/>
                <a:ea typeface="微軟正黑體" panose="020B0604030504040204" pitchFamily="34" charset="-120"/>
              </a:endParaRPr>
            </a:p>
          </p:txBody>
        </p:sp>
        <p:sp>
          <p:nvSpPr>
            <p:cNvPr id="12" name="ísľíďé">
              <a:extLst>
                <a:ext uri="{FF2B5EF4-FFF2-40B4-BE49-F238E27FC236}">
                  <a16:creationId xmlns:a16="http://schemas.microsoft.com/office/drawing/2014/main" id="{2EFA6EDE-8E91-43F6-BFF2-9020202F03C9}"/>
                </a:ext>
              </a:extLst>
            </p:cNvPr>
            <p:cNvSpPr/>
            <p:nvPr/>
          </p:nvSpPr>
          <p:spPr>
            <a:xfrm>
              <a:off x="5031679" y="5712710"/>
              <a:ext cx="1961587"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accent4">
                <a:lumMod val="40000"/>
                <a:lumOff val="60000"/>
              </a:schemeClr>
            </a:solidFill>
            <a:ln w="3175">
              <a:solidFill>
                <a:schemeClr val="accent1"/>
              </a:solidFill>
              <a:prstDash val="sysDash"/>
            </a:ln>
          </p:spPr>
          <p:txBody>
            <a:bodyPr vert="horz" wrap="square" lIns="68580" tIns="34290" rIns="68580" bIns="34290" numCol="1" anchor="t" anchorCtr="0" compatLnSpc="1">
              <a:prstTxWarp prst="textNoShape">
                <a:avLst/>
              </a:prstTxWarp>
            </a:bodyPr>
            <a:lstStyle/>
            <a:p>
              <a:endParaRPr lang="en-US" sz="1350">
                <a:latin typeface="微軟正黑體" panose="020B0604030504040204" pitchFamily="34" charset="-120"/>
                <a:ea typeface="微軟正黑體" panose="020B0604030504040204" pitchFamily="34" charset="-120"/>
              </a:endParaRPr>
            </a:p>
          </p:txBody>
        </p:sp>
        <p:sp>
          <p:nvSpPr>
            <p:cNvPr id="16" name="ïṥḻíḑé">
              <a:extLst>
                <a:ext uri="{FF2B5EF4-FFF2-40B4-BE49-F238E27FC236}">
                  <a16:creationId xmlns:a16="http://schemas.microsoft.com/office/drawing/2014/main" id="{EF18B314-5576-4F4A-BC7C-D347C7C52C7F}"/>
                </a:ext>
              </a:extLst>
            </p:cNvPr>
            <p:cNvSpPr/>
            <p:nvPr/>
          </p:nvSpPr>
          <p:spPr>
            <a:xfrm>
              <a:off x="8111729" y="5712710"/>
              <a:ext cx="1961587" cy="1176951"/>
            </a:xfrm>
            <a:custGeom>
              <a:avLst/>
              <a:gdLst>
                <a:gd name="connsiteX0" fmla="*/ 0 w 1961586"/>
                <a:gd name="connsiteY0" fmla="*/ 117695 h 1176951"/>
                <a:gd name="connsiteX1" fmla="*/ 117695 w 1961586"/>
                <a:gd name="connsiteY1" fmla="*/ 0 h 1176951"/>
                <a:gd name="connsiteX2" fmla="*/ 1843891 w 1961586"/>
                <a:gd name="connsiteY2" fmla="*/ 0 h 1176951"/>
                <a:gd name="connsiteX3" fmla="*/ 1961586 w 1961586"/>
                <a:gd name="connsiteY3" fmla="*/ 117695 h 1176951"/>
                <a:gd name="connsiteX4" fmla="*/ 1961586 w 1961586"/>
                <a:gd name="connsiteY4" fmla="*/ 1059256 h 1176951"/>
                <a:gd name="connsiteX5" fmla="*/ 1843891 w 1961586"/>
                <a:gd name="connsiteY5" fmla="*/ 1176951 h 1176951"/>
                <a:gd name="connsiteX6" fmla="*/ 117695 w 1961586"/>
                <a:gd name="connsiteY6" fmla="*/ 1176951 h 1176951"/>
                <a:gd name="connsiteX7" fmla="*/ 0 w 1961586"/>
                <a:gd name="connsiteY7" fmla="*/ 1059256 h 1176951"/>
                <a:gd name="connsiteX8" fmla="*/ 0 w 1961586"/>
                <a:gd name="connsiteY8" fmla="*/ 117695 h 11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586" h="1176951">
                  <a:moveTo>
                    <a:pt x="0" y="117695"/>
                  </a:moveTo>
                  <a:cubicBezTo>
                    <a:pt x="0" y="52694"/>
                    <a:pt x="52694" y="0"/>
                    <a:pt x="117695" y="0"/>
                  </a:cubicBezTo>
                  <a:lnTo>
                    <a:pt x="1843891" y="0"/>
                  </a:lnTo>
                  <a:cubicBezTo>
                    <a:pt x="1908892" y="0"/>
                    <a:pt x="1961586" y="52694"/>
                    <a:pt x="1961586" y="117695"/>
                  </a:cubicBezTo>
                  <a:lnTo>
                    <a:pt x="1961586" y="1059256"/>
                  </a:lnTo>
                  <a:cubicBezTo>
                    <a:pt x="1961586" y="1124257"/>
                    <a:pt x="1908892" y="1176951"/>
                    <a:pt x="1843891" y="1176951"/>
                  </a:cubicBezTo>
                  <a:lnTo>
                    <a:pt x="117695" y="1176951"/>
                  </a:lnTo>
                  <a:cubicBezTo>
                    <a:pt x="52694" y="1176951"/>
                    <a:pt x="0" y="1124257"/>
                    <a:pt x="0" y="1059256"/>
                  </a:cubicBezTo>
                  <a:lnTo>
                    <a:pt x="0" y="117695"/>
                  </a:lnTo>
                  <a:close/>
                </a:path>
              </a:pathLst>
            </a:custGeom>
            <a:solidFill>
              <a:schemeClr val="accent2">
                <a:lumMod val="40000"/>
                <a:lumOff val="60000"/>
              </a:schemeClr>
            </a:solidFill>
            <a:ln>
              <a:noFill/>
            </a:ln>
          </p:spPr>
          <p:txBody>
            <a:bodyPr vert="horz" wrap="square" lIns="68580" tIns="34290" rIns="68580" bIns="34290" numCol="1" anchor="t" anchorCtr="0" compatLnSpc="1">
              <a:prstTxWarp prst="textNoShape">
                <a:avLst/>
              </a:prstTxWarp>
            </a:bodyPr>
            <a:lstStyle/>
            <a:p>
              <a:endParaRPr lang="en-US" sz="1350">
                <a:latin typeface="微軟正黑體" panose="020B0604030504040204" pitchFamily="34" charset="-120"/>
                <a:ea typeface="微軟正黑體" panose="020B0604030504040204" pitchFamily="34" charset="-120"/>
              </a:endParaRPr>
            </a:p>
          </p:txBody>
        </p:sp>
        <p:sp>
          <p:nvSpPr>
            <p:cNvPr id="20" name="iṡlîḑè">
              <a:extLst>
                <a:ext uri="{FF2B5EF4-FFF2-40B4-BE49-F238E27FC236}">
                  <a16:creationId xmlns:a16="http://schemas.microsoft.com/office/drawing/2014/main" id="{9069639B-87A2-4A47-B331-1BA51E054397}"/>
                </a:ext>
              </a:extLst>
            </p:cNvPr>
            <p:cNvSpPr/>
            <p:nvPr/>
          </p:nvSpPr>
          <p:spPr bwMode="auto">
            <a:xfrm rot="16200000">
              <a:off x="10283440" y="4380107"/>
              <a:ext cx="1961587" cy="2794334"/>
            </a:xfrm>
            <a:custGeom>
              <a:avLst/>
              <a:gdLst>
                <a:gd name="T0" fmla="*/ 208 w 848"/>
                <a:gd name="T1" fmla="*/ 552 h 1207"/>
                <a:gd name="T2" fmla="*/ 201 w 848"/>
                <a:gd name="T3" fmla="*/ 408 h 1207"/>
                <a:gd name="T4" fmla="*/ 180 w 848"/>
                <a:gd name="T5" fmla="*/ 326 h 1207"/>
                <a:gd name="T6" fmla="*/ 119 w 848"/>
                <a:gd name="T7" fmla="*/ 102 h 1207"/>
                <a:gd name="T8" fmla="*/ 114 w 848"/>
                <a:gd name="T9" fmla="*/ 44 h 1207"/>
                <a:gd name="T10" fmla="*/ 123 w 848"/>
                <a:gd name="T11" fmla="*/ 16 h 1207"/>
                <a:gd name="T12" fmla="*/ 140 w 848"/>
                <a:gd name="T13" fmla="*/ 3 h 1207"/>
                <a:gd name="T14" fmla="*/ 158 w 848"/>
                <a:gd name="T15" fmla="*/ 1 h 1207"/>
                <a:gd name="T16" fmla="*/ 179 w 848"/>
                <a:gd name="T17" fmla="*/ 16 h 1207"/>
                <a:gd name="T18" fmla="*/ 199 w 848"/>
                <a:gd name="T19" fmla="*/ 46 h 1207"/>
                <a:gd name="T20" fmla="*/ 273 w 848"/>
                <a:gd name="T21" fmla="*/ 250 h 1207"/>
                <a:gd name="T22" fmla="*/ 316 w 848"/>
                <a:gd name="T23" fmla="*/ 346 h 1207"/>
                <a:gd name="T24" fmla="*/ 347 w 848"/>
                <a:gd name="T25" fmla="*/ 333 h 1207"/>
                <a:gd name="T26" fmla="*/ 379 w 848"/>
                <a:gd name="T27" fmla="*/ 337 h 1207"/>
                <a:gd name="T28" fmla="*/ 396 w 848"/>
                <a:gd name="T29" fmla="*/ 348 h 1207"/>
                <a:gd name="T30" fmla="*/ 435 w 848"/>
                <a:gd name="T31" fmla="*/ 397 h 1207"/>
                <a:gd name="T32" fmla="*/ 462 w 848"/>
                <a:gd name="T33" fmla="*/ 424 h 1207"/>
                <a:gd name="T34" fmla="*/ 498 w 848"/>
                <a:gd name="T35" fmla="*/ 434 h 1207"/>
                <a:gd name="T36" fmla="*/ 552 w 848"/>
                <a:gd name="T37" fmla="*/ 436 h 1207"/>
                <a:gd name="T38" fmla="*/ 589 w 848"/>
                <a:gd name="T39" fmla="*/ 458 h 1207"/>
                <a:gd name="T40" fmla="*/ 603 w 848"/>
                <a:gd name="T41" fmla="*/ 467 h 1207"/>
                <a:gd name="T42" fmla="*/ 654 w 848"/>
                <a:gd name="T43" fmla="*/ 486 h 1207"/>
                <a:gd name="T44" fmla="*/ 670 w 848"/>
                <a:gd name="T45" fmla="*/ 502 h 1207"/>
                <a:gd name="T46" fmla="*/ 681 w 848"/>
                <a:gd name="T47" fmla="*/ 539 h 1207"/>
                <a:gd name="T48" fmla="*/ 689 w 848"/>
                <a:gd name="T49" fmla="*/ 597 h 1207"/>
                <a:gd name="T50" fmla="*/ 683 w 848"/>
                <a:gd name="T51" fmla="*/ 714 h 1207"/>
                <a:gd name="T52" fmla="*/ 683 w 848"/>
                <a:gd name="T53" fmla="*/ 792 h 1207"/>
                <a:gd name="T54" fmla="*/ 694 w 848"/>
                <a:gd name="T55" fmla="*/ 897 h 1207"/>
                <a:gd name="T56" fmla="*/ 711 w 848"/>
                <a:gd name="T57" fmla="*/ 955 h 1207"/>
                <a:gd name="T58" fmla="*/ 466 w 848"/>
                <a:gd name="T59" fmla="*/ 1207 h 1207"/>
                <a:gd name="T60" fmla="*/ 338 w 848"/>
                <a:gd name="T61" fmla="*/ 1029 h 1207"/>
                <a:gd name="T62" fmla="*/ 266 w 848"/>
                <a:gd name="T63" fmla="*/ 938 h 1207"/>
                <a:gd name="T64" fmla="*/ 177 w 848"/>
                <a:gd name="T65" fmla="*/ 847 h 1207"/>
                <a:gd name="T66" fmla="*/ 123 w 848"/>
                <a:gd name="T67" fmla="*/ 781 h 1207"/>
                <a:gd name="T68" fmla="*/ 91 w 848"/>
                <a:gd name="T69" fmla="*/ 704 h 1207"/>
                <a:gd name="T70" fmla="*/ 50 w 848"/>
                <a:gd name="T71" fmla="*/ 599 h 1207"/>
                <a:gd name="T72" fmla="*/ 37 w 848"/>
                <a:gd name="T73" fmla="*/ 551 h 1207"/>
                <a:gd name="T74" fmla="*/ 32 w 848"/>
                <a:gd name="T75" fmla="*/ 512 h 1207"/>
                <a:gd name="T76" fmla="*/ 12 w 848"/>
                <a:gd name="T77" fmla="*/ 463 h 1207"/>
                <a:gd name="T78" fmla="*/ 0 w 848"/>
                <a:gd name="T79" fmla="*/ 443 h 1207"/>
                <a:gd name="T80" fmla="*/ 6 w 848"/>
                <a:gd name="T81" fmla="*/ 432 h 1207"/>
                <a:gd name="T82" fmla="*/ 28 w 848"/>
                <a:gd name="T83" fmla="*/ 419 h 1207"/>
                <a:gd name="T84" fmla="*/ 58 w 848"/>
                <a:gd name="T85" fmla="*/ 415 h 1207"/>
                <a:gd name="T86" fmla="*/ 89 w 848"/>
                <a:gd name="T87" fmla="*/ 424 h 1207"/>
                <a:gd name="T88" fmla="*/ 127 w 848"/>
                <a:gd name="T89" fmla="*/ 454 h 1207"/>
                <a:gd name="T90" fmla="*/ 149 w 848"/>
                <a:gd name="T91" fmla="*/ 484 h 1207"/>
                <a:gd name="T92" fmla="*/ 158 w 848"/>
                <a:gd name="T93" fmla="*/ 508 h 1207"/>
                <a:gd name="T94" fmla="*/ 195 w 848"/>
                <a:gd name="T95" fmla="*/ 61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48" h="1207">
                  <a:moveTo>
                    <a:pt x="210" y="643"/>
                  </a:moveTo>
                  <a:lnTo>
                    <a:pt x="210" y="643"/>
                  </a:lnTo>
                  <a:lnTo>
                    <a:pt x="208" y="552"/>
                  </a:lnTo>
                  <a:lnTo>
                    <a:pt x="206" y="474"/>
                  </a:lnTo>
                  <a:lnTo>
                    <a:pt x="205" y="437"/>
                  </a:lnTo>
                  <a:lnTo>
                    <a:pt x="201" y="408"/>
                  </a:lnTo>
                  <a:lnTo>
                    <a:pt x="201" y="408"/>
                  </a:lnTo>
                  <a:lnTo>
                    <a:pt x="193" y="372"/>
                  </a:lnTo>
                  <a:lnTo>
                    <a:pt x="180" y="326"/>
                  </a:lnTo>
                  <a:lnTo>
                    <a:pt x="147" y="211"/>
                  </a:lnTo>
                  <a:lnTo>
                    <a:pt x="132" y="154"/>
                  </a:lnTo>
                  <a:lnTo>
                    <a:pt x="119" y="102"/>
                  </a:lnTo>
                  <a:lnTo>
                    <a:pt x="115" y="79"/>
                  </a:lnTo>
                  <a:lnTo>
                    <a:pt x="114" y="61"/>
                  </a:lnTo>
                  <a:lnTo>
                    <a:pt x="114" y="44"/>
                  </a:lnTo>
                  <a:lnTo>
                    <a:pt x="115" y="33"/>
                  </a:lnTo>
                  <a:lnTo>
                    <a:pt x="115" y="33"/>
                  </a:lnTo>
                  <a:lnTo>
                    <a:pt x="123" y="16"/>
                  </a:lnTo>
                  <a:lnTo>
                    <a:pt x="128" y="11"/>
                  </a:lnTo>
                  <a:lnTo>
                    <a:pt x="134" y="7"/>
                  </a:lnTo>
                  <a:lnTo>
                    <a:pt x="140" y="3"/>
                  </a:lnTo>
                  <a:lnTo>
                    <a:pt x="145" y="1"/>
                  </a:lnTo>
                  <a:lnTo>
                    <a:pt x="151" y="0"/>
                  </a:lnTo>
                  <a:lnTo>
                    <a:pt x="158" y="1"/>
                  </a:lnTo>
                  <a:lnTo>
                    <a:pt x="166" y="5"/>
                  </a:lnTo>
                  <a:lnTo>
                    <a:pt x="171" y="9"/>
                  </a:lnTo>
                  <a:lnTo>
                    <a:pt x="179" y="16"/>
                  </a:lnTo>
                  <a:lnTo>
                    <a:pt x="186" y="24"/>
                  </a:lnTo>
                  <a:lnTo>
                    <a:pt x="193" y="33"/>
                  </a:lnTo>
                  <a:lnTo>
                    <a:pt x="199" y="46"/>
                  </a:lnTo>
                  <a:lnTo>
                    <a:pt x="212" y="78"/>
                  </a:lnTo>
                  <a:lnTo>
                    <a:pt x="212" y="78"/>
                  </a:lnTo>
                  <a:lnTo>
                    <a:pt x="273" y="250"/>
                  </a:lnTo>
                  <a:lnTo>
                    <a:pt x="308" y="352"/>
                  </a:lnTo>
                  <a:lnTo>
                    <a:pt x="308" y="352"/>
                  </a:lnTo>
                  <a:lnTo>
                    <a:pt x="316" y="346"/>
                  </a:lnTo>
                  <a:lnTo>
                    <a:pt x="323" y="341"/>
                  </a:lnTo>
                  <a:lnTo>
                    <a:pt x="334" y="337"/>
                  </a:lnTo>
                  <a:lnTo>
                    <a:pt x="347" y="333"/>
                  </a:lnTo>
                  <a:lnTo>
                    <a:pt x="362" y="333"/>
                  </a:lnTo>
                  <a:lnTo>
                    <a:pt x="370" y="335"/>
                  </a:lnTo>
                  <a:lnTo>
                    <a:pt x="379" y="337"/>
                  </a:lnTo>
                  <a:lnTo>
                    <a:pt x="386" y="341"/>
                  </a:lnTo>
                  <a:lnTo>
                    <a:pt x="396" y="348"/>
                  </a:lnTo>
                  <a:lnTo>
                    <a:pt x="396" y="348"/>
                  </a:lnTo>
                  <a:lnTo>
                    <a:pt x="410" y="361"/>
                  </a:lnTo>
                  <a:lnTo>
                    <a:pt x="422" y="374"/>
                  </a:lnTo>
                  <a:lnTo>
                    <a:pt x="435" y="397"/>
                  </a:lnTo>
                  <a:lnTo>
                    <a:pt x="442" y="408"/>
                  </a:lnTo>
                  <a:lnTo>
                    <a:pt x="451" y="417"/>
                  </a:lnTo>
                  <a:lnTo>
                    <a:pt x="462" y="424"/>
                  </a:lnTo>
                  <a:lnTo>
                    <a:pt x="479" y="430"/>
                  </a:lnTo>
                  <a:lnTo>
                    <a:pt x="479" y="430"/>
                  </a:lnTo>
                  <a:lnTo>
                    <a:pt x="498" y="434"/>
                  </a:lnTo>
                  <a:lnTo>
                    <a:pt x="514" y="436"/>
                  </a:lnTo>
                  <a:lnTo>
                    <a:pt x="540" y="436"/>
                  </a:lnTo>
                  <a:lnTo>
                    <a:pt x="552" y="436"/>
                  </a:lnTo>
                  <a:lnTo>
                    <a:pt x="564" y="439"/>
                  </a:lnTo>
                  <a:lnTo>
                    <a:pt x="576" y="447"/>
                  </a:lnTo>
                  <a:lnTo>
                    <a:pt x="589" y="458"/>
                  </a:lnTo>
                  <a:lnTo>
                    <a:pt x="589" y="458"/>
                  </a:lnTo>
                  <a:lnTo>
                    <a:pt x="596" y="463"/>
                  </a:lnTo>
                  <a:lnTo>
                    <a:pt x="603" y="467"/>
                  </a:lnTo>
                  <a:lnTo>
                    <a:pt x="616" y="473"/>
                  </a:lnTo>
                  <a:lnTo>
                    <a:pt x="642" y="480"/>
                  </a:lnTo>
                  <a:lnTo>
                    <a:pt x="654" y="486"/>
                  </a:lnTo>
                  <a:lnTo>
                    <a:pt x="659" y="489"/>
                  </a:lnTo>
                  <a:lnTo>
                    <a:pt x="665" y="495"/>
                  </a:lnTo>
                  <a:lnTo>
                    <a:pt x="670" y="502"/>
                  </a:lnTo>
                  <a:lnTo>
                    <a:pt x="674" y="512"/>
                  </a:lnTo>
                  <a:lnTo>
                    <a:pt x="678" y="525"/>
                  </a:lnTo>
                  <a:lnTo>
                    <a:pt x="681" y="539"/>
                  </a:lnTo>
                  <a:lnTo>
                    <a:pt x="681" y="539"/>
                  </a:lnTo>
                  <a:lnTo>
                    <a:pt x="687" y="569"/>
                  </a:lnTo>
                  <a:lnTo>
                    <a:pt x="689" y="597"/>
                  </a:lnTo>
                  <a:lnTo>
                    <a:pt x="689" y="625"/>
                  </a:lnTo>
                  <a:lnTo>
                    <a:pt x="687" y="653"/>
                  </a:lnTo>
                  <a:lnTo>
                    <a:pt x="683" y="714"/>
                  </a:lnTo>
                  <a:lnTo>
                    <a:pt x="681" y="751"/>
                  </a:lnTo>
                  <a:lnTo>
                    <a:pt x="683" y="792"/>
                  </a:lnTo>
                  <a:lnTo>
                    <a:pt x="683" y="792"/>
                  </a:lnTo>
                  <a:lnTo>
                    <a:pt x="687" y="834"/>
                  </a:lnTo>
                  <a:lnTo>
                    <a:pt x="691" y="870"/>
                  </a:lnTo>
                  <a:lnTo>
                    <a:pt x="694" y="897"/>
                  </a:lnTo>
                  <a:lnTo>
                    <a:pt x="700" y="918"/>
                  </a:lnTo>
                  <a:lnTo>
                    <a:pt x="707" y="946"/>
                  </a:lnTo>
                  <a:lnTo>
                    <a:pt x="711" y="955"/>
                  </a:lnTo>
                  <a:lnTo>
                    <a:pt x="848" y="1207"/>
                  </a:lnTo>
                  <a:lnTo>
                    <a:pt x="466" y="1207"/>
                  </a:lnTo>
                  <a:lnTo>
                    <a:pt x="466" y="1207"/>
                  </a:lnTo>
                  <a:lnTo>
                    <a:pt x="449" y="1181"/>
                  </a:lnTo>
                  <a:lnTo>
                    <a:pt x="403" y="1116"/>
                  </a:lnTo>
                  <a:lnTo>
                    <a:pt x="338" y="1029"/>
                  </a:lnTo>
                  <a:lnTo>
                    <a:pt x="303" y="985"/>
                  </a:lnTo>
                  <a:lnTo>
                    <a:pt x="266" y="938"/>
                  </a:lnTo>
                  <a:lnTo>
                    <a:pt x="266" y="938"/>
                  </a:lnTo>
                  <a:lnTo>
                    <a:pt x="230" y="901"/>
                  </a:lnTo>
                  <a:lnTo>
                    <a:pt x="201" y="871"/>
                  </a:lnTo>
                  <a:lnTo>
                    <a:pt x="177" y="847"/>
                  </a:lnTo>
                  <a:lnTo>
                    <a:pt x="156" y="827"/>
                  </a:lnTo>
                  <a:lnTo>
                    <a:pt x="138" y="805"/>
                  </a:lnTo>
                  <a:lnTo>
                    <a:pt x="123" y="781"/>
                  </a:lnTo>
                  <a:lnTo>
                    <a:pt x="108" y="747"/>
                  </a:lnTo>
                  <a:lnTo>
                    <a:pt x="91" y="704"/>
                  </a:lnTo>
                  <a:lnTo>
                    <a:pt x="91" y="704"/>
                  </a:lnTo>
                  <a:lnTo>
                    <a:pt x="78" y="664"/>
                  </a:lnTo>
                  <a:lnTo>
                    <a:pt x="67" y="634"/>
                  </a:lnTo>
                  <a:lnTo>
                    <a:pt x="50" y="599"/>
                  </a:lnTo>
                  <a:lnTo>
                    <a:pt x="45" y="584"/>
                  </a:lnTo>
                  <a:lnTo>
                    <a:pt x="41" y="571"/>
                  </a:lnTo>
                  <a:lnTo>
                    <a:pt x="37" y="551"/>
                  </a:lnTo>
                  <a:lnTo>
                    <a:pt x="34" y="525"/>
                  </a:lnTo>
                  <a:lnTo>
                    <a:pt x="34" y="525"/>
                  </a:lnTo>
                  <a:lnTo>
                    <a:pt x="32" y="512"/>
                  </a:lnTo>
                  <a:lnTo>
                    <a:pt x="28" y="499"/>
                  </a:lnTo>
                  <a:lnTo>
                    <a:pt x="21" y="478"/>
                  </a:lnTo>
                  <a:lnTo>
                    <a:pt x="12" y="463"/>
                  </a:lnTo>
                  <a:lnTo>
                    <a:pt x="4" y="454"/>
                  </a:lnTo>
                  <a:lnTo>
                    <a:pt x="0" y="447"/>
                  </a:lnTo>
                  <a:lnTo>
                    <a:pt x="0" y="443"/>
                  </a:lnTo>
                  <a:lnTo>
                    <a:pt x="0" y="439"/>
                  </a:lnTo>
                  <a:lnTo>
                    <a:pt x="2" y="436"/>
                  </a:lnTo>
                  <a:lnTo>
                    <a:pt x="6" y="432"/>
                  </a:lnTo>
                  <a:lnTo>
                    <a:pt x="19" y="423"/>
                  </a:lnTo>
                  <a:lnTo>
                    <a:pt x="19" y="423"/>
                  </a:lnTo>
                  <a:lnTo>
                    <a:pt x="28" y="419"/>
                  </a:lnTo>
                  <a:lnTo>
                    <a:pt x="37" y="415"/>
                  </a:lnTo>
                  <a:lnTo>
                    <a:pt x="47" y="415"/>
                  </a:lnTo>
                  <a:lnTo>
                    <a:pt x="58" y="415"/>
                  </a:lnTo>
                  <a:lnTo>
                    <a:pt x="67" y="417"/>
                  </a:lnTo>
                  <a:lnTo>
                    <a:pt x="78" y="421"/>
                  </a:lnTo>
                  <a:lnTo>
                    <a:pt x="89" y="424"/>
                  </a:lnTo>
                  <a:lnTo>
                    <a:pt x="99" y="430"/>
                  </a:lnTo>
                  <a:lnTo>
                    <a:pt x="119" y="445"/>
                  </a:lnTo>
                  <a:lnTo>
                    <a:pt x="127" y="454"/>
                  </a:lnTo>
                  <a:lnTo>
                    <a:pt x="136" y="463"/>
                  </a:lnTo>
                  <a:lnTo>
                    <a:pt x="143" y="474"/>
                  </a:lnTo>
                  <a:lnTo>
                    <a:pt x="149" y="484"/>
                  </a:lnTo>
                  <a:lnTo>
                    <a:pt x="154" y="497"/>
                  </a:lnTo>
                  <a:lnTo>
                    <a:pt x="158" y="508"/>
                  </a:lnTo>
                  <a:lnTo>
                    <a:pt x="158" y="508"/>
                  </a:lnTo>
                  <a:lnTo>
                    <a:pt x="169" y="552"/>
                  </a:lnTo>
                  <a:lnTo>
                    <a:pt x="180" y="586"/>
                  </a:lnTo>
                  <a:lnTo>
                    <a:pt x="195" y="615"/>
                  </a:lnTo>
                  <a:lnTo>
                    <a:pt x="210" y="643"/>
                  </a:lnTo>
                  <a:lnTo>
                    <a:pt x="210" y="643"/>
                  </a:lnTo>
                  <a:close/>
                </a:path>
              </a:pathLst>
            </a:custGeom>
            <a:solidFill>
              <a:schemeClr val="accent1"/>
            </a:solidFill>
            <a:ln>
              <a:solidFill>
                <a:schemeClr val="bg1"/>
              </a:solidFill>
            </a:ln>
          </p:spPr>
          <p:txBody>
            <a:bodyPr vert="horz" wrap="square" lIns="68580" tIns="34290" rIns="68580" bIns="34290" numCol="1" anchor="t" anchorCtr="0" compatLnSpc="1">
              <a:prstTxWarp prst="textNoShape">
                <a:avLst/>
              </a:prstTxWarp>
            </a:bodyPr>
            <a:lstStyle/>
            <a:p>
              <a:endParaRPr lang="en-US" sz="1350">
                <a:latin typeface="微軟正黑體" panose="020B0604030504040204" pitchFamily="34" charset="-120"/>
                <a:ea typeface="微軟正黑體" panose="020B0604030504040204" pitchFamily="34" charset="-120"/>
              </a:endParaRPr>
            </a:p>
          </p:txBody>
        </p:sp>
      </p:grpSp>
      <p:sp>
        <p:nvSpPr>
          <p:cNvPr id="21" name="iṩľïdè">
            <a:extLst>
              <a:ext uri="{FF2B5EF4-FFF2-40B4-BE49-F238E27FC236}">
                <a16:creationId xmlns:a16="http://schemas.microsoft.com/office/drawing/2014/main" id="{10ECC701-E150-42DB-A679-FDD03B91E69F}"/>
              </a:ext>
            </a:extLst>
          </p:cNvPr>
          <p:cNvSpPr/>
          <p:nvPr/>
        </p:nvSpPr>
        <p:spPr bwMode="auto">
          <a:xfrm>
            <a:off x="1494392" y="2505899"/>
            <a:ext cx="5004825" cy="65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342900" indent="-342900" algn="just">
              <a:spcBef>
                <a:spcPct val="0"/>
              </a:spcBef>
              <a:buFont typeface="Arial" panose="020B0604020202020204" pitchFamily="34" charset="0"/>
              <a:buChar char="•"/>
            </a:pPr>
            <a:r>
              <a:rPr lang="zh-TW" altLang="en-US" sz="2000" dirty="0">
                <a:solidFill>
                  <a:srgbClr val="800000"/>
                </a:solidFill>
                <a:latin typeface="微軟正黑體" panose="020B0604030504040204" pitchFamily="34" charset="-120"/>
                <a:ea typeface="微軟正黑體" panose="020B0604030504040204" pitchFamily="34" charset="-120"/>
              </a:rPr>
              <a:t>使用</a:t>
            </a:r>
            <a:r>
              <a:rPr lang="en-US" altLang="zh-TW" sz="2000" dirty="0">
                <a:solidFill>
                  <a:srgbClr val="800000"/>
                </a:solidFill>
                <a:latin typeface="微軟正黑體" panose="020B0604030504040204" pitchFamily="34" charset="-120"/>
                <a:ea typeface="微軟正黑體" panose="020B0604030504040204" pitchFamily="34" charset="-120"/>
              </a:rPr>
              <a:t>ARIMA</a:t>
            </a:r>
            <a:r>
              <a:rPr lang="zh-TW" altLang="en-US" sz="2000" dirty="0">
                <a:solidFill>
                  <a:srgbClr val="800000"/>
                </a:solidFill>
                <a:latin typeface="微軟正黑體" panose="020B0604030504040204" pitchFamily="34" charset="-120"/>
                <a:ea typeface="微軟正黑體" panose="020B0604030504040204" pitchFamily="34" charset="-120"/>
              </a:rPr>
              <a:t>等時間序列分析法建立</a:t>
            </a:r>
            <a:r>
              <a:rPr lang="zh-TW" altLang="en-US" sz="2000" dirty="0">
                <a:latin typeface="微軟正黑體" panose="020B0604030504040204" pitchFamily="34" charset="-120"/>
                <a:ea typeface="微軟正黑體" panose="020B0604030504040204" pitchFamily="34" charset="-120"/>
              </a:rPr>
              <a:t>空油</a:t>
            </a:r>
            <a:r>
              <a:rPr lang="zh-TW" altLang="en-US" sz="2000" dirty="0">
                <a:solidFill>
                  <a:srgbClr val="800000"/>
                </a:solidFill>
                <a:latin typeface="微軟正黑體" panose="020B0604030504040204" pitchFamily="34" charset="-120"/>
                <a:ea typeface="微軟正黑體" panose="020B0604030504040204" pitchFamily="34" charset="-120"/>
              </a:rPr>
              <a:t>需求預測模型</a:t>
            </a:r>
            <a:r>
              <a:rPr lang="zh-TW" altLang="en-US" sz="2000" dirty="0">
                <a:latin typeface="微軟正黑體" panose="020B0604030504040204" pitchFamily="34" charset="-120"/>
                <a:ea typeface="微軟正黑體" panose="020B0604030504040204" pitchFamily="34" charset="-120"/>
              </a:rPr>
              <a:t>，並驗證準確度。</a:t>
            </a:r>
          </a:p>
        </p:txBody>
      </p:sp>
      <p:sp>
        <p:nvSpPr>
          <p:cNvPr id="22" name="iṩľïdè">
            <a:extLst>
              <a:ext uri="{FF2B5EF4-FFF2-40B4-BE49-F238E27FC236}">
                <a16:creationId xmlns:a16="http://schemas.microsoft.com/office/drawing/2014/main" id="{C70CE34E-4006-47D5-B4D3-2BFA76A29E8C}"/>
              </a:ext>
            </a:extLst>
          </p:cNvPr>
          <p:cNvSpPr/>
          <p:nvPr/>
        </p:nvSpPr>
        <p:spPr bwMode="auto">
          <a:xfrm>
            <a:off x="1498205" y="3711248"/>
            <a:ext cx="5503692" cy="65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342900" indent="-342900" algn="just">
              <a:spcBef>
                <a:spcPct val="0"/>
              </a:spcBef>
              <a:buFont typeface="Arial" panose="020B0604020202020204" pitchFamily="34" charset="0"/>
              <a:buChar char="•"/>
            </a:pPr>
            <a:r>
              <a:rPr lang="zh-TW" altLang="en-US" sz="2000" dirty="0">
                <a:solidFill>
                  <a:srgbClr val="800000"/>
                </a:solidFill>
                <a:latin typeface="微軟正黑體" panose="020B0604030504040204" pitchFamily="34" charset="-120"/>
                <a:ea typeface="微軟正黑體" panose="020B0604030504040204" pitchFamily="34" charset="-120"/>
              </a:rPr>
              <a:t>比較各模型差異</a:t>
            </a:r>
            <a:r>
              <a:rPr lang="zh-TW" altLang="en-US" sz="2000" dirty="0">
                <a:latin typeface="+mn-ea"/>
              </a:rPr>
              <a:t>，與</a:t>
            </a:r>
            <a:r>
              <a:rPr lang="zh-TW" altLang="en-US" sz="2000" dirty="0">
                <a:solidFill>
                  <a:srgbClr val="800000"/>
                </a:solidFill>
                <a:latin typeface="微軟正黑體" panose="020B0604030504040204" pitchFamily="34" charset="-120"/>
                <a:ea typeface="微軟正黑體" panose="020B0604030504040204" pitchFamily="34" charset="-120"/>
              </a:rPr>
              <a:t>現況作業方式比較</a:t>
            </a:r>
            <a:r>
              <a:rPr lang="zh-TW" altLang="en-US" sz="2000" dirty="0">
                <a:latin typeface="+mn-ea"/>
              </a:rPr>
              <a:t>，</a:t>
            </a:r>
            <a:r>
              <a:rPr lang="zh-TW" altLang="en-US" sz="2000" dirty="0">
                <a:solidFill>
                  <a:srgbClr val="800000"/>
                </a:solidFill>
                <a:latin typeface="微軟正黑體" panose="020B0604030504040204" pitchFamily="34" charset="-120"/>
                <a:ea typeface="微軟正黑體" panose="020B0604030504040204" pitchFamily="34" charset="-120"/>
              </a:rPr>
              <a:t>提供決策層級參考</a:t>
            </a:r>
            <a:r>
              <a:rPr lang="zh-TW" altLang="en-US" sz="2000" dirty="0">
                <a:latin typeface="+mn-ea"/>
              </a:rPr>
              <a:t>，以達管理改善實效</a:t>
            </a:r>
            <a:r>
              <a:rPr lang="zh-TW" altLang="en-US" sz="2000" dirty="0"/>
              <a:t>。</a:t>
            </a:r>
            <a:endParaRPr lang="en-US" altLang="zh-TW" sz="2000" dirty="0"/>
          </a:p>
        </p:txBody>
      </p:sp>
      <p:sp>
        <p:nvSpPr>
          <p:cNvPr id="19" name="灯片编号占位符 3">
            <a:extLst>
              <a:ext uri="{FF2B5EF4-FFF2-40B4-BE49-F238E27FC236}">
                <a16:creationId xmlns:a16="http://schemas.microsoft.com/office/drawing/2014/main" id="{5D38D2AB-0286-474D-B5D0-85523FB40BBF}"/>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10</a:t>
            </a:fld>
            <a:endParaRPr lang="zh-CN" altLang="en-US" dirty="0"/>
          </a:p>
        </p:txBody>
      </p:sp>
      <p:pic>
        <p:nvPicPr>
          <p:cNvPr id="23" name="圖片 22">
            <a:extLst>
              <a:ext uri="{FF2B5EF4-FFF2-40B4-BE49-F238E27FC236}">
                <a16:creationId xmlns:a16="http://schemas.microsoft.com/office/drawing/2014/main" id="{0456FE90-3D28-46A2-8838-1167F2A5B1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4699" y="4951350"/>
            <a:ext cx="808977" cy="808977"/>
          </a:xfrm>
          <a:prstGeom prst="rect">
            <a:avLst/>
          </a:prstGeom>
        </p:spPr>
      </p:pic>
      <p:pic>
        <p:nvPicPr>
          <p:cNvPr id="24" name="圖片 23">
            <a:extLst>
              <a:ext uri="{FF2B5EF4-FFF2-40B4-BE49-F238E27FC236}">
                <a16:creationId xmlns:a16="http://schemas.microsoft.com/office/drawing/2014/main" id="{A8AC72BD-E11F-4CFC-A8F7-32FECB77AF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4692" y="4980737"/>
            <a:ext cx="808977" cy="808977"/>
          </a:xfrm>
          <a:prstGeom prst="rect">
            <a:avLst/>
          </a:prstGeom>
        </p:spPr>
      </p:pic>
      <p:pic>
        <p:nvPicPr>
          <p:cNvPr id="25" name="圖片 24">
            <a:extLst>
              <a:ext uri="{FF2B5EF4-FFF2-40B4-BE49-F238E27FC236}">
                <a16:creationId xmlns:a16="http://schemas.microsoft.com/office/drawing/2014/main" id="{1BC8095E-979B-4DB8-B4AD-63988CDC64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6963" y="4980737"/>
            <a:ext cx="750693" cy="750693"/>
          </a:xfrm>
          <a:prstGeom prst="rect">
            <a:avLst/>
          </a:prstGeom>
        </p:spPr>
      </p:pic>
    </p:spTree>
    <p:extLst>
      <p:ext uri="{BB962C8B-B14F-4D97-AF65-F5344CB8AC3E}">
        <p14:creationId xmlns:p14="http://schemas.microsoft.com/office/powerpoint/2010/main" val="156002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699B6DD-FCF5-4F82-B3FB-71EE88CE19C3}"/>
              </a:ext>
            </a:extLst>
          </p:cNvPr>
          <p:cNvSpPr/>
          <p:nvPr/>
        </p:nvSpPr>
        <p:spPr>
          <a:xfrm>
            <a:off x="-15022" y="6583678"/>
            <a:ext cx="9144000" cy="274321"/>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dirty="0"/>
              <a:t>國防部所屬單位預算書表（公開部分）</a:t>
            </a:r>
            <a:r>
              <a:rPr lang="en-US" altLang="zh-TW" dirty="0"/>
              <a:t>(2014~2018)</a:t>
            </a:r>
            <a:endParaRPr lang="zh-TW" altLang="en-US" dirty="0"/>
          </a:p>
        </p:txBody>
      </p:sp>
      <p:sp>
        <p:nvSpPr>
          <p:cNvPr id="10" name="Title 9"/>
          <p:cNvSpPr>
            <a:spLocks noGrp="1"/>
          </p:cNvSpPr>
          <p:nvPr>
            <p:ph type="title"/>
          </p:nvPr>
        </p:nvSpPr>
        <p:spPr/>
        <p:txBody>
          <a:bodyPr>
            <a:noAutofit/>
          </a:bodyPr>
          <a:lstStyle/>
          <a:p>
            <a:r>
              <a:rPr lang="en-US" altLang="zh-TW" sz="3600" dirty="0">
                <a:latin typeface="+mn-ea"/>
              </a:rPr>
              <a:t>1.4</a:t>
            </a:r>
            <a:r>
              <a:rPr lang="zh-TW" altLang="en-US" sz="3600" dirty="0">
                <a:latin typeface="+mn-ea"/>
              </a:rPr>
              <a:t>研究範圍</a:t>
            </a:r>
            <a:r>
              <a:rPr lang="en-US" altLang="zh-TW" sz="3600" dirty="0">
                <a:latin typeface="+mn-ea"/>
              </a:rPr>
              <a:t>(1/2)</a:t>
            </a:r>
            <a:endParaRPr lang="en-US" sz="3600" dirty="0"/>
          </a:p>
        </p:txBody>
      </p:sp>
      <p:graphicFrame>
        <p:nvGraphicFramePr>
          <p:cNvPr id="8" name="Content Placeholder 7">
            <a:extLst>
              <a:ext uri="{FF2B5EF4-FFF2-40B4-BE49-F238E27FC236}">
                <a16:creationId xmlns:a16="http://schemas.microsoft.com/office/drawing/2014/main" id="{E4775302-2C73-4028-A261-637BD156A892}"/>
              </a:ext>
            </a:extLst>
          </p:cNvPr>
          <p:cNvGraphicFramePr>
            <a:graphicFrameLocks noGrp="1"/>
          </p:cNvGraphicFramePr>
          <p:nvPr>
            <p:ph sz="half" idx="1"/>
            <p:extLst>
              <p:ext uri="{D42A27DB-BD31-4B8C-83A1-F6EECF244321}">
                <p14:modId xmlns:p14="http://schemas.microsoft.com/office/powerpoint/2010/main" val="2039839772"/>
              </p:ext>
            </p:extLst>
          </p:nvPr>
        </p:nvGraphicFramePr>
        <p:xfrm>
          <a:off x="486648" y="2391421"/>
          <a:ext cx="4085352" cy="377269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p:cNvSpPr>
            <a:spLocks noGrp="1"/>
          </p:cNvSpPr>
          <p:nvPr>
            <p:ph sz="half" idx="2"/>
          </p:nvPr>
        </p:nvSpPr>
        <p:spPr>
          <a:xfrm>
            <a:off x="4491990" y="1565434"/>
            <a:ext cx="4165362" cy="4023360"/>
          </a:xfrm>
        </p:spPr>
        <p:txBody>
          <a:bodyPr>
            <a:noAutofit/>
          </a:bodyPr>
          <a:lstStyle/>
          <a:p>
            <a:pPr algn="just" hangingPunct="0"/>
            <a:r>
              <a:rPr lang="zh-TW" altLang="zh-TW" sz="2400" dirty="0"/>
              <a:t>依</a:t>
            </a:r>
            <a:r>
              <a:rPr lang="zh-TW" altLang="zh-TW" sz="2400" dirty="0">
                <a:solidFill>
                  <a:srgbClr val="800000"/>
                </a:solidFill>
              </a:rPr>
              <a:t>國防部</a:t>
            </a:r>
            <a:r>
              <a:rPr lang="zh-TW" altLang="zh-TW" sz="2400" dirty="0"/>
              <a:t>所屬單位</a:t>
            </a:r>
            <a:r>
              <a:rPr lang="zh-TW" altLang="zh-TW" sz="2400" dirty="0">
                <a:solidFill>
                  <a:srgbClr val="800000"/>
                </a:solidFill>
              </a:rPr>
              <a:t>預算書表</a:t>
            </a:r>
            <a:r>
              <a:rPr lang="zh-TW" altLang="zh-TW" sz="2400" dirty="0"/>
              <a:t>，國軍購得</a:t>
            </a:r>
            <a:r>
              <a:rPr lang="zh-TW" altLang="zh-TW" sz="2400" dirty="0">
                <a:solidFill>
                  <a:srgbClr val="800000"/>
                </a:solidFill>
              </a:rPr>
              <a:t>油</a:t>
            </a:r>
            <a:r>
              <a:rPr lang="zh-TW" altLang="en-US" sz="2400" dirty="0">
                <a:solidFill>
                  <a:srgbClr val="800000"/>
                </a:solidFill>
              </a:rPr>
              <a:t>料</a:t>
            </a:r>
            <a:r>
              <a:rPr lang="zh-TW" altLang="zh-TW" sz="2400" dirty="0"/>
              <a:t>所需</a:t>
            </a:r>
            <a:r>
              <a:rPr lang="zh-TW" altLang="zh-TW" sz="2400" dirty="0">
                <a:solidFill>
                  <a:srgbClr val="800000"/>
                </a:solidFill>
              </a:rPr>
              <a:t>預算</a:t>
            </a:r>
            <a:r>
              <a:rPr lang="zh-TW" altLang="zh-TW" sz="2400" dirty="0"/>
              <a:t>為新臺幣</a:t>
            </a:r>
            <a:r>
              <a:rPr lang="zh-TW" altLang="en-US" sz="2400" dirty="0"/>
              <a:t>約</a:t>
            </a:r>
            <a:r>
              <a:rPr lang="en-US" altLang="zh-TW" sz="2400" dirty="0">
                <a:solidFill>
                  <a:srgbClr val="800000"/>
                </a:solidFill>
              </a:rPr>
              <a:t>56</a:t>
            </a:r>
            <a:r>
              <a:rPr lang="zh-TW" altLang="zh-TW" sz="2400" dirty="0">
                <a:solidFill>
                  <a:srgbClr val="800000"/>
                </a:solidFill>
              </a:rPr>
              <a:t>億元</a:t>
            </a:r>
            <a:r>
              <a:rPr lang="zh-TW" altLang="zh-TW" sz="2400" dirty="0"/>
              <a:t>，陸用汽油、超柴佔</a:t>
            </a:r>
            <a:r>
              <a:rPr lang="en-US" altLang="zh-TW" sz="2400" dirty="0"/>
              <a:t>1.5</a:t>
            </a:r>
            <a:r>
              <a:rPr lang="zh-TW" altLang="zh-TW" sz="2400" dirty="0"/>
              <a:t>億元，海用普柴佔</a:t>
            </a:r>
            <a:r>
              <a:rPr lang="en-US" altLang="zh-TW" sz="2400" dirty="0"/>
              <a:t>22.8</a:t>
            </a:r>
            <a:r>
              <a:rPr lang="zh-TW" altLang="zh-TW" sz="2400" dirty="0"/>
              <a:t>億元，空用</a:t>
            </a:r>
            <a:r>
              <a:rPr lang="zh-TW" altLang="en-US" sz="2400" dirty="0"/>
              <a:t>航油</a:t>
            </a:r>
            <a:r>
              <a:rPr lang="zh-TW" altLang="zh-TW" sz="2400" dirty="0"/>
              <a:t>佔</a:t>
            </a:r>
            <a:r>
              <a:rPr lang="en-US" altLang="zh-TW" sz="2400" dirty="0"/>
              <a:t>30</a:t>
            </a:r>
            <a:r>
              <a:rPr lang="zh-TW" altLang="zh-TW" sz="2400" dirty="0"/>
              <a:t>億，附油佔</a:t>
            </a:r>
            <a:r>
              <a:rPr lang="en-US" altLang="zh-TW" sz="2400" dirty="0"/>
              <a:t>0.6</a:t>
            </a:r>
            <a:r>
              <a:rPr lang="zh-TW" altLang="zh-TW" sz="2400" dirty="0"/>
              <a:t>億元，</a:t>
            </a:r>
            <a:r>
              <a:rPr lang="zh-TW" altLang="zh-TW" sz="2400" dirty="0">
                <a:solidFill>
                  <a:srgbClr val="800000"/>
                </a:solidFill>
              </a:rPr>
              <a:t>其</a:t>
            </a:r>
            <a:r>
              <a:rPr lang="zh-TW" altLang="en-US" sz="2400" dirty="0">
                <a:solidFill>
                  <a:srgbClr val="800000"/>
                </a:solidFill>
              </a:rPr>
              <a:t>中空用航油預算</a:t>
            </a:r>
            <a:r>
              <a:rPr lang="zh-TW" altLang="zh-TW" sz="2400" dirty="0">
                <a:solidFill>
                  <a:srgbClr val="800000"/>
                </a:solidFill>
              </a:rPr>
              <a:t>最</a:t>
            </a:r>
            <a:r>
              <a:rPr lang="zh-TW" altLang="en-US" sz="2400" dirty="0">
                <a:solidFill>
                  <a:srgbClr val="800000"/>
                </a:solidFill>
              </a:rPr>
              <a:t>多</a:t>
            </a:r>
            <a:r>
              <a:rPr lang="zh-TW" altLang="zh-TW" sz="2400" dirty="0"/>
              <a:t>，</a:t>
            </a:r>
            <a:r>
              <a:rPr lang="zh-TW" altLang="zh-TW" sz="2400" dirty="0">
                <a:solidFill>
                  <a:srgbClr val="800000"/>
                </a:solidFill>
              </a:rPr>
              <a:t>佔油料採購金額</a:t>
            </a:r>
            <a:r>
              <a:rPr lang="en-US" altLang="zh-TW" sz="2400" dirty="0">
                <a:solidFill>
                  <a:srgbClr val="800000"/>
                </a:solidFill>
              </a:rPr>
              <a:t>55.1%</a:t>
            </a:r>
            <a:r>
              <a:rPr lang="zh-TW" altLang="zh-TW" sz="2400" dirty="0"/>
              <a:t>，而戰機起降次數頻繁，以單批次進油來算進油量多，且</a:t>
            </a:r>
            <a:r>
              <a:rPr lang="zh-TW" altLang="zh-TW" sz="2400" dirty="0">
                <a:solidFill>
                  <a:srgbClr val="800000"/>
                </a:solidFill>
              </a:rPr>
              <a:t>對國家武力防禦為首重</a:t>
            </a:r>
            <a:r>
              <a:rPr lang="zh-TW" altLang="zh-TW" sz="2400" dirty="0"/>
              <a:t>，</a:t>
            </a:r>
            <a:r>
              <a:rPr lang="zh-TW" altLang="zh-TW" sz="2400" dirty="0">
                <a:solidFill>
                  <a:srgbClr val="800000"/>
                </a:solidFill>
              </a:rPr>
              <a:t>不容有油料斷補情形</a:t>
            </a:r>
            <a:r>
              <a:rPr lang="zh-TW" altLang="zh-TW" sz="2400" dirty="0"/>
              <a:t>，</a:t>
            </a:r>
            <a:r>
              <a:rPr lang="zh-TW" altLang="zh-TW" sz="2400" dirty="0">
                <a:solidFill>
                  <a:srgbClr val="800000"/>
                </a:solidFill>
              </a:rPr>
              <a:t>本次研究以空油為主</a:t>
            </a:r>
            <a:r>
              <a:rPr lang="zh-TW" altLang="zh-TW" sz="2400" dirty="0"/>
              <a:t>。</a:t>
            </a:r>
          </a:p>
        </p:txBody>
      </p:sp>
      <p:sp>
        <p:nvSpPr>
          <p:cNvPr id="9" name="灯片编号占位符 3">
            <a:extLst>
              <a:ext uri="{FF2B5EF4-FFF2-40B4-BE49-F238E27FC236}">
                <a16:creationId xmlns:a16="http://schemas.microsoft.com/office/drawing/2014/main" id="{8D1FD6CD-0FF7-479B-8C73-5E87CCCA8E30}"/>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11</a:t>
            </a:fld>
            <a:endParaRPr lang="zh-CN" altLang="en-US" dirty="0"/>
          </a:p>
        </p:txBody>
      </p:sp>
    </p:spTree>
    <p:extLst>
      <p:ext uri="{BB962C8B-B14F-4D97-AF65-F5344CB8AC3E}">
        <p14:creationId xmlns:p14="http://schemas.microsoft.com/office/powerpoint/2010/main" val="75920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CD57C8FC-A119-44C0-AC28-B77388343BB8}"/>
              </a:ext>
            </a:extLst>
          </p:cNvPr>
          <p:cNvSpPr>
            <a:spLocks/>
          </p:cNvSpPr>
          <p:nvPr/>
        </p:nvSpPr>
        <p:spPr bwMode="auto">
          <a:xfrm>
            <a:off x="2807787" y="2793494"/>
            <a:ext cx="767507" cy="1271023"/>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4" name="Freeform 10">
            <a:extLst>
              <a:ext uri="{FF2B5EF4-FFF2-40B4-BE49-F238E27FC236}">
                <a16:creationId xmlns:a16="http://schemas.microsoft.com/office/drawing/2014/main" id="{2C94C082-3F78-45A8-B92A-A6A93AC21E13}"/>
              </a:ext>
            </a:extLst>
          </p:cNvPr>
          <p:cNvSpPr>
            <a:spLocks/>
          </p:cNvSpPr>
          <p:nvPr/>
        </p:nvSpPr>
        <p:spPr bwMode="auto">
          <a:xfrm>
            <a:off x="1975895" y="3764461"/>
            <a:ext cx="897571" cy="1076570"/>
          </a:xfrm>
          <a:custGeom>
            <a:avLst/>
            <a:gdLst/>
            <a:ahLst/>
            <a:cxnLst>
              <a:cxn ang="0">
                <a:pos x="0" y="2506"/>
              </a:cxn>
              <a:cxn ang="0">
                <a:pos x="360" y="3160"/>
              </a:cxn>
              <a:cxn ang="0">
                <a:pos x="438" y="3235"/>
              </a:cxn>
              <a:cxn ang="0">
                <a:pos x="462" y="3286"/>
              </a:cxn>
              <a:cxn ang="0">
                <a:pos x="456" y="3330"/>
              </a:cxn>
              <a:cxn ang="0">
                <a:pos x="428" y="3352"/>
              </a:cxn>
              <a:cxn ang="0">
                <a:pos x="402" y="3406"/>
              </a:cxn>
              <a:cxn ang="0">
                <a:pos x="480" y="3484"/>
              </a:cxn>
              <a:cxn ang="0">
                <a:pos x="468" y="3567"/>
              </a:cxn>
              <a:cxn ang="0">
                <a:pos x="528" y="3666"/>
              </a:cxn>
              <a:cxn ang="0">
                <a:pos x="593" y="3750"/>
              </a:cxn>
              <a:cxn ang="0">
                <a:pos x="623" y="3828"/>
              </a:cxn>
              <a:cxn ang="0">
                <a:pos x="786" y="3963"/>
              </a:cxn>
              <a:cxn ang="0">
                <a:pos x="786" y="4026"/>
              </a:cxn>
              <a:cxn ang="0">
                <a:pos x="882" y="4060"/>
              </a:cxn>
              <a:cxn ang="0">
                <a:pos x="1068" y="4180"/>
              </a:cxn>
              <a:cxn ang="0">
                <a:pos x="1203" y="3852"/>
              </a:cxn>
              <a:cxn ang="0">
                <a:pos x="1220" y="3619"/>
              </a:cxn>
              <a:cxn ang="0">
                <a:pos x="1149" y="3484"/>
              </a:cxn>
              <a:cxn ang="0">
                <a:pos x="1139" y="2748"/>
              </a:cxn>
              <a:cxn ang="0">
                <a:pos x="1244" y="2659"/>
              </a:cxn>
              <a:cxn ang="0">
                <a:pos x="1526" y="2676"/>
              </a:cxn>
              <a:cxn ang="0">
                <a:pos x="1739" y="2404"/>
              </a:cxn>
              <a:cxn ang="0">
                <a:pos x="1899" y="2421"/>
              </a:cxn>
              <a:cxn ang="0">
                <a:pos x="2036" y="2358"/>
              </a:cxn>
              <a:cxn ang="0">
                <a:pos x="2142" y="2476"/>
              </a:cxn>
              <a:cxn ang="0">
                <a:pos x="2330" y="2428"/>
              </a:cxn>
              <a:cxn ang="0">
                <a:pos x="2510" y="2515"/>
              </a:cxn>
              <a:cxn ang="0">
                <a:pos x="2676" y="2371"/>
              </a:cxn>
              <a:cxn ang="0">
                <a:pos x="2880" y="2427"/>
              </a:cxn>
              <a:cxn ang="0">
                <a:pos x="2756" y="2113"/>
              </a:cxn>
              <a:cxn ang="0">
                <a:pos x="2741" y="1972"/>
              </a:cxn>
              <a:cxn ang="0">
                <a:pos x="2868" y="1818"/>
              </a:cxn>
              <a:cxn ang="0">
                <a:pos x="2924" y="1107"/>
              </a:cxn>
              <a:cxn ang="0">
                <a:pos x="3140" y="732"/>
              </a:cxn>
              <a:cxn ang="0">
                <a:pos x="3482" y="556"/>
              </a:cxn>
              <a:cxn ang="0">
                <a:pos x="3467" y="352"/>
              </a:cxn>
              <a:cxn ang="0">
                <a:pos x="3255" y="318"/>
              </a:cxn>
              <a:cxn ang="0">
                <a:pos x="3228" y="172"/>
              </a:cxn>
              <a:cxn ang="0">
                <a:pos x="3456" y="126"/>
              </a:cxn>
              <a:cxn ang="0">
                <a:pos x="3410" y="0"/>
              </a:cxn>
              <a:cxn ang="0">
                <a:pos x="2934" y="4"/>
              </a:cxn>
              <a:cxn ang="0">
                <a:pos x="2544" y="358"/>
              </a:cxn>
              <a:cxn ang="0">
                <a:pos x="2280" y="616"/>
              </a:cxn>
              <a:cxn ang="0">
                <a:pos x="1944" y="832"/>
              </a:cxn>
              <a:cxn ang="0">
                <a:pos x="1812" y="1084"/>
              </a:cxn>
              <a:cxn ang="0">
                <a:pos x="1776" y="1264"/>
              </a:cxn>
              <a:cxn ang="0">
                <a:pos x="1278" y="1852"/>
              </a:cxn>
              <a:cxn ang="0">
                <a:pos x="1236" y="2014"/>
              </a:cxn>
              <a:cxn ang="0">
                <a:pos x="1020" y="2116"/>
              </a:cxn>
              <a:cxn ang="0">
                <a:pos x="966" y="2302"/>
              </a:cxn>
              <a:cxn ang="0">
                <a:pos x="834" y="2320"/>
              </a:cxn>
              <a:cxn ang="0">
                <a:pos x="792" y="2434"/>
              </a:cxn>
              <a:cxn ang="0">
                <a:pos x="696" y="2446"/>
              </a:cxn>
              <a:cxn ang="0">
                <a:pos x="606" y="2494"/>
              </a:cxn>
              <a:cxn ang="0">
                <a:pos x="462" y="2488"/>
              </a:cxn>
              <a:cxn ang="0">
                <a:pos x="96" y="2398"/>
              </a:cxn>
              <a:cxn ang="0">
                <a:pos x="18" y="2416"/>
              </a:cxn>
              <a:cxn ang="0">
                <a:pos x="0" y="2506"/>
              </a:cxn>
            </a:cxnLst>
            <a:rect l="0" t="0" r="r" b="b"/>
            <a:pathLst>
              <a:path w="3482" h="4180">
                <a:moveTo>
                  <a:pt x="0" y="2506"/>
                </a:moveTo>
                <a:lnTo>
                  <a:pt x="360" y="3160"/>
                </a:lnTo>
                <a:lnTo>
                  <a:pt x="438" y="3235"/>
                </a:lnTo>
                <a:lnTo>
                  <a:pt x="462" y="3286"/>
                </a:lnTo>
                <a:lnTo>
                  <a:pt x="456" y="3330"/>
                </a:lnTo>
                <a:lnTo>
                  <a:pt x="428" y="3352"/>
                </a:lnTo>
                <a:lnTo>
                  <a:pt x="402" y="3406"/>
                </a:lnTo>
                <a:lnTo>
                  <a:pt x="480" y="3484"/>
                </a:lnTo>
                <a:lnTo>
                  <a:pt x="468" y="3567"/>
                </a:lnTo>
                <a:lnTo>
                  <a:pt x="528" y="3666"/>
                </a:lnTo>
                <a:lnTo>
                  <a:pt x="593" y="3750"/>
                </a:lnTo>
                <a:lnTo>
                  <a:pt x="623" y="3828"/>
                </a:lnTo>
                <a:lnTo>
                  <a:pt x="786" y="3963"/>
                </a:lnTo>
                <a:lnTo>
                  <a:pt x="786" y="4026"/>
                </a:lnTo>
                <a:lnTo>
                  <a:pt x="882" y="4060"/>
                </a:lnTo>
                <a:lnTo>
                  <a:pt x="1068" y="4180"/>
                </a:lnTo>
                <a:lnTo>
                  <a:pt x="1203" y="3852"/>
                </a:lnTo>
                <a:lnTo>
                  <a:pt x="1220" y="3619"/>
                </a:lnTo>
                <a:lnTo>
                  <a:pt x="1149" y="3484"/>
                </a:lnTo>
                <a:lnTo>
                  <a:pt x="1139" y="2748"/>
                </a:lnTo>
                <a:lnTo>
                  <a:pt x="1244" y="2659"/>
                </a:lnTo>
                <a:lnTo>
                  <a:pt x="1526" y="2676"/>
                </a:lnTo>
                <a:lnTo>
                  <a:pt x="1739" y="2404"/>
                </a:lnTo>
                <a:lnTo>
                  <a:pt x="1899" y="2421"/>
                </a:lnTo>
                <a:lnTo>
                  <a:pt x="2036" y="2358"/>
                </a:lnTo>
                <a:lnTo>
                  <a:pt x="2142" y="2476"/>
                </a:lnTo>
                <a:lnTo>
                  <a:pt x="2330" y="2428"/>
                </a:lnTo>
                <a:lnTo>
                  <a:pt x="2510" y="2515"/>
                </a:lnTo>
                <a:lnTo>
                  <a:pt x="2676" y="2371"/>
                </a:lnTo>
                <a:lnTo>
                  <a:pt x="2880" y="2427"/>
                </a:lnTo>
                <a:lnTo>
                  <a:pt x="2756" y="2113"/>
                </a:lnTo>
                <a:lnTo>
                  <a:pt x="2741" y="1972"/>
                </a:lnTo>
                <a:lnTo>
                  <a:pt x="2868" y="1818"/>
                </a:lnTo>
                <a:lnTo>
                  <a:pt x="2924" y="1107"/>
                </a:lnTo>
                <a:lnTo>
                  <a:pt x="3140" y="732"/>
                </a:lnTo>
                <a:lnTo>
                  <a:pt x="3482" y="556"/>
                </a:lnTo>
                <a:lnTo>
                  <a:pt x="3467" y="352"/>
                </a:lnTo>
                <a:lnTo>
                  <a:pt x="3255" y="318"/>
                </a:lnTo>
                <a:lnTo>
                  <a:pt x="3228" y="172"/>
                </a:lnTo>
                <a:lnTo>
                  <a:pt x="3456" y="126"/>
                </a:lnTo>
                <a:lnTo>
                  <a:pt x="3410" y="0"/>
                </a:lnTo>
                <a:lnTo>
                  <a:pt x="2934" y="4"/>
                </a:lnTo>
                <a:lnTo>
                  <a:pt x="2544" y="358"/>
                </a:lnTo>
                <a:lnTo>
                  <a:pt x="2280" y="616"/>
                </a:lnTo>
                <a:lnTo>
                  <a:pt x="1944" y="832"/>
                </a:lnTo>
                <a:lnTo>
                  <a:pt x="1812" y="1084"/>
                </a:lnTo>
                <a:lnTo>
                  <a:pt x="1776" y="1264"/>
                </a:lnTo>
                <a:lnTo>
                  <a:pt x="1278" y="1852"/>
                </a:lnTo>
                <a:lnTo>
                  <a:pt x="1236" y="2014"/>
                </a:lnTo>
                <a:lnTo>
                  <a:pt x="1020" y="2116"/>
                </a:lnTo>
                <a:lnTo>
                  <a:pt x="966" y="2302"/>
                </a:lnTo>
                <a:lnTo>
                  <a:pt x="834" y="2320"/>
                </a:lnTo>
                <a:lnTo>
                  <a:pt x="792" y="2434"/>
                </a:lnTo>
                <a:lnTo>
                  <a:pt x="696" y="2446"/>
                </a:lnTo>
                <a:lnTo>
                  <a:pt x="606" y="2494"/>
                </a:lnTo>
                <a:lnTo>
                  <a:pt x="462" y="2488"/>
                </a:lnTo>
                <a:lnTo>
                  <a:pt x="96" y="2398"/>
                </a:lnTo>
                <a:lnTo>
                  <a:pt x="18" y="2416"/>
                </a:lnTo>
                <a:lnTo>
                  <a:pt x="0" y="2506"/>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5" name="Freeform 11">
            <a:extLst>
              <a:ext uri="{FF2B5EF4-FFF2-40B4-BE49-F238E27FC236}">
                <a16:creationId xmlns:a16="http://schemas.microsoft.com/office/drawing/2014/main" id="{1387A484-76CA-4A7C-9779-A1142C1EA6A0}"/>
              </a:ext>
            </a:extLst>
          </p:cNvPr>
          <p:cNvSpPr>
            <a:spLocks/>
          </p:cNvSpPr>
          <p:nvPr/>
        </p:nvSpPr>
        <p:spPr bwMode="auto">
          <a:xfrm>
            <a:off x="1827802" y="3836582"/>
            <a:ext cx="615551" cy="573055"/>
          </a:xfrm>
          <a:custGeom>
            <a:avLst/>
            <a:gdLst/>
            <a:ahLst/>
            <a:cxnLst>
              <a:cxn ang="0">
                <a:pos x="492" y="572"/>
              </a:cxn>
              <a:cxn ang="0">
                <a:pos x="288" y="512"/>
              </a:cxn>
              <a:cxn ang="0">
                <a:pos x="120" y="516"/>
              </a:cxn>
              <a:cxn ang="0">
                <a:pos x="0" y="1204"/>
              </a:cxn>
              <a:cxn ang="0">
                <a:pos x="48" y="1296"/>
              </a:cxn>
              <a:cxn ang="0">
                <a:pos x="76" y="1668"/>
              </a:cxn>
              <a:cxn ang="0">
                <a:pos x="161" y="1767"/>
              </a:cxn>
              <a:cxn ang="0">
                <a:pos x="249" y="1802"/>
              </a:cxn>
              <a:cxn ang="0">
                <a:pos x="296" y="1847"/>
              </a:cxn>
              <a:cxn ang="0">
                <a:pos x="404" y="1986"/>
              </a:cxn>
              <a:cxn ang="0">
                <a:pos x="513" y="2117"/>
              </a:cxn>
              <a:cxn ang="0">
                <a:pos x="575" y="2223"/>
              </a:cxn>
              <a:cxn ang="0">
                <a:pos x="593" y="2136"/>
              </a:cxn>
              <a:cxn ang="0">
                <a:pos x="671" y="2117"/>
              </a:cxn>
              <a:cxn ang="0">
                <a:pos x="1038" y="2208"/>
              </a:cxn>
              <a:cxn ang="0">
                <a:pos x="1179" y="2214"/>
              </a:cxn>
              <a:cxn ang="0">
                <a:pos x="1272" y="2166"/>
              </a:cxn>
              <a:cxn ang="0">
                <a:pos x="1368" y="2154"/>
              </a:cxn>
              <a:cxn ang="0">
                <a:pos x="1410" y="2039"/>
              </a:cxn>
              <a:cxn ang="0">
                <a:pos x="1542" y="2021"/>
              </a:cxn>
              <a:cxn ang="0">
                <a:pos x="1596" y="1835"/>
              </a:cxn>
              <a:cxn ang="0">
                <a:pos x="1812" y="1733"/>
              </a:cxn>
              <a:cxn ang="0">
                <a:pos x="1854" y="1572"/>
              </a:cxn>
              <a:cxn ang="0">
                <a:pos x="2351" y="983"/>
              </a:cxn>
              <a:cxn ang="0">
                <a:pos x="2388" y="808"/>
              </a:cxn>
              <a:cxn ang="0">
                <a:pos x="2240" y="808"/>
              </a:cxn>
              <a:cxn ang="0">
                <a:pos x="2172" y="728"/>
              </a:cxn>
              <a:cxn ang="0">
                <a:pos x="2120" y="836"/>
              </a:cxn>
              <a:cxn ang="0">
                <a:pos x="2036" y="836"/>
              </a:cxn>
              <a:cxn ang="0">
                <a:pos x="1921" y="596"/>
              </a:cxn>
              <a:cxn ang="0">
                <a:pos x="1856" y="440"/>
              </a:cxn>
              <a:cxn ang="0">
                <a:pos x="1852" y="256"/>
              </a:cxn>
              <a:cxn ang="0">
                <a:pos x="1688" y="144"/>
              </a:cxn>
              <a:cxn ang="0">
                <a:pos x="1528" y="0"/>
              </a:cxn>
              <a:cxn ang="0">
                <a:pos x="1376" y="64"/>
              </a:cxn>
              <a:cxn ang="0">
                <a:pos x="1136" y="48"/>
              </a:cxn>
              <a:cxn ang="0">
                <a:pos x="836" y="232"/>
              </a:cxn>
              <a:cxn ang="0">
                <a:pos x="720" y="348"/>
              </a:cxn>
              <a:cxn ang="0">
                <a:pos x="692" y="464"/>
              </a:cxn>
              <a:cxn ang="0">
                <a:pos x="616" y="444"/>
              </a:cxn>
              <a:cxn ang="0">
                <a:pos x="492" y="572"/>
              </a:cxn>
            </a:cxnLst>
            <a:rect l="0" t="0" r="r" b="b"/>
            <a:pathLst>
              <a:path w="2388" h="2223">
                <a:moveTo>
                  <a:pt x="492" y="572"/>
                </a:moveTo>
                <a:lnTo>
                  <a:pt x="288" y="512"/>
                </a:lnTo>
                <a:lnTo>
                  <a:pt x="120" y="516"/>
                </a:lnTo>
                <a:lnTo>
                  <a:pt x="0" y="1204"/>
                </a:lnTo>
                <a:lnTo>
                  <a:pt x="48" y="1296"/>
                </a:lnTo>
                <a:lnTo>
                  <a:pt x="76" y="1668"/>
                </a:lnTo>
                <a:lnTo>
                  <a:pt x="161" y="1767"/>
                </a:lnTo>
                <a:lnTo>
                  <a:pt x="249" y="1802"/>
                </a:lnTo>
                <a:lnTo>
                  <a:pt x="296" y="1847"/>
                </a:lnTo>
                <a:lnTo>
                  <a:pt x="404" y="1986"/>
                </a:lnTo>
                <a:lnTo>
                  <a:pt x="513" y="2117"/>
                </a:lnTo>
                <a:lnTo>
                  <a:pt x="575" y="2223"/>
                </a:lnTo>
                <a:lnTo>
                  <a:pt x="593" y="2136"/>
                </a:lnTo>
                <a:lnTo>
                  <a:pt x="671" y="2117"/>
                </a:lnTo>
                <a:lnTo>
                  <a:pt x="1038" y="2208"/>
                </a:lnTo>
                <a:lnTo>
                  <a:pt x="1179" y="2214"/>
                </a:lnTo>
                <a:lnTo>
                  <a:pt x="1272" y="2166"/>
                </a:lnTo>
                <a:lnTo>
                  <a:pt x="1368" y="2154"/>
                </a:lnTo>
                <a:lnTo>
                  <a:pt x="1410" y="2039"/>
                </a:lnTo>
                <a:lnTo>
                  <a:pt x="1542" y="2021"/>
                </a:lnTo>
                <a:lnTo>
                  <a:pt x="1596" y="1835"/>
                </a:lnTo>
                <a:lnTo>
                  <a:pt x="1812" y="1733"/>
                </a:lnTo>
                <a:lnTo>
                  <a:pt x="1854" y="1572"/>
                </a:lnTo>
                <a:lnTo>
                  <a:pt x="2351" y="983"/>
                </a:lnTo>
                <a:lnTo>
                  <a:pt x="2388" y="808"/>
                </a:lnTo>
                <a:lnTo>
                  <a:pt x="2240" y="808"/>
                </a:lnTo>
                <a:lnTo>
                  <a:pt x="2172" y="728"/>
                </a:lnTo>
                <a:lnTo>
                  <a:pt x="2120" y="836"/>
                </a:lnTo>
                <a:lnTo>
                  <a:pt x="2036" y="836"/>
                </a:lnTo>
                <a:lnTo>
                  <a:pt x="1921" y="596"/>
                </a:lnTo>
                <a:lnTo>
                  <a:pt x="1856" y="440"/>
                </a:lnTo>
                <a:lnTo>
                  <a:pt x="1852" y="256"/>
                </a:lnTo>
                <a:lnTo>
                  <a:pt x="1688" y="144"/>
                </a:lnTo>
                <a:lnTo>
                  <a:pt x="1528" y="0"/>
                </a:lnTo>
                <a:lnTo>
                  <a:pt x="1376" y="64"/>
                </a:lnTo>
                <a:lnTo>
                  <a:pt x="1136" y="48"/>
                </a:lnTo>
                <a:lnTo>
                  <a:pt x="836" y="232"/>
                </a:lnTo>
                <a:lnTo>
                  <a:pt x="720" y="348"/>
                </a:lnTo>
                <a:lnTo>
                  <a:pt x="692" y="464"/>
                </a:lnTo>
                <a:lnTo>
                  <a:pt x="616" y="444"/>
                </a:lnTo>
                <a:lnTo>
                  <a:pt x="492" y="572"/>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6" name="Freeform 12">
            <a:extLst>
              <a:ext uri="{FF2B5EF4-FFF2-40B4-BE49-F238E27FC236}">
                <a16:creationId xmlns:a16="http://schemas.microsoft.com/office/drawing/2014/main" id="{9E3854CE-EA11-4F16-BCE8-62408B0D0412}"/>
              </a:ext>
            </a:extLst>
          </p:cNvPr>
          <p:cNvSpPr>
            <a:spLocks/>
          </p:cNvSpPr>
          <p:nvPr/>
        </p:nvSpPr>
        <p:spPr bwMode="auto">
          <a:xfrm>
            <a:off x="1859994" y="3602210"/>
            <a:ext cx="871815" cy="449429"/>
          </a:xfrm>
          <a:custGeom>
            <a:avLst/>
            <a:gdLst/>
            <a:ahLst/>
            <a:cxnLst>
              <a:cxn ang="0">
                <a:pos x="34" y="560"/>
              </a:cxn>
              <a:cxn ang="0">
                <a:pos x="58" y="736"/>
              </a:cxn>
              <a:cxn ang="0">
                <a:pos x="50" y="904"/>
              </a:cxn>
              <a:cxn ang="0">
                <a:pos x="0" y="1424"/>
              </a:cxn>
              <a:cxn ang="0">
                <a:pos x="165" y="1420"/>
              </a:cxn>
              <a:cxn ang="0">
                <a:pos x="370" y="1480"/>
              </a:cxn>
              <a:cxn ang="0">
                <a:pos x="492" y="1352"/>
              </a:cxn>
              <a:cxn ang="0">
                <a:pos x="570" y="1372"/>
              </a:cxn>
              <a:cxn ang="0">
                <a:pos x="597" y="1259"/>
              </a:cxn>
              <a:cxn ang="0">
                <a:pos x="714" y="1139"/>
              </a:cxn>
              <a:cxn ang="0">
                <a:pos x="1014" y="955"/>
              </a:cxn>
              <a:cxn ang="0">
                <a:pos x="1255" y="973"/>
              </a:cxn>
              <a:cxn ang="0">
                <a:pos x="1407" y="907"/>
              </a:cxn>
              <a:cxn ang="0">
                <a:pos x="1573" y="1058"/>
              </a:cxn>
              <a:cxn ang="0">
                <a:pos x="1731" y="1165"/>
              </a:cxn>
              <a:cxn ang="0">
                <a:pos x="1734" y="1346"/>
              </a:cxn>
              <a:cxn ang="0">
                <a:pos x="1803" y="1511"/>
              </a:cxn>
              <a:cxn ang="0">
                <a:pos x="1914" y="1744"/>
              </a:cxn>
              <a:cxn ang="0">
                <a:pos x="1999" y="1744"/>
              </a:cxn>
              <a:cxn ang="0">
                <a:pos x="2049" y="1636"/>
              </a:cxn>
              <a:cxn ang="0">
                <a:pos x="2116" y="1715"/>
              </a:cxn>
              <a:cxn ang="0">
                <a:pos x="2265" y="1714"/>
              </a:cxn>
              <a:cxn ang="0">
                <a:pos x="2400" y="1459"/>
              </a:cxn>
              <a:cxn ang="0">
                <a:pos x="2737" y="1243"/>
              </a:cxn>
              <a:cxn ang="0">
                <a:pos x="2998" y="985"/>
              </a:cxn>
              <a:cxn ang="0">
                <a:pos x="3388" y="631"/>
              </a:cxn>
              <a:cxn ang="0">
                <a:pos x="3146" y="600"/>
              </a:cxn>
              <a:cxn ang="0">
                <a:pos x="2970" y="368"/>
              </a:cxn>
              <a:cxn ang="0">
                <a:pos x="2946" y="232"/>
              </a:cxn>
              <a:cxn ang="0">
                <a:pos x="2834" y="112"/>
              </a:cxn>
              <a:cxn ang="0">
                <a:pos x="2586" y="88"/>
              </a:cxn>
              <a:cxn ang="0">
                <a:pos x="2522" y="192"/>
              </a:cxn>
              <a:cxn ang="0">
                <a:pos x="2362" y="184"/>
              </a:cxn>
              <a:cxn ang="0">
                <a:pos x="2186" y="168"/>
              </a:cxn>
              <a:cxn ang="0">
                <a:pos x="2066" y="184"/>
              </a:cxn>
              <a:cxn ang="0">
                <a:pos x="1890" y="192"/>
              </a:cxn>
              <a:cxn ang="0">
                <a:pos x="1786" y="176"/>
              </a:cxn>
              <a:cxn ang="0">
                <a:pos x="1682" y="160"/>
              </a:cxn>
              <a:cxn ang="0">
                <a:pos x="1522" y="16"/>
              </a:cxn>
              <a:cxn ang="0">
                <a:pos x="1322" y="0"/>
              </a:cxn>
              <a:cxn ang="0">
                <a:pos x="1138" y="40"/>
              </a:cxn>
              <a:cxn ang="0">
                <a:pos x="906" y="232"/>
              </a:cxn>
              <a:cxn ang="0">
                <a:pos x="818" y="224"/>
              </a:cxn>
              <a:cxn ang="0">
                <a:pos x="730" y="344"/>
              </a:cxn>
              <a:cxn ang="0">
                <a:pos x="642" y="432"/>
              </a:cxn>
              <a:cxn ang="0">
                <a:pos x="530" y="440"/>
              </a:cxn>
              <a:cxn ang="0">
                <a:pos x="450" y="496"/>
              </a:cxn>
              <a:cxn ang="0">
                <a:pos x="434" y="584"/>
              </a:cxn>
              <a:cxn ang="0">
                <a:pos x="362" y="616"/>
              </a:cxn>
              <a:cxn ang="0">
                <a:pos x="290" y="624"/>
              </a:cxn>
              <a:cxn ang="0">
                <a:pos x="178" y="592"/>
              </a:cxn>
              <a:cxn ang="0">
                <a:pos x="34" y="560"/>
              </a:cxn>
            </a:cxnLst>
            <a:rect l="0" t="0" r="r" b="b"/>
            <a:pathLst>
              <a:path w="3388" h="1744">
                <a:moveTo>
                  <a:pt x="34" y="560"/>
                </a:moveTo>
                <a:lnTo>
                  <a:pt x="58" y="736"/>
                </a:lnTo>
                <a:lnTo>
                  <a:pt x="50" y="904"/>
                </a:lnTo>
                <a:lnTo>
                  <a:pt x="0" y="1424"/>
                </a:lnTo>
                <a:lnTo>
                  <a:pt x="165" y="1420"/>
                </a:lnTo>
                <a:lnTo>
                  <a:pt x="370" y="1480"/>
                </a:lnTo>
                <a:lnTo>
                  <a:pt x="492" y="1352"/>
                </a:lnTo>
                <a:lnTo>
                  <a:pt x="570" y="1372"/>
                </a:lnTo>
                <a:lnTo>
                  <a:pt x="597" y="1259"/>
                </a:lnTo>
                <a:lnTo>
                  <a:pt x="714" y="1139"/>
                </a:lnTo>
                <a:lnTo>
                  <a:pt x="1014" y="955"/>
                </a:lnTo>
                <a:lnTo>
                  <a:pt x="1255" y="973"/>
                </a:lnTo>
                <a:lnTo>
                  <a:pt x="1407" y="907"/>
                </a:lnTo>
                <a:lnTo>
                  <a:pt x="1573" y="1058"/>
                </a:lnTo>
                <a:lnTo>
                  <a:pt x="1731" y="1165"/>
                </a:lnTo>
                <a:lnTo>
                  <a:pt x="1734" y="1346"/>
                </a:lnTo>
                <a:lnTo>
                  <a:pt x="1803" y="1511"/>
                </a:lnTo>
                <a:lnTo>
                  <a:pt x="1914" y="1744"/>
                </a:lnTo>
                <a:lnTo>
                  <a:pt x="1999" y="1744"/>
                </a:lnTo>
                <a:lnTo>
                  <a:pt x="2049" y="1636"/>
                </a:lnTo>
                <a:lnTo>
                  <a:pt x="2116" y="1715"/>
                </a:lnTo>
                <a:lnTo>
                  <a:pt x="2265" y="1714"/>
                </a:lnTo>
                <a:lnTo>
                  <a:pt x="2400" y="1459"/>
                </a:lnTo>
                <a:lnTo>
                  <a:pt x="2737" y="1243"/>
                </a:lnTo>
                <a:lnTo>
                  <a:pt x="2998" y="985"/>
                </a:lnTo>
                <a:lnTo>
                  <a:pt x="3388" y="631"/>
                </a:lnTo>
                <a:lnTo>
                  <a:pt x="3146" y="600"/>
                </a:lnTo>
                <a:lnTo>
                  <a:pt x="2970" y="368"/>
                </a:lnTo>
                <a:lnTo>
                  <a:pt x="2946" y="232"/>
                </a:lnTo>
                <a:lnTo>
                  <a:pt x="2834" y="112"/>
                </a:lnTo>
                <a:lnTo>
                  <a:pt x="2586" y="88"/>
                </a:lnTo>
                <a:lnTo>
                  <a:pt x="2522" y="192"/>
                </a:lnTo>
                <a:lnTo>
                  <a:pt x="2362" y="184"/>
                </a:lnTo>
                <a:lnTo>
                  <a:pt x="2186" y="168"/>
                </a:lnTo>
                <a:lnTo>
                  <a:pt x="2066" y="184"/>
                </a:lnTo>
                <a:lnTo>
                  <a:pt x="1890" y="192"/>
                </a:lnTo>
                <a:lnTo>
                  <a:pt x="1786" y="176"/>
                </a:lnTo>
                <a:lnTo>
                  <a:pt x="1682" y="160"/>
                </a:lnTo>
                <a:lnTo>
                  <a:pt x="1522" y="16"/>
                </a:lnTo>
                <a:lnTo>
                  <a:pt x="1322" y="0"/>
                </a:lnTo>
                <a:lnTo>
                  <a:pt x="1138" y="40"/>
                </a:lnTo>
                <a:lnTo>
                  <a:pt x="906" y="232"/>
                </a:lnTo>
                <a:lnTo>
                  <a:pt x="818" y="224"/>
                </a:lnTo>
                <a:lnTo>
                  <a:pt x="730" y="344"/>
                </a:lnTo>
                <a:lnTo>
                  <a:pt x="642" y="432"/>
                </a:lnTo>
                <a:lnTo>
                  <a:pt x="530" y="440"/>
                </a:lnTo>
                <a:lnTo>
                  <a:pt x="450" y="496"/>
                </a:lnTo>
                <a:lnTo>
                  <a:pt x="434" y="584"/>
                </a:lnTo>
                <a:lnTo>
                  <a:pt x="362" y="616"/>
                </a:lnTo>
                <a:lnTo>
                  <a:pt x="290" y="624"/>
                </a:lnTo>
                <a:lnTo>
                  <a:pt x="178" y="592"/>
                </a:lnTo>
                <a:lnTo>
                  <a:pt x="34" y="56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7" name="Freeform 13">
            <a:extLst>
              <a:ext uri="{FF2B5EF4-FFF2-40B4-BE49-F238E27FC236}">
                <a16:creationId xmlns:a16="http://schemas.microsoft.com/office/drawing/2014/main" id="{2CD7989C-7DD8-4E62-8660-49CCA6672E37}"/>
              </a:ext>
            </a:extLst>
          </p:cNvPr>
          <p:cNvSpPr>
            <a:spLocks/>
          </p:cNvSpPr>
          <p:nvPr/>
        </p:nvSpPr>
        <p:spPr bwMode="auto">
          <a:xfrm>
            <a:off x="2348057" y="2955750"/>
            <a:ext cx="770083" cy="810003"/>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8" name="Freeform 14">
            <a:extLst>
              <a:ext uri="{FF2B5EF4-FFF2-40B4-BE49-F238E27FC236}">
                <a16:creationId xmlns:a16="http://schemas.microsoft.com/office/drawing/2014/main" id="{5BC7F821-A6AB-4C99-B410-637C62F0D5B3}"/>
              </a:ext>
            </a:extLst>
          </p:cNvPr>
          <p:cNvSpPr>
            <a:spLocks/>
          </p:cNvSpPr>
          <p:nvPr/>
        </p:nvSpPr>
        <p:spPr bwMode="auto">
          <a:xfrm>
            <a:off x="1867722" y="3419345"/>
            <a:ext cx="656759" cy="343833"/>
          </a:xfrm>
          <a:custGeom>
            <a:avLst/>
            <a:gdLst/>
            <a:ahLst/>
            <a:cxnLst>
              <a:cxn ang="0">
                <a:pos x="2256" y="753"/>
              </a:cxn>
              <a:cxn ang="0">
                <a:pos x="2057" y="719"/>
              </a:cxn>
              <a:cxn ang="0">
                <a:pos x="2072" y="456"/>
              </a:cxn>
              <a:cxn ang="0">
                <a:pos x="2112" y="240"/>
              </a:cxn>
              <a:cxn ang="0">
                <a:pos x="2096" y="144"/>
              </a:cxn>
              <a:cxn ang="0">
                <a:pos x="1824" y="128"/>
              </a:cxn>
              <a:cxn ang="0">
                <a:pos x="1480" y="80"/>
              </a:cxn>
              <a:cxn ang="0">
                <a:pos x="1120" y="16"/>
              </a:cxn>
              <a:cxn ang="0">
                <a:pos x="920" y="0"/>
              </a:cxn>
              <a:cxn ang="0">
                <a:pos x="744" y="64"/>
              </a:cxn>
              <a:cxn ang="0">
                <a:pos x="592" y="72"/>
              </a:cxn>
              <a:cxn ang="0">
                <a:pos x="448" y="0"/>
              </a:cxn>
              <a:cxn ang="0">
                <a:pos x="312" y="104"/>
              </a:cxn>
              <a:cxn ang="0">
                <a:pos x="224" y="352"/>
              </a:cxn>
              <a:cxn ang="0">
                <a:pos x="64" y="672"/>
              </a:cxn>
              <a:cxn ang="0">
                <a:pos x="0" y="1271"/>
              </a:cxn>
              <a:cxn ang="0">
                <a:pos x="138" y="1302"/>
              </a:cxn>
              <a:cxn ang="0">
                <a:pos x="252" y="1335"/>
              </a:cxn>
              <a:cxn ang="0">
                <a:pos x="326" y="1329"/>
              </a:cxn>
              <a:cxn ang="0">
                <a:pos x="399" y="1296"/>
              </a:cxn>
              <a:cxn ang="0">
                <a:pos x="416" y="1209"/>
              </a:cxn>
              <a:cxn ang="0">
                <a:pos x="498" y="1152"/>
              </a:cxn>
              <a:cxn ang="0">
                <a:pos x="606" y="1145"/>
              </a:cxn>
              <a:cxn ang="0">
                <a:pos x="698" y="1053"/>
              </a:cxn>
              <a:cxn ang="0">
                <a:pos x="783" y="935"/>
              </a:cxn>
              <a:cxn ang="0">
                <a:pos x="872" y="944"/>
              </a:cxn>
              <a:cxn ang="0">
                <a:pos x="1104" y="752"/>
              </a:cxn>
              <a:cxn ang="0">
                <a:pos x="1287" y="713"/>
              </a:cxn>
              <a:cxn ang="0">
                <a:pos x="1487" y="728"/>
              </a:cxn>
              <a:cxn ang="0">
                <a:pos x="1649" y="872"/>
              </a:cxn>
              <a:cxn ang="0">
                <a:pos x="1850" y="903"/>
              </a:cxn>
              <a:cxn ang="0">
                <a:pos x="2018" y="897"/>
              </a:cxn>
              <a:cxn ang="0">
                <a:pos x="2153" y="881"/>
              </a:cxn>
              <a:cxn ang="0">
                <a:pos x="2315" y="896"/>
              </a:cxn>
              <a:cxn ang="0">
                <a:pos x="2489" y="905"/>
              </a:cxn>
              <a:cxn ang="0">
                <a:pos x="2550" y="801"/>
              </a:cxn>
              <a:cxn ang="0">
                <a:pos x="2535" y="696"/>
              </a:cxn>
              <a:cxn ang="0">
                <a:pos x="2366" y="705"/>
              </a:cxn>
              <a:cxn ang="0">
                <a:pos x="2256" y="753"/>
              </a:cxn>
            </a:cxnLst>
            <a:rect l="0" t="0" r="r" b="b"/>
            <a:pathLst>
              <a:path w="2550" h="1335">
                <a:moveTo>
                  <a:pt x="2256" y="753"/>
                </a:moveTo>
                <a:lnTo>
                  <a:pt x="2057" y="719"/>
                </a:lnTo>
                <a:lnTo>
                  <a:pt x="2072" y="456"/>
                </a:lnTo>
                <a:lnTo>
                  <a:pt x="2112" y="240"/>
                </a:lnTo>
                <a:lnTo>
                  <a:pt x="2096" y="144"/>
                </a:lnTo>
                <a:lnTo>
                  <a:pt x="1824" y="128"/>
                </a:lnTo>
                <a:lnTo>
                  <a:pt x="1480" y="80"/>
                </a:lnTo>
                <a:lnTo>
                  <a:pt x="1120" y="16"/>
                </a:lnTo>
                <a:lnTo>
                  <a:pt x="920" y="0"/>
                </a:lnTo>
                <a:lnTo>
                  <a:pt x="744" y="64"/>
                </a:lnTo>
                <a:lnTo>
                  <a:pt x="592" y="72"/>
                </a:lnTo>
                <a:lnTo>
                  <a:pt x="448" y="0"/>
                </a:lnTo>
                <a:lnTo>
                  <a:pt x="312" y="104"/>
                </a:lnTo>
                <a:lnTo>
                  <a:pt x="224" y="352"/>
                </a:lnTo>
                <a:lnTo>
                  <a:pt x="64" y="672"/>
                </a:lnTo>
                <a:lnTo>
                  <a:pt x="0" y="1271"/>
                </a:lnTo>
                <a:lnTo>
                  <a:pt x="138" y="1302"/>
                </a:lnTo>
                <a:lnTo>
                  <a:pt x="252" y="1335"/>
                </a:lnTo>
                <a:lnTo>
                  <a:pt x="326" y="1329"/>
                </a:lnTo>
                <a:lnTo>
                  <a:pt x="399" y="1296"/>
                </a:lnTo>
                <a:lnTo>
                  <a:pt x="416" y="1209"/>
                </a:lnTo>
                <a:lnTo>
                  <a:pt x="498" y="1152"/>
                </a:lnTo>
                <a:lnTo>
                  <a:pt x="606" y="1145"/>
                </a:lnTo>
                <a:lnTo>
                  <a:pt x="698" y="1053"/>
                </a:lnTo>
                <a:lnTo>
                  <a:pt x="783" y="935"/>
                </a:lnTo>
                <a:lnTo>
                  <a:pt x="872" y="944"/>
                </a:lnTo>
                <a:lnTo>
                  <a:pt x="1104" y="752"/>
                </a:lnTo>
                <a:lnTo>
                  <a:pt x="1287" y="713"/>
                </a:lnTo>
                <a:lnTo>
                  <a:pt x="1487" y="728"/>
                </a:lnTo>
                <a:lnTo>
                  <a:pt x="1649" y="872"/>
                </a:lnTo>
                <a:lnTo>
                  <a:pt x="1850" y="903"/>
                </a:lnTo>
                <a:lnTo>
                  <a:pt x="2018" y="897"/>
                </a:lnTo>
                <a:lnTo>
                  <a:pt x="2153" y="881"/>
                </a:lnTo>
                <a:lnTo>
                  <a:pt x="2315" y="896"/>
                </a:lnTo>
                <a:lnTo>
                  <a:pt x="2489" y="905"/>
                </a:lnTo>
                <a:lnTo>
                  <a:pt x="2550" y="801"/>
                </a:lnTo>
                <a:lnTo>
                  <a:pt x="2535" y="696"/>
                </a:lnTo>
                <a:lnTo>
                  <a:pt x="2366" y="705"/>
                </a:lnTo>
                <a:lnTo>
                  <a:pt x="2256" y="753"/>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9" name="Freeform 15">
            <a:extLst>
              <a:ext uri="{FF2B5EF4-FFF2-40B4-BE49-F238E27FC236}">
                <a16:creationId xmlns:a16="http://schemas.microsoft.com/office/drawing/2014/main" id="{8BAAC099-4CE0-4E09-9392-AF4EADE47810}"/>
              </a:ext>
            </a:extLst>
          </p:cNvPr>
          <p:cNvSpPr>
            <a:spLocks/>
          </p:cNvSpPr>
          <p:nvPr/>
        </p:nvSpPr>
        <p:spPr bwMode="auto">
          <a:xfrm>
            <a:off x="1983616" y="3026577"/>
            <a:ext cx="464882" cy="430113"/>
          </a:xfrm>
          <a:custGeom>
            <a:avLst/>
            <a:gdLst/>
            <a:ahLst/>
            <a:cxnLst>
              <a:cxn ang="0">
                <a:pos x="1645" y="1672"/>
              </a:cxn>
              <a:cxn ang="0">
                <a:pos x="1380" y="1656"/>
              </a:cxn>
              <a:cxn ang="0">
                <a:pos x="1032" y="1608"/>
              </a:cxn>
              <a:cxn ang="0">
                <a:pos x="675" y="1545"/>
              </a:cxn>
              <a:cxn ang="0">
                <a:pos x="471" y="1528"/>
              </a:cxn>
              <a:cxn ang="0">
                <a:pos x="291" y="1593"/>
              </a:cxn>
              <a:cxn ang="0">
                <a:pos x="141" y="1599"/>
              </a:cxn>
              <a:cxn ang="0">
                <a:pos x="0" y="1527"/>
              </a:cxn>
              <a:cxn ang="0">
                <a:pos x="111" y="1336"/>
              </a:cxn>
              <a:cxn ang="0">
                <a:pos x="215" y="1048"/>
              </a:cxn>
              <a:cxn ang="0">
                <a:pos x="351" y="832"/>
              </a:cxn>
              <a:cxn ang="0">
                <a:pos x="575" y="520"/>
              </a:cxn>
              <a:cxn ang="0">
                <a:pos x="863" y="0"/>
              </a:cxn>
              <a:cxn ang="0">
                <a:pos x="999" y="32"/>
              </a:cxn>
              <a:cxn ang="0">
                <a:pos x="1079" y="216"/>
              </a:cxn>
              <a:cxn ang="0">
                <a:pos x="1223" y="312"/>
              </a:cxn>
              <a:cxn ang="0">
                <a:pos x="1431" y="456"/>
              </a:cxn>
              <a:cxn ang="0">
                <a:pos x="1534" y="568"/>
              </a:cxn>
              <a:cxn ang="0">
                <a:pos x="1416" y="631"/>
              </a:cxn>
              <a:cxn ang="0">
                <a:pos x="1414" y="780"/>
              </a:cxn>
              <a:cxn ang="0">
                <a:pos x="1488" y="922"/>
              </a:cxn>
              <a:cxn ang="0">
                <a:pos x="1486" y="1135"/>
              </a:cxn>
              <a:cxn ang="0">
                <a:pos x="1464" y="1320"/>
              </a:cxn>
              <a:cxn ang="0">
                <a:pos x="1540" y="1413"/>
              </a:cxn>
              <a:cxn ang="0">
                <a:pos x="1647" y="1488"/>
              </a:cxn>
              <a:cxn ang="0">
                <a:pos x="1801" y="1480"/>
              </a:cxn>
              <a:cxn ang="0">
                <a:pos x="1806" y="1617"/>
              </a:cxn>
              <a:cxn ang="0">
                <a:pos x="1645" y="1672"/>
              </a:cxn>
            </a:cxnLst>
            <a:rect l="0" t="0" r="r" b="b"/>
            <a:pathLst>
              <a:path w="1806" h="1672">
                <a:moveTo>
                  <a:pt x="1645" y="1672"/>
                </a:moveTo>
                <a:lnTo>
                  <a:pt x="1380" y="1656"/>
                </a:lnTo>
                <a:lnTo>
                  <a:pt x="1032" y="1608"/>
                </a:lnTo>
                <a:lnTo>
                  <a:pt x="675" y="1545"/>
                </a:lnTo>
                <a:lnTo>
                  <a:pt x="471" y="1528"/>
                </a:lnTo>
                <a:lnTo>
                  <a:pt x="291" y="1593"/>
                </a:lnTo>
                <a:lnTo>
                  <a:pt x="141" y="1599"/>
                </a:lnTo>
                <a:lnTo>
                  <a:pt x="0" y="1527"/>
                </a:lnTo>
                <a:lnTo>
                  <a:pt x="111" y="1336"/>
                </a:lnTo>
                <a:lnTo>
                  <a:pt x="215" y="1048"/>
                </a:lnTo>
                <a:lnTo>
                  <a:pt x="351" y="832"/>
                </a:lnTo>
                <a:lnTo>
                  <a:pt x="575" y="520"/>
                </a:lnTo>
                <a:lnTo>
                  <a:pt x="863" y="0"/>
                </a:lnTo>
                <a:lnTo>
                  <a:pt x="999" y="32"/>
                </a:lnTo>
                <a:lnTo>
                  <a:pt x="1079" y="216"/>
                </a:lnTo>
                <a:lnTo>
                  <a:pt x="1223" y="312"/>
                </a:lnTo>
                <a:lnTo>
                  <a:pt x="1431" y="456"/>
                </a:lnTo>
                <a:lnTo>
                  <a:pt x="1534" y="568"/>
                </a:lnTo>
                <a:lnTo>
                  <a:pt x="1416" y="631"/>
                </a:lnTo>
                <a:lnTo>
                  <a:pt x="1414" y="780"/>
                </a:lnTo>
                <a:lnTo>
                  <a:pt x="1488" y="922"/>
                </a:lnTo>
                <a:lnTo>
                  <a:pt x="1486" y="1135"/>
                </a:lnTo>
                <a:lnTo>
                  <a:pt x="1464" y="1320"/>
                </a:lnTo>
                <a:lnTo>
                  <a:pt x="1540" y="1413"/>
                </a:lnTo>
                <a:lnTo>
                  <a:pt x="1647" y="1488"/>
                </a:lnTo>
                <a:lnTo>
                  <a:pt x="1801" y="1480"/>
                </a:lnTo>
                <a:lnTo>
                  <a:pt x="1806" y="1617"/>
                </a:lnTo>
                <a:lnTo>
                  <a:pt x="1645" y="1672"/>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0" name="Freeform 16">
            <a:extLst>
              <a:ext uri="{FF2B5EF4-FFF2-40B4-BE49-F238E27FC236}">
                <a16:creationId xmlns:a16="http://schemas.microsoft.com/office/drawing/2014/main" id="{9CB5720A-5D97-4A28-8537-E49EED9E5516}"/>
              </a:ext>
            </a:extLst>
          </p:cNvPr>
          <p:cNvSpPr>
            <a:spLocks/>
          </p:cNvSpPr>
          <p:nvPr/>
        </p:nvSpPr>
        <p:spPr bwMode="auto">
          <a:xfrm>
            <a:off x="2206400" y="2731676"/>
            <a:ext cx="1009606" cy="480336"/>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1" name="Freeform 17">
            <a:extLst>
              <a:ext uri="{FF2B5EF4-FFF2-40B4-BE49-F238E27FC236}">
                <a16:creationId xmlns:a16="http://schemas.microsoft.com/office/drawing/2014/main" id="{127DCB0F-7D1D-4C08-906C-6E26D3B5EA7A}"/>
              </a:ext>
            </a:extLst>
          </p:cNvPr>
          <p:cNvSpPr>
            <a:spLocks/>
          </p:cNvSpPr>
          <p:nvPr/>
        </p:nvSpPr>
        <p:spPr bwMode="auto">
          <a:xfrm>
            <a:off x="3067914" y="2140596"/>
            <a:ext cx="658046" cy="691529"/>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2" name="Freeform 18">
            <a:extLst>
              <a:ext uri="{FF2B5EF4-FFF2-40B4-BE49-F238E27FC236}">
                <a16:creationId xmlns:a16="http://schemas.microsoft.com/office/drawing/2014/main" id="{D16C830A-8151-4217-AD06-328F70ACF2B6}"/>
              </a:ext>
            </a:extLst>
          </p:cNvPr>
          <p:cNvSpPr>
            <a:spLocks/>
          </p:cNvSpPr>
          <p:nvPr/>
        </p:nvSpPr>
        <p:spPr bwMode="auto">
          <a:xfrm>
            <a:off x="2331312" y="2444509"/>
            <a:ext cx="676076" cy="442991"/>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3" name="Freeform 19">
            <a:extLst>
              <a:ext uri="{FF2B5EF4-FFF2-40B4-BE49-F238E27FC236}">
                <a16:creationId xmlns:a16="http://schemas.microsoft.com/office/drawing/2014/main" id="{B3540AB5-EF03-4BA0-A354-8B300BCD6B63}"/>
              </a:ext>
            </a:extLst>
          </p:cNvPr>
          <p:cNvSpPr>
            <a:spLocks/>
          </p:cNvSpPr>
          <p:nvPr/>
        </p:nvSpPr>
        <p:spPr bwMode="auto">
          <a:xfrm>
            <a:off x="2622346" y="2215283"/>
            <a:ext cx="548588" cy="542148"/>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4" name="Freeform 20">
            <a:extLst>
              <a:ext uri="{FF2B5EF4-FFF2-40B4-BE49-F238E27FC236}">
                <a16:creationId xmlns:a16="http://schemas.microsoft.com/office/drawing/2014/main" id="{FACD8E42-D716-4091-A211-2948C2D0C937}"/>
              </a:ext>
            </a:extLst>
          </p:cNvPr>
          <p:cNvSpPr>
            <a:spLocks/>
          </p:cNvSpPr>
          <p:nvPr/>
        </p:nvSpPr>
        <p:spPr bwMode="auto">
          <a:xfrm>
            <a:off x="2700903" y="2028561"/>
            <a:ext cx="518969" cy="549875"/>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5" name="Freeform 21">
            <a:extLst>
              <a:ext uri="{FF2B5EF4-FFF2-40B4-BE49-F238E27FC236}">
                <a16:creationId xmlns:a16="http://schemas.microsoft.com/office/drawing/2014/main" id="{780815A5-857E-4EAE-8C15-8FCC21158CC7}"/>
              </a:ext>
            </a:extLst>
          </p:cNvPr>
          <p:cNvSpPr>
            <a:spLocks/>
          </p:cNvSpPr>
          <p:nvPr/>
        </p:nvSpPr>
        <p:spPr bwMode="auto">
          <a:xfrm>
            <a:off x="3006101" y="1828960"/>
            <a:ext cx="750766" cy="645169"/>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6" name="Freeform 22">
            <a:extLst>
              <a:ext uri="{FF2B5EF4-FFF2-40B4-BE49-F238E27FC236}">
                <a16:creationId xmlns:a16="http://schemas.microsoft.com/office/drawing/2014/main" id="{CEF5B400-9DBD-4F22-A382-D46A14F340EC}"/>
              </a:ext>
            </a:extLst>
          </p:cNvPr>
          <p:cNvSpPr>
            <a:spLocks/>
          </p:cNvSpPr>
          <p:nvPr/>
        </p:nvSpPr>
        <p:spPr bwMode="auto">
          <a:xfrm>
            <a:off x="3388567" y="1955161"/>
            <a:ext cx="195740" cy="145517"/>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7" name="Freeform 23">
            <a:extLst>
              <a:ext uri="{FF2B5EF4-FFF2-40B4-BE49-F238E27FC236}">
                <a16:creationId xmlns:a16="http://schemas.microsoft.com/office/drawing/2014/main" id="{C029BAE2-19B8-4DE3-B1B9-6AA5C7E96FFF}"/>
              </a:ext>
            </a:extLst>
          </p:cNvPr>
          <p:cNvSpPr>
            <a:spLocks/>
          </p:cNvSpPr>
          <p:nvPr/>
        </p:nvSpPr>
        <p:spPr bwMode="auto">
          <a:xfrm>
            <a:off x="3196690" y="1925542"/>
            <a:ext cx="204754" cy="265279"/>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900" b="1" kern="0">
              <a:solidFill>
                <a:srgbClr val="000000"/>
              </a:solidFill>
              <a:latin typeface="Arial" charset="0"/>
            </a:endParaRPr>
          </a:p>
        </p:txBody>
      </p:sp>
      <p:sp>
        <p:nvSpPr>
          <p:cNvPr id="18" name="Freeform 24">
            <a:extLst>
              <a:ext uri="{FF2B5EF4-FFF2-40B4-BE49-F238E27FC236}">
                <a16:creationId xmlns:a16="http://schemas.microsoft.com/office/drawing/2014/main" id="{F68EF977-1036-48B2-92E3-D21ADB0F2685}"/>
              </a:ext>
            </a:extLst>
          </p:cNvPr>
          <p:cNvSpPr>
            <a:spLocks/>
          </p:cNvSpPr>
          <p:nvPr/>
        </p:nvSpPr>
        <p:spPr bwMode="auto">
          <a:xfrm>
            <a:off x="2748813" y="2220394"/>
            <a:ext cx="148092" cy="159683"/>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19" name="Freeform 25">
            <a:extLst>
              <a:ext uri="{FF2B5EF4-FFF2-40B4-BE49-F238E27FC236}">
                <a16:creationId xmlns:a16="http://schemas.microsoft.com/office/drawing/2014/main" id="{A9AC4F8C-CD06-440E-917D-5B3FA01D4BD1}"/>
              </a:ext>
            </a:extLst>
          </p:cNvPr>
          <p:cNvSpPr>
            <a:spLocks/>
          </p:cNvSpPr>
          <p:nvPr/>
        </p:nvSpPr>
        <p:spPr bwMode="auto">
          <a:xfrm>
            <a:off x="2180642" y="3745146"/>
            <a:ext cx="106884" cy="81130"/>
          </a:xfrm>
          <a:custGeom>
            <a:avLst/>
            <a:gdLst/>
            <a:ahLst/>
            <a:cxnLst>
              <a:cxn ang="0">
                <a:pos x="372" y="278"/>
              </a:cxn>
              <a:cxn ang="0">
                <a:pos x="417" y="181"/>
              </a:cxn>
              <a:cxn ang="0">
                <a:pos x="360" y="98"/>
              </a:cxn>
              <a:cxn ang="0">
                <a:pos x="236" y="0"/>
              </a:cxn>
              <a:cxn ang="0">
                <a:pos x="186" y="14"/>
              </a:cxn>
              <a:cxn ang="0">
                <a:pos x="138" y="32"/>
              </a:cxn>
              <a:cxn ang="0">
                <a:pos x="6" y="38"/>
              </a:cxn>
              <a:cxn ang="0">
                <a:pos x="0" y="116"/>
              </a:cxn>
              <a:cxn ang="0">
                <a:pos x="9" y="181"/>
              </a:cxn>
              <a:cxn ang="0">
                <a:pos x="48" y="230"/>
              </a:cxn>
              <a:cxn ang="0">
                <a:pos x="120" y="236"/>
              </a:cxn>
              <a:cxn ang="0">
                <a:pos x="145" y="272"/>
              </a:cxn>
              <a:cxn ang="0">
                <a:pos x="186" y="314"/>
              </a:cxn>
              <a:cxn ang="0">
                <a:pos x="276" y="260"/>
              </a:cxn>
              <a:cxn ang="0">
                <a:pos x="372" y="278"/>
              </a:cxn>
            </a:cxnLst>
            <a:rect l="0" t="0" r="r" b="b"/>
            <a:pathLst>
              <a:path w="417" h="314">
                <a:moveTo>
                  <a:pt x="372" y="278"/>
                </a:moveTo>
                <a:lnTo>
                  <a:pt x="417" y="181"/>
                </a:lnTo>
                <a:lnTo>
                  <a:pt x="360" y="98"/>
                </a:lnTo>
                <a:lnTo>
                  <a:pt x="236" y="0"/>
                </a:lnTo>
                <a:lnTo>
                  <a:pt x="186" y="14"/>
                </a:lnTo>
                <a:lnTo>
                  <a:pt x="138" y="32"/>
                </a:lnTo>
                <a:lnTo>
                  <a:pt x="6" y="38"/>
                </a:lnTo>
                <a:lnTo>
                  <a:pt x="0" y="116"/>
                </a:lnTo>
                <a:lnTo>
                  <a:pt x="9" y="181"/>
                </a:lnTo>
                <a:lnTo>
                  <a:pt x="48" y="230"/>
                </a:lnTo>
                <a:lnTo>
                  <a:pt x="120" y="236"/>
                </a:lnTo>
                <a:lnTo>
                  <a:pt x="145" y="272"/>
                </a:lnTo>
                <a:lnTo>
                  <a:pt x="186" y="314"/>
                </a:lnTo>
                <a:lnTo>
                  <a:pt x="276" y="260"/>
                </a:lnTo>
                <a:lnTo>
                  <a:pt x="372" y="278"/>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nvGrpSpPr>
          <p:cNvPr id="20" name="组合 55">
            <a:extLst>
              <a:ext uri="{FF2B5EF4-FFF2-40B4-BE49-F238E27FC236}">
                <a16:creationId xmlns:a16="http://schemas.microsoft.com/office/drawing/2014/main" id="{558C85A5-775A-4D40-B10A-5A04551DA9D4}"/>
              </a:ext>
            </a:extLst>
          </p:cNvPr>
          <p:cNvGrpSpPr/>
          <p:nvPr/>
        </p:nvGrpSpPr>
        <p:grpSpPr>
          <a:xfrm>
            <a:off x="2615906" y="3724546"/>
            <a:ext cx="752054" cy="1318669"/>
            <a:chOff x="2384425" y="3979863"/>
            <a:chExt cx="927100" cy="1625600"/>
          </a:xfrm>
          <a:solidFill>
            <a:schemeClr val="accent6">
              <a:lumMod val="60000"/>
              <a:lumOff val="40000"/>
            </a:schemeClr>
          </a:solidFill>
        </p:grpSpPr>
        <p:sp>
          <p:nvSpPr>
            <p:cNvPr id="21" name="Freeform 8">
              <a:extLst>
                <a:ext uri="{FF2B5EF4-FFF2-40B4-BE49-F238E27FC236}">
                  <a16:creationId xmlns:a16="http://schemas.microsoft.com/office/drawing/2014/main" id="{53864366-B8AB-46D7-9F9E-F4F70CFC5444}"/>
                </a:ext>
              </a:extLst>
            </p:cNvPr>
            <p:cNvSpPr>
              <a:spLocks/>
            </p:cNvSpPr>
            <p:nvPr/>
          </p:nvSpPr>
          <p:spPr bwMode="auto">
            <a:xfrm>
              <a:off x="2384425" y="3979863"/>
              <a:ext cx="925512" cy="1625600"/>
            </a:xfrm>
            <a:custGeom>
              <a:avLst/>
              <a:gdLst/>
              <a:ahLst/>
              <a:cxnLst>
                <a:cxn ang="0">
                  <a:pos x="2912" y="80"/>
                </a:cxn>
                <a:cxn ang="0">
                  <a:pos x="2736" y="0"/>
                </a:cxn>
                <a:cxn ang="0">
                  <a:pos x="2480" y="144"/>
                </a:cxn>
                <a:cxn ang="0">
                  <a:pos x="2528" y="304"/>
                </a:cxn>
                <a:cxn ang="0">
                  <a:pos x="2200" y="1304"/>
                </a:cxn>
                <a:cxn ang="0">
                  <a:pos x="2048" y="1320"/>
                </a:cxn>
                <a:cxn ang="0">
                  <a:pos x="1656" y="1040"/>
                </a:cxn>
                <a:cxn ang="0">
                  <a:pos x="1552" y="1056"/>
                </a:cxn>
                <a:cxn ang="0">
                  <a:pos x="1000" y="712"/>
                </a:cxn>
                <a:cxn ang="0">
                  <a:pos x="656" y="888"/>
                </a:cxn>
                <a:cxn ang="0">
                  <a:pos x="440" y="1264"/>
                </a:cxn>
                <a:cxn ang="0">
                  <a:pos x="384" y="1976"/>
                </a:cxn>
                <a:cxn ang="0">
                  <a:pos x="256" y="2128"/>
                </a:cxn>
                <a:cxn ang="0">
                  <a:pos x="272" y="2272"/>
                </a:cxn>
                <a:cxn ang="0">
                  <a:pos x="396" y="2581"/>
                </a:cxn>
                <a:cxn ang="0">
                  <a:pos x="575" y="2805"/>
                </a:cxn>
                <a:cxn ang="0">
                  <a:pos x="575" y="3105"/>
                </a:cxn>
                <a:cxn ang="0">
                  <a:pos x="338" y="3214"/>
                </a:cxn>
                <a:cxn ang="0">
                  <a:pos x="168" y="3342"/>
                </a:cxn>
                <a:cxn ang="0">
                  <a:pos x="0" y="3831"/>
                </a:cxn>
                <a:cxn ang="0">
                  <a:pos x="167" y="4387"/>
                </a:cxn>
                <a:cxn ang="0">
                  <a:pos x="159" y="4647"/>
                </a:cxn>
                <a:cxn ang="0">
                  <a:pos x="288" y="4711"/>
                </a:cxn>
                <a:cxn ang="0">
                  <a:pos x="312" y="4855"/>
                </a:cxn>
                <a:cxn ang="0">
                  <a:pos x="449" y="5025"/>
                </a:cxn>
                <a:cxn ang="0">
                  <a:pos x="605" y="5056"/>
                </a:cxn>
                <a:cxn ang="0">
                  <a:pos x="807" y="5119"/>
                </a:cxn>
                <a:cxn ang="0">
                  <a:pos x="848" y="4592"/>
                </a:cxn>
                <a:cxn ang="0">
                  <a:pos x="976" y="4464"/>
                </a:cxn>
                <a:cxn ang="0">
                  <a:pos x="1160" y="3664"/>
                </a:cxn>
                <a:cxn ang="0">
                  <a:pos x="1912" y="2672"/>
                </a:cxn>
                <a:cxn ang="0">
                  <a:pos x="1904" y="2496"/>
                </a:cxn>
                <a:cxn ang="0">
                  <a:pos x="2008" y="2464"/>
                </a:cxn>
                <a:cxn ang="0">
                  <a:pos x="2128" y="2408"/>
                </a:cxn>
                <a:cxn ang="0">
                  <a:pos x="2728" y="1472"/>
                </a:cxn>
                <a:cxn ang="0">
                  <a:pos x="2656" y="1136"/>
                </a:cxn>
                <a:cxn ang="0">
                  <a:pos x="2912" y="80"/>
                </a:cxn>
              </a:cxnLst>
              <a:rect l="0" t="0" r="r" b="b"/>
              <a:pathLst>
                <a:path w="2912" h="5119">
                  <a:moveTo>
                    <a:pt x="2912" y="80"/>
                  </a:moveTo>
                  <a:lnTo>
                    <a:pt x="2736" y="0"/>
                  </a:lnTo>
                  <a:lnTo>
                    <a:pt x="2480" y="144"/>
                  </a:lnTo>
                  <a:lnTo>
                    <a:pt x="2528" y="304"/>
                  </a:lnTo>
                  <a:lnTo>
                    <a:pt x="2200" y="1304"/>
                  </a:lnTo>
                  <a:lnTo>
                    <a:pt x="2048" y="1320"/>
                  </a:lnTo>
                  <a:lnTo>
                    <a:pt x="1656" y="1040"/>
                  </a:lnTo>
                  <a:lnTo>
                    <a:pt x="1552" y="1056"/>
                  </a:lnTo>
                  <a:lnTo>
                    <a:pt x="1000" y="712"/>
                  </a:lnTo>
                  <a:lnTo>
                    <a:pt x="656" y="888"/>
                  </a:lnTo>
                  <a:lnTo>
                    <a:pt x="440" y="1264"/>
                  </a:lnTo>
                  <a:lnTo>
                    <a:pt x="384" y="1976"/>
                  </a:lnTo>
                  <a:lnTo>
                    <a:pt x="256" y="2128"/>
                  </a:lnTo>
                  <a:lnTo>
                    <a:pt x="272" y="2272"/>
                  </a:lnTo>
                  <a:lnTo>
                    <a:pt x="396" y="2581"/>
                  </a:lnTo>
                  <a:lnTo>
                    <a:pt x="575" y="2805"/>
                  </a:lnTo>
                  <a:lnTo>
                    <a:pt x="575" y="3105"/>
                  </a:lnTo>
                  <a:lnTo>
                    <a:pt x="338" y="3214"/>
                  </a:lnTo>
                  <a:lnTo>
                    <a:pt x="168" y="3342"/>
                  </a:lnTo>
                  <a:lnTo>
                    <a:pt x="0" y="3831"/>
                  </a:lnTo>
                  <a:lnTo>
                    <a:pt x="167" y="4387"/>
                  </a:lnTo>
                  <a:lnTo>
                    <a:pt x="159" y="4647"/>
                  </a:lnTo>
                  <a:lnTo>
                    <a:pt x="288" y="4711"/>
                  </a:lnTo>
                  <a:lnTo>
                    <a:pt x="312" y="4855"/>
                  </a:lnTo>
                  <a:lnTo>
                    <a:pt x="449" y="5025"/>
                  </a:lnTo>
                  <a:lnTo>
                    <a:pt x="605" y="5056"/>
                  </a:lnTo>
                  <a:lnTo>
                    <a:pt x="807" y="5119"/>
                  </a:lnTo>
                  <a:lnTo>
                    <a:pt x="848" y="4592"/>
                  </a:lnTo>
                  <a:lnTo>
                    <a:pt x="976" y="4464"/>
                  </a:lnTo>
                  <a:lnTo>
                    <a:pt x="1160" y="3664"/>
                  </a:lnTo>
                  <a:lnTo>
                    <a:pt x="1912" y="2672"/>
                  </a:lnTo>
                  <a:lnTo>
                    <a:pt x="1904" y="2496"/>
                  </a:lnTo>
                  <a:lnTo>
                    <a:pt x="2008" y="2464"/>
                  </a:lnTo>
                  <a:lnTo>
                    <a:pt x="2128" y="2408"/>
                  </a:lnTo>
                  <a:lnTo>
                    <a:pt x="2728" y="1472"/>
                  </a:lnTo>
                  <a:lnTo>
                    <a:pt x="2656" y="1136"/>
                  </a:lnTo>
                  <a:lnTo>
                    <a:pt x="2912" y="8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2" name="Freeform 31">
              <a:extLst>
                <a:ext uri="{FF2B5EF4-FFF2-40B4-BE49-F238E27FC236}">
                  <a16:creationId xmlns:a16="http://schemas.microsoft.com/office/drawing/2014/main" id="{61D11176-AC63-4696-978C-CDE6EC8806E3}"/>
                </a:ext>
              </a:extLst>
            </p:cNvPr>
            <p:cNvSpPr>
              <a:spLocks/>
            </p:cNvSpPr>
            <p:nvPr/>
          </p:nvSpPr>
          <p:spPr bwMode="auto">
            <a:xfrm>
              <a:off x="3227388" y="5006976"/>
              <a:ext cx="84137" cy="77788"/>
            </a:xfrm>
            <a:custGeom>
              <a:avLst/>
              <a:gdLst/>
              <a:ahLst/>
              <a:cxnLst>
                <a:cxn ang="0">
                  <a:pos x="200" y="246"/>
                </a:cxn>
                <a:cxn ang="0">
                  <a:pos x="160" y="224"/>
                </a:cxn>
                <a:cxn ang="0">
                  <a:pos x="110" y="200"/>
                </a:cxn>
                <a:cxn ang="0">
                  <a:pos x="72" y="184"/>
                </a:cxn>
                <a:cxn ang="0">
                  <a:pos x="80" y="108"/>
                </a:cxn>
                <a:cxn ang="0">
                  <a:pos x="0" y="48"/>
                </a:cxn>
                <a:cxn ang="0">
                  <a:pos x="12" y="4"/>
                </a:cxn>
                <a:cxn ang="0">
                  <a:pos x="96" y="8"/>
                </a:cxn>
                <a:cxn ang="0">
                  <a:pos x="192" y="12"/>
                </a:cxn>
                <a:cxn ang="0">
                  <a:pos x="240" y="0"/>
                </a:cxn>
                <a:cxn ang="0">
                  <a:pos x="268" y="68"/>
                </a:cxn>
                <a:cxn ang="0">
                  <a:pos x="236" y="156"/>
                </a:cxn>
                <a:cxn ang="0">
                  <a:pos x="224" y="196"/>
                </a:cxn>
                <a:cxn ang="0">
                  <a:pos x="252" y="240"/>
                </a:cxn>
                <a:cxn ang="0">
                  <a:pos x="200" y="246"/>
                </a:cxn>
              </a:cxnLst>
              <a:rect l="0" t="0" r="r" b="b"/>
              <a:pathLst>
                <a:path w="268" h="246">
                  <a:moveTo>
                    <a:pt x="200" y="246"/>
                  </a:moveTo>
                  <a:lnTo>
                    <a:pt x="160" y="224"/>
                  </a:lnTo>
                  <a:lnTo>
                    <a:pt x="110" y="200"/>
                  </a:lnTo>
                  <a:lnTo>
                    <a:pt x="72" y="184"/>
                  </a:lnTo>
                  <a:lnTo>
                    <a:pt x="80" y="108"/>
                  </a:lnTo>
                  <a:lnTo>
                    <a:pt x="0" y="48"/>
                  </a:lnTo>
                  <a:lnTo>
                    <a:pt x="12" y="4"/>
                  </a:lnTo>
                  <a:lnTo>
                    <a:pt x="96" y="8"/>
                  </a:lnTo>
                  <a:lnTo>
                    <a:pt x="192" y="12"/>
                  </a:lnTo>
                  <a:lnTo>
                    <a:pt x="240" y="0"/>
                  </a:lnTo>
                  <a:lnTo>
                    <a:pt x="268" y="68"/>
                  </a:lnTo>
                  <a:lnTo>
                    <a:pt x="236" y="156"/>
                  </a:lnTo>
                  <a:lnTo>
                    <a:pt x="224" y="196"/>
                  </a:lnTo>
                  <a:lnTo>
                    <a:pt x="252" y="240"/>
                  </a:lnTo>
                  <a:lnTo>
                    <a:pt x="200" y="24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grpSp>
        <p:nvGrpSpPr>
          <p:cNvPr id="23" name="组合 56">
            <a:extLst>
              <a:ext uri="{FF2B5EF4-FFF2-40B4-BE49-F238E27FC236}">
                <a16:creationId xmlns:a16="http://schemas.microsoft.com/office/drawing/2014/main" id="{711B7417-424D-48C3-B98A-902EE4165543}"/>
              </a:ext>
            </a:extLst>
          </p:cNvPr>
          <p:cNvGrpSpPr/>
          <p:nvPr/>
        </p:nvGrpSpPr>
        <p:grpSpPr>
          <a:xfrm>
            <a:off x="2077622" y="4371000"/>
            <a:ext cx="1388208" cy="1037936"/>
            <a:chOff x="1720850" y="4776788"/>
            <a:chExt cx="1711325" cy="1279525"/>
          </a:xfrm>
          <a:solidFill>
            <a:schemeClr val="accent6">
              <a:lumMod val="60000"/>
              <a:lumOff val="40000"/>
            </a:schemeClr>
          </a:solidFill>
        </p:grpSpPr>
        <p:sp>
          <p:nvSpPr>
            <p:cNvPr id="24" name="Freeform 7">
              <a:extLst>
                <a:ext uri="{FF2B5EF4-FFF2-40B4-BE49-F238E27FC236}">
                  <a16:creationId xmlns:a16="http://schemas.microsoft.com/office/drawing/2014/main" id="{2088327D-2BD5-4C47-86CA-8C37F3B5BF35}"/>
                </a:ext>
              </a:extLst>
            </p:cNvPr>
            <p:cNvSpPr>
              <a:spLocks/>
            </p:cNvSpPr>
            <p:nvPr/>
          </p:nvSpPr>
          <p:spPr bwMode="auto">
            <a:xfrm>
              <a:off x="1935163" y="4776788"/>
              <a:ext cx="739775" cy="1279525"/>
            </a:xfrm>
            <a:custGeom>
              <a:avLst/>
              <a:gdLst/>
              <a:ahLst/>
              <a:cxnLst>
                <a:cxn ang="0">
                  <a:pos x="1684" y="3873"/>
                </a:cxn>
                <a:cxn ang="0">
                  <a:pos x="1456" y="3504"/>
                </a:cxn>
                <a:cxn ang="0">
                  <a:pos x="1544" y="3184"/>
                </a:cxn>
                <a:cxn ang="0">
                  <a:pos x="1200" y="2648"/>
                </a:cxn>
                <a:cxn ang="0">
                  <a:pos x="960" y="2432"/>
                </a:cxn>
                <a:cxn ang="0">
                  <a:pos x="752" y="2288"/>
                </a:cxn>
                <a:cxn ang="0">
                  <a:pos x="624" y="2112"/>
                </a:cxn>
                <a:cxn ang="0">
                  <a:pos x="496" y="2024"/>
                </a:cxn>
                <a:cxn ang="0">
                  <a:pos x="392" y="1960"/>
                </a:cxn>
                <a:cxn ang="0">
                  <a:pos x="296" y="1824"/>
                </a:cxn>
                <a:cxn ang="0">
                  <a:pos x="192" y="1896"/>
                </a:cxn>
                <a:cxn ang="0">
                  <a:pos x="0" y="1824"/>
                </a:cxn>
                <a:cxn ang="0">
                  <a:pos x="136" y="1496"/>
                </a:cxn>
                <a:cxn ang="0">
                  <a:pos x="152" y="1264"/>
                </a:cxn>
                <a:cxn ang="0">
                  <a:pos x="80" y="1128"/>
                </a:cxn>
                <a:cxn ang="0">
                  <a:pos x="72" y="392"/>
                </a:cxn>
                <a:cxn ang="0">
                  <a:pos x="176" y="304"/>
                </a:cxn>
                <a:cxn ang="0">
                  <a:pos x="456" y="320"/>
                </a:cxn>
                <a:cxn ang="0">
                  <a:pos x="672" y="48"/>
                </a:cxn>
                <a:cxn ang="0">
                  <a:pos x="832" y="64"/>
                </a:cxn>
                <a:cxn ang="0">
                  <a:pos x="968" y="0"/>
                </a:cxn>
                <a:cxn ang="0">
                  <a:pos x="1072" y="120"/>
                </a:cxn>
                <a:cxn ang="0">
                  <a:pos x="1264" y="72"/>
                </a:cxn>
                <a:cxn ang="0">
                  <a:pos x="1440" y="160"/>
                </a:cxn>
                <a:cxn ang="0">
                  <a:pos x="1608" y="16"/>
                </a:cxn>
                <a:cxn ang="0">
                  <a:pos x="1816" y="72"/>
                </a:cxn>
                <a:cxn ang="0">
                  <a:pos x="1992" y="296"/>
                </a:cxn>
                <a:cxn ang="0">
                  <a:pos x="1992" y="592"/>
                </a:cxn>
                <a:cxn ang="0">
                  <a:pos x="1752" y="704"/>
                </a:cxn>
                <a:cxn ang="0">
                  <a:pos x="1584" y="832"/>
                </a:cxn>
                <a:cxn ang="0">
                  <a:pos x="1416" y="1320"/>
                </a:cxn>
                <a:cxn ang="0">
                  <a:pos x="1584" y="1880"/>
                </a:cxn>
                <a:cxn ang="0">
                  <a:pos x="1576" y="2136"/>
                </a:cxn>
                <a:cxn ang="0">
                  <a:pos x="1704" y="2200"/>
                </a:cxn>
                <a:cxn ang="0">
                  <a:pos x="1728" y="2344"/>
                </a:cxn>
                <a:cxn ang="0">
                  <a:pos x="1864" y="2512"/>
                </a:cxn>
                <a:cxn ang="0">
                  <a:pos x="2016" y="2544"/>
                </a:cxn>
                <a:cxn ang="0">
                  <a:pos x="2224" y="2608"/>
                </a:cxn>
                <a:cxn ang="0">
                  <a:pos x="2272" y="3136"/>
                </a:cxn>
                <a:cxn ang="0">
                  <a:pos x="2328" y="3336"/>
                </a:cxn>
                <a:cxn ang="0">
                  <a:pos x="2232" y="3576"/>
                </a:cxn>
                <a:cxn ang="0">
                  <a:pos x="2224" y="4032"/>
                </a:cxn>
                <a:cxn ang="0">
                  <a:pos x="1880" y="3840"/>
                </a:cxn>
                <a:cxn ang="0">
                  <a:pos x="1808" y="4008"/>
                </a:cxn>
                <a:cxn ang="0">
                  <a:pos x="1684" y="3873"/>
                </a:cxn>
              </a:cxnLst>
              <a:rect l="0" t="0" r="r" b="b"/>
              <a:pathLst>
                <a:path w="2328" h="4032">
                  <a:moveTo>
                    <a:pt x="1684" y="3873"/>
                  </a:moveTo>
                  <a:lnTo>
                    <a:pt x="1456" y="3504"/>
                  </a:lnTo>
                  <a:lnTo>
                    <a:pt x="1544" y="3184"/>
                  </a:lnTo>
                  <a:lnTo>
                    <a:pt x="1200" y="2648"/>
                  </a:lnTo>
                  <a:lnTo>
                    <a:pt x="960" y="2432"/>
                  </a:lnTo>
                  <a:lnTo>
                    <a:pt x="752" y="2288"/>
                  </a:lnTo>
                  <a:lnTo>
                    <a:pt x="624" y="2112"/>
                  </a:lnTo>
                  <a:lnTo>
                    <a:pt x="496" y="2024"/>
                  </a:lnTo>
                  <a:lnTo>
                    <a:pt x="392" y="1960"/>
                  </a:lnTo>
                  <a:lnTo>
                    <a:pt x="296" y="1824"/>
                  </a:lnTo>
                  <a:lnTo>
                    <a:pt x="192" y="1896"/>
                  </a:lnTo>
                  <a:lnTo>
                    <a:pt x="0" y="1824"/>
                  </a:lnTo>
                  <a:lnTo>
                    <a:pt x="136" y="1496"/>
                  </a:lnTo>
                  <a:lnTo>
                    <a:pt x="152" y="1264"/>
                  </a:lnTo>
                  <a:lnTo>
                    <a:pt x="80" y="1128"/>
                  </a:lnTo>
                  <a:lnTo>
                    <a:pt x="72" y="392"/>
                  </a:lnTo>
                  <a:lnTo>
                    <a:pt x="176" y="304"/>
                  </a:lnTo>
                  <a:lnTo>
                    <a:pt x="456" y="320"/>
                  </a:lnTo>
                  <a:lnTo>
                    <a:pt x="672" y="48"/>
                  </a:lnTo>
                  <a:lnTo>
                    <a:pt x="832" y="64"/>
                  </a:lnTo>
                  <a:lnTo>
                    <a:pt x="968" y="0"/>
                  </a:lnTo>
                  <a:lnTo>
                    <a:pt x="1072" y="120"/>
                  </a:lnTo>
                  <a:lnTo>
                    <a:pt x="1264" y="72"/>
                  </a:lnTo>
                  <a:lnTo>
                    <a:pt x="1440" y="160"/>
                  </a:lnTo>
                  <a:lnTo>
                    <a:pt x="1608" y="16"/>
                  </a:lnTo>
                  <a:lnTo>
                    <a:pt x="1816" y="72"/>
                  </a:lnTo>
                  <a:lnTo>
                    <a:pt x="1992" y="296"/>
                  </a:lnTo>
                  <a:lnTo>
                    <a:pt x="1992" y="592"/>
                  </a:lnTo>
                  <a:lnTo>
                    <a:pt x="1752" y="704"/>
                  </a:lnTo>
                  <a:lnTo>
                    <a:pt x="1584" y="832"/>
                  </a:lnTo>
                  <a:lnTo>
                    <a:pt x="1416" y="1320"/>
                  </a:lnTo>
                  <a:lnTo>
                    <a:pt x="1584" y="1880"/>
                  </a:lnTo>
                  <a:lnTo>
                    <a:pt x="1576" y="2136"/>
                  </a:lnTo>
                  <a:lnTo>
                    <a:pt x="1704" y="2200"/>
                  </a:lnTo>
                  <a:lnTo>
                    <a:pt x="1728" y="2344"/>
                  </a:lnTo>
                  <a:lnTo>
                    <a:pt x="1864" y="2512"/>
                  </a:lnTo>
                  <a:lnTo>
                    <a:pt x="2016" y="2544"/>
                  </a:lnTo>
                  <a:lnTo>
                    <a:pt x="2224" y="2608"/>
                  </a:lnTo>
                  <a:lnTo>
                    <a:pt x="2272" y="3136"/>
                  </a:lnTo>
                  <a:lnTo>
                    <a:pt x="2328" y="3336"/>
                  </a:lnTo>
                  <a:lnTo>
                    <a:pt x="2232" y="3576"/>
                  </a:lnTo>
                  <a:lnTo>
                    <a:pt x="2224" y="4032"/>
                  </a:lnTo>
                  <a:lnTo>
                    <a:pt x="1880" y="3840"/>
                  </a:lnTo>
                  <a:lnTo>
                    <a:pt x="1808" y="4008"/>
                  </a:lnTo>
                  <a:lnTo>
                    <a:pt x="1684" y="387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5" name="Freeform 30">
              <a:extLst>
                <a:ext uri="{FF2B5EF4-FFF2-40B4-BE49-F238E27FC236}">
                  <a16:creationId xmlns:a16="http://schemas.microsoft.com/office/drawing/2014/main" id="{4A13F28F-97D1-46BE-958D-40E14F2C4B1C}"/>
                </a:ext>
              </a:extLst>
            </p:cNvPr>
            <p:cNvSpPr>
              <a:spLocks/>
            </p:cNvSpPr>
            <p:nvPr/>
          </p:nvSpPr>
          <p:spPr bwMode="auto">
            <a:xfrm>
              <a:off x="3294063" y="5792788"/>
              <a:ext cx="138112" cy="134938"/>
            </a:xfrm>
            <a:custGeom>
              <a:avLst/>
              <a:gdLst/>
              <a:ahLst/>
              <a:cxnLst>
                <a:cxn ang="0">
                  <a:pos x="396" y="392"/>
                </a:cxn>
                <a:cxn ang="0">
                  <a:pos x="364" y="424"/>
                </a:cxn>
                <a:cxn ang="0">
                  <a:pos x="308" y="388"/>
                </a:cxn>
                <a:cxn ang="0">
                  <a:pos x="296" y="344"/>
                </a:cxn>
                <a:cxn ang="0">
                  <a:pos x="232" y="296"/>
                </a:cxn>
                <a:cxn ang="0">
                  <a:pos x="148" y="284"/>
                </a:cxn>
                <a:cxn ang="0">
                  <a:pos x="80" y="219"/>
                </a:cxn>
                <a:cxn ang="0">
                  <a:pos x="44" y="184"/>
                </a:cxn>
                <a:cxn ang="0">
                  <a:pos x="44" y="124"/>
                </a:cxn>
                <a:cxn ang="0">
                  <a:pos x="40" y="80"/>
                </a:cxn>
                <a:cxn ang="0">
                  <a:pos x="0" y="8"/>
                </a:cxn>
                <a:cxn ang="0">
                  <a:pos x="64" y="12"/>
                </a:cxn>
                <a:cxn ang="0">
                  <a:pos x="180" y="16"/>
                </a:cxn>
                <a:cxn ang="0">
                  <a:pos x="268" y="8"/>
                </a:cxn>
                <a:cxn ang="0">
                  <a:pos x="316" y="0"/>
                </a:cxn>
                <a:cxn ang="0">
                  <a:pos x="308" y="72"/>
                </a:cxn>
                <a:cxn ang="0">
                  <a:pos x="328" y="132"/>
                </a:cxn>
                <a:cxn ang="0">
                  <a:pos x="264" y="152"/>
                </a:cxn>
                <a:cxn ang="0">
                  <a:pos x="288" y="224"/>
                </a:cxn>
                <a:cxn ang="0">
                  <a:pos x="432" y="316"/>
                </a:cxn>
                <a:cxn ang="0">
                  <a:pos x="436" y="360"/>
                </a:cxn>
                <a:cxn ang="0">
                  <a:pos x="396" y="392"/>
                </a:cxn>
              </a:cxnLst>
              <a:rect l="0" t="0" r="r" b="b"/>
              <a:pathLst>
                <a:path w="436" h="424">
                  <a:moveTo>
                    <a:pt x="396" y="392"/>
                  </a:moveTo>
                  <a:lnTo>
                    <a:pt x="364" y="424"/>
                  </a:lnTo>
                  <a:lnTo>
                    <a:pt x="308" y="388"/>
                  </a:lnTo>
                  <a:lnTo>
                    <a:pt x="296" y="344"/>
                  </a:lnTo>
                  <a:lnTo>
                    <a:pt x="232" y="296"/>
                  </a:lnTo>
                  <a:lnTo>
                    <a:pt x="148" y="284"/>
                  </a:lnTo>
                  <a:lnTo>
                    <a:pt x="80" y="219"/>
                  </a:lnTo>
                  <a:lnTo>
                    <a:pt x="44" y="184"/>
                  </a:lnTo>
                  <a:lnTo>
                    <a:pt x="44" y="124"/>
                  </a:lnTo>
                  <a:lnTo>
                    <a:pt x="40" y="80"/>
                  </a:lnTo>
                  <a:lnTo>
                    <a:pt x="0" y="8"/>
                  </a:lnTo>
                  <a:lnTo>
                    <a:pt x="64" y="12"/>
                  </a:lnTo>
                  <a:lnTo>
                    <a:pt x="180" y="16"/>
                  </a:lnTo>
                  <a:lnTo>
                    <a:pt x="268" y="8"/>
                  </a:lnTo>
                  <a:lnTo>
                    <a:pt x="316" y="0"/>
                  </a:lnTo>
                  <a:lnTo>
                    <a:pt x="308" y="72"/>
                  </a:lnTo>
                  <a:lnTo>
                    <a:pt x="328" y="132"/>
                  </a:lnTo>
                  <a:lnTo>
                    <a:pt x="264" y="152"/>
                  </a:lnTo>
                  <a:lnTo>
                    <a:pt x="288" y="224"/>
                  </a:lnTo>
                  <a:lnTo>
                    <a:pt x="432" y="316"/>
                  </a:lnTo>
                  <a:lnTo>
                    <a:pt x="436" y="360"/>
                  </a:lnTo>
                  <a:lnTo>
                    <a:pt x="396" y="392"/>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6" name="Freeform 32">
              <a:extLst>
                <a:ext uri="{FF2B5EF4-FFF2-40B4-BE49-F238E27FC236}">
                  <a16:creationId xmlns:a16="http://schemas.microsoft.com/office/drawing/2014/main" id="{C7829BF3-C131-48EC-BCEA-37E356706932}"/>
                </a:ext>
              </a:extLst>
            </p:cNvPr>
            <p:cNvSpPr>
              <a:spLocks/>
            </p:cNvSpPr>
            <p:nvPr/>
          </p:nvSpPr>
          <p:spPr bwMode="auto">
            <a:xfrm>
              <a:off x="1720850" y="5495926"/>
              <a:ext cx="52387" cy="68263"/>
            </a:xfrm>
            <a:custGeom>
              <a:avLst/>
              <a:gdLst/>
              <a:ahLst/>
              <a:cxnLst>
                <a:cxn ang="0">
                  <a:pos x="0" y="203"/>
                </a:cxn>
                <a:cxn ang="0">
                  <a:pos x="15" y="152"/>
                </a:cxn>
                <a:cxn ang="0">
                  <a:pos x="19" y="116"/>
                </a:cxn>
                <a:cxn ang="0">
                  <a:pos x="11" y="80"/>
                </a:cxn>
                <a:cxn ang="0">
                  <a:pos x="47" y="28"/>
                </a:cxn>
                <a:cxn ang="0">
                  <a:pos x="103" y="16"/>
                </a:cxn>
                <a:cxn ang="0">
                  <a:pos x="127" y="0"/>
                </a:cxn>
                <a:cxn ang="0">
                  <a:pos x="163" y="44"/>
                </a:cxn>
                <a:cxn ang="0">
                  <a:pos x="167" y="92"/>
                </a:cxn>
                <a:cxn ang="0">
                  <a:pos x="107" y="132"/>
                </a:cxn>
                <a:cxn ang="0">
                  <a:pos x="79" y="168"/>
                </a:cxn>
                <a:cxn ang="0">
                  <a:pos x="47" y="216"/>
                </a:cxn>
                <a:cxn ang="0">
                  <a:pos x="0" y="203"/>
                </a:cxn>
              </a:cxnLst>
              <a:rect l="0" t="0" r="r" b="b"/>
              <a:pathLst>
                <a:path w="167" h="216">
                  <a:moveTo>
                    <a:pt x="0" y="203"/>
                  </a:moveTo>
                  <a:lnTo>
                    <a:pt x="15" y="152"/>
                  </a:lnTo>
                  <a:lnTo>
                    <a:pt x="19" y="116"/>
                  </a:lnTo>
                  <a:lnTo>
                    <a:pt x="11" y="80"/>
                  </a:lnTo>
                  <a:lnTo>
                    <a:pt x="47" y="28"/>
                  </a:lnTo>
                  <a:lnTo>
                    <a:pt x="103" y="16"/>
                  </a:lnTo>
                  <a:lnTo>
                    <a:pt x="127" y="0"/>
                  </a:lnTo>
                  <a:lnTo>
                    <a:pt x="163" y="44"/>
                  </a:lnTo>
                  <a:lnTo>
                    <a:pt x="167" y="92"/>
                  </a:lnTo>
                  <a:lnTo>
                    <a:pt x="107" y="132"/>
                  </a:lnTo>
                  <a:lnTo>
                    <a:pt x="79" y="168"/>
                  </a:lnTo>
                  <a:lnTo>
                    <a:pt x="47" y="216"/>
                  </a:lnTo>
                  <a:lnTo>
                    <a:pt x="0" y="20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sp>
        <p:nvSpPr>
          <p:cNvPr id="27" name="矩形 26">
            <a:extLst>
              <a:ext uri="{FF2B5EF4-FFF2-40B4-BE49-F238E27FC236}">
                <a16:creationId xmlns:a16="http://schemas.microsoft.com/office/drawing/2014/main" id="{4F300571-D6F7-46CB-83C9-B243F491EBAB}"/>
              </a:ext>
            </a:extLst>
          </p:cNvPr>
          <p:cNvSpPr/>
          <p:nvPr/>
        </p:nvSpPr>
        <p:spPr>
          <a:xfrm>
            <a:off x="4183110" y="2389135"/>
            <a:ext cx="4572000" cy="2419124"/>
          </a:xfrm>
          <a:prstGeom prst="rect">
            <a:avLst/>
          </a:prstGeom>
        </p:spPr>
        <p:txBody>
          <a:bodyPr>
            <a:spAutoFit/>
          </a:bodyPr>
          <a:lstStyle/>
          <a:p>
            <a:pPr algn="just" hangingPunct="0">
              <a:lnSpc>
                <a:spcPct val="90000"/>
              </a:lnSpc>
            </a:pPr>
            <a:r>
              <a:rPr lang="zh-TW" altLang="zh-TW" sz="2400" dirty="0">
                <a:solidFill>
                  <a:srgbClr val="800000"/>
                </a:solidFill>
              </a:rPr>
              <a:t>其次</a:t>
            </a:r>
            <a:r>
              <a:rPr lang="zh-TW" altLang="zh-TW" sz="2400" dirty="0"/>
              <a:t>，</a:t>
            </a:r>
            <a:r>
              <a:rPr lang="zh-TW" altLang="zh-TW" sz="2400" dirty="0">
                <a:solidFill>
                  <a:srgbClr val="800000"/>
                </a:solidFill>
              </a:rPr>
              <a:t>國軍各地區</a:t>
            </a:r>
            <a:r>
              <a:rPr lang="zh-TW" altLang="zh-TW" sz="2400" dirty="0"/>
              <a:t>均有儲存</a:t>
            </a:r>
            <a:r>
              <a:rPr lang="zh-TW" altLang="zh-TW" sz="2400" dirty="0">
                <a:solidFill>
                  <a:srgbClr val="800000"/>
                </a:solidFill>
              </a:rPr>
              <a:t>油池</a:t>
            </a:r>
            <a:r>
              <a:rPr lang="zh-TW" altLang="zh-TW" sz="2400" dirty="0"/>
              <a:t>，而油池又</a:t>
            </a:r>
            <a:r>
              <a:rPr lang="zh-TW" altLang="zh-TW" sz="2400" dirty="0">
                <a:solidFill>
                  <a:srgbClr val="800000"/>
                </a:solidFill>
              </a:rPr>
              <a:t>屬空用油池為最多</a:t>
            </a:r>
            <a:r>
              <a:rPr lang="zh-TW" altLang="zh-TW" sz="2400" dirty="0"/>
              <a:t>，</a:t>
            </a:r>
            <a:r>
              <a:rPr lang="zh-TW" altLang="zh-TW" sz="2400" dirty="0">
                <a:solidFill>
                  <a:srgbClr val="800000"/>
                </a:solidFill>
              </a:rPr>
              <a:t>各基地機型</a:t>
            </a:r>
            <a:r>
              <a:rPr lang="zh-TW" altLang="en-US" sz="2400" dirty="0">
                <a:solidFill>
                  <a:srgbClr val="800000"/>
                </a:solidFill>
              </a:rPr>
              <a:t>及任務大多</a:t>
            </a:r>
            <a:r>
              <a:rPr lang="zh-TW" altLang="zh-TW" sz="2400" dirty="0">
                <a:solidFill>
                  <a:srgbClr val="800000"/>
                </a:solidFill>
              </a:rPr>
              <a:t>不同</a:t>
            </a:r>
            <a:r>
              <a:rPr lang="zh-TW" altLang="zh-TW" sz="2400" dirty="0"/>
              <a:t>，</a:t>
            </a:r>
            <a:r>
              <a:rPr lang="zh-TW" altLang="zh-TW" sz="2400" dirty="0">
                <a:solidFill>
                  <a:srgbClr val="800000"/>
                </a:solidFill>
              </a:rPr>
              <a:t>本研究將以各</a:t>
            </a:r>
            <a:r>
              <a:rPr lang="zh-TW" altLang="en-US" sz="2400" dirty="0">
                <a:solidFill>
                  <a:srgbClr val="800000"/>
                </a:solidFill>
              </a:rPr>
              <a:t>地區</a:t>
            </a:r>
            <a:r>
              <a:rPr lang="zh-TW" altLang="zh-TW" sz="2400" dirty="0">
                <a:solidFill>
                  <a:srgbClr val="800000"/>
                </a:solidFill>
              </a:rPr>
              <a:t>油料耗用數為基礎</a:t>
            </a:r>
            <a:r>
              <a:rPr lang="zh-TW" altLang="zh-TW" sz="2400" dirty="0"/>
              <a:t>，來</a:t>
            </a:r>
            <a:r>
              <a:rPr lang="zh-TW" altLang="zh-TW" sz="2400" dirty="0">
                <a:solidFill>
                  <a:srgbClr val="800000"/>
                </a:solidFill>
              </a:rPr>
              <a:t>探討適用之</a:t>
            </a:r>
            <a:r>
              <a:rPr lang="zh-TW" altLang="zh-TW" sz="2400" dirty="0"/>
              <a:t>油料需求</a:t>
            </a:r>
            <a:r>
              <a:rPr lang="zh-TW" altLang="zh-TW" sz="2400" dirty="0">
                <a:solidFill>
                  <a:srgbClr val="800000"/>
                </a:solidFill>
              </a:rPr>
              <a:t>預測模型</a:t>
            </a:r>
            <a:r>
              <a:rPr lang="zh-TW" altLang="zh-TW" sz="2400" dirty="0"/>
              <a:t>，以精進油料管理成效。</a:t>
            </a:r>
          </a:p>
        </p:txBody>
      </p:sp>
      <p:sp>
        <p:nvSpPr>
          <p:cNvPr id="28" name="Title 9">
            <a:extLst>
              <a:ext uri="{FF2B5EF4-FFF2-40B4-BE49-F238E27FC236}">
                <a16:creationId xmlns:a16="http://schemas.microsoft.com/office/drawing/2014/main" id="{2EB73A49-8847-47CF-AB0F-5DD9C6DFB8A2}"/>
              </a:ext>
            </a:extLst>
          </p:cNvPr>
          <p:cNvSpPr txBox="1">
            <a:spLocks/>
          </p:cNvSpPr>
          <p:nvPr/>
        </p:nvSpPr>
        <p:spPr>
          <a:xfrm>
            <a:off x="768096" y="585216"/>
            <a:ext cx="7290054" cy="1499616"/>
          </a:xfrm>
          <a:prstGeom prst="rect">
            <a:avLst/>
          </a:prstGeom>
        </p:spPr>
        <p:txBody>
          <a:bodyPr>
            <a:no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n-US" altLang="zh-TW" sz="3600" dirty="0">
                <a:latin typeface="+mn-ea"/>
              </a:rPr>
              <a:t>1.4</a:t>
            </a:r>
            <a:r>
              <a:rPr lang="zh-TW" altLang="en-US" sz="3600" dirty="0">
                <a:latin typeface="+mn-ea"/>
              </a:rPr>
              <a:t>研究範圍</a:t>
            </a:r>
            <a:r>
              <a:rPr lang="en-US" altLang="zh-TW" sz="3600" dirty="0">
                <a:latin typeface="+mn-ea"/>
              </a:rPr>
              <a:t>(2/2)</a:t>
            </a:r>
            <a:endParaRPr lang="en-US" sz="3600" dirty="0"/>
          </a:p>
        </p:txBody>
      </p:sp>
      <p:grpSp>
        <p:nvGrpSpPr>
          <p:cNvPr id="32" name="群組 31">
            <a:extLst>
              <a:ext uri="{FF2B5EF4-FFF2-40B4-BE49-F238E27FC236}">
                <a16:creationId xmlns:a16="http://schemas.microsoft.com/office/drawing/2014/main" id="{41418AE8-B22D-404E-ACA7-E679B4E25378}"/>
              </a:ext>
            </a:extLst>
          </p:cNvPr>
          <p:cNvGrpSpPr/>
          <p:nvPr/>
        </p:nvGrpSpPr>
        <p:grpSpPr>
          <a:xfrm>
            <a:off x="2374983" y="2161086"/>
            <a:ext cx="524245" cy="370045"/>
            <a:chOff x="10045700" y="1335024"/>
            <a:chExt cx="774700" cy="559021"/>
          </a:xfrm>
        </p:grpSpPr>
        <p:sp>
          <p:nvSpPr>
            <p:cNvPr id="33" name="矩形: 圓角 32">
              <a:extLst>
                <a:ext uri="{FF2B5EF4-FFF2-40B4-BE49-F238E27FC236}">
                  <a16:creationId xmlns:a16="http://schemas.microsoft.com/office/drawing/2014/main" id="{8A6EDDFB-5534-46C0-922B-DB76CD0C8970}"/>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4" name="圖片 33">
              <a:extLst>
                <a:ext uri="{FF2B5EF4-FFF2-40B4-BE49-F238E27FC236}">
                  <a16:creationId xmlns:a16="http://schemas.microsoft.com/office/drawing/2014/main" id="{83E2B89C-9D0A-46C4-B1BD-5A4B4D75CB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35" name="群組 34">
            <a:extLst>
              <a:ext uri="{FF2B5EF4-FFF2-40B4-BE49-F238E27FC236}">
                <a16:creationId xmlns:a16="http://schemas.microsoft.com/office/drawing/2014/main" id="{B06294C1-881E-40A8-9CC5-722E421CB445}"/>
              </a:ext>
            </a:extLst>
          </p:cNvPr>
          <p:cNvGrpSpPr/>
          <p:nvPr/>
        </p:nvGrpSpPr>
        <p:grpSpPr>
          <a:xfrm>
            <a:off x="1890706" y="2783150"/>
            <a:ext cx="524245" cy="370045"/>
            <a:chOff x="10045700" y="1335024"/>
            <a:chExt cx="774700" cy="559021"/>
          </a:xfrm>
        </p:grpSpPr>
        <p:sp>
          <p:nvSpPr>
            <p:cNvPr id="36" name="矩形: 圓角 35">
              <a:extLst>
                <a:ext uri="{FF2B5EF4-FFF2-40B4-BE49-F238E27FC236}">
                  <a16:creationId xmlns:a16="http://schemas.microsoft.com/office/drawing/2014/main" id="{38CE3436-7F39-4897-8142-A043246951CB}"/>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7" name="圖片 36">
              <a:extLst>
                <a:ext uri="{FF2B5EF4-FFF2-40B4-BE49-F238E27FC236}">
                  <a16:creationId xmlns:a16="http://schemas.microsoft.com/office/drawing/2014/main" id="{833ADE6E-8106-4196-A355-78E029D1DE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38" name="群組 37">
            <a:extLst>
              <a:ext uri="{FF2B5EF4-FFF2-40B4-BE49-F238E27FC236}">
                <a16:creationId xmlns:a16="http://schemas.microsoft.com/office/drawing/2014/main" id="{7A920AEC-CF24-4D1F-8EA4-183853F40476}"/>
              </a:ext>
            </a:extLst>
          </p:cNvPr>
          <p:cNvGrpSpPr/>
          <p:nvPr/>
        </p:nvGrpSpPr>
        <p:grpSpPr>
          <a:xfrm>
            <a:off x="1626131" y="3456231"/>
            <a:ext cx="524245" cy="370045"/>
            <a:chOff x="10045700" y="1335024"/>
            <a:chExt cx="774700" cy="559021"/>
          </a:xfrm>
        </p:grpSpPr>
        <p:sp>
          <p:nvSpPr>
            <p:cNvPr id="39" name="矩形: 圓角 38">
              <a:extLst>
                <a:ext uri="{FF2B5EF4-FFF2-40B4-BE49-F238E27FC236}">
                  <a16:creationId xmlns:a16="http://schemas.microsoft.com/office/drawing/2014/main" id="{FC32A706-B52C-4811-8B6E-4365EC9D3FF6}"/>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0" name="圖片 39">
              <a:extLst>
                <a:ext uri="{FF2B5EF4-FFF2-40B4-BE49-F238E27FC236}">
                  <a16:creationId xmlns:a16="http://schemas.microsoft.com/office/drawing/2014/main" id="{01D725B1-37E0-4752-84D6-692D857146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41" name="群組 40">
            <a:extLst>
              <a:ext uri="{FF2B5EF4-FFF2-40B4-BE49-F238E27FC236}">
                <a16:creationId xmlns:a16="http://schemas.microsoft.com/office/drawing/2014/main" id="{C5580236-FFBC-44AF-B0A2-1F002761606C}"/>
              </a:ext>
            </a:extLst>
          </p:cNvPr>
          <p:cNvGrpSpPr/>
          <p:nvPr/>
        </p:nvGrpSpPr>
        <p:grpSpPr>
          <a:xfrm>
            <a:off x="1665349" y="4457932"/>
            <a:ext cx="524245" cy="370045"/>
            <a:chOff x="10045700" y="1335024"/>
            <a:chExt cx="774700" cy="559021"/>
          </a:xfrm>
        </p:grpSpPr>
        <p:sp>
          <p:nvSpPr>
            <p:cNvPr id="42" name="矩形: 圓角 41">
              <a:extLst>
                <a:ext uri="{FF2B5EF4-FFF2-40B4-BE49-F238E27FC236}">
                  <a16:creationId xmlns:a16="http://schemas.microsoft.com/office/drawing/2014/main" id="{2A819CB9-E822-4A3F-8C52-E06DD02C7823}"/>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 name="圖片 42">
              <a:extLst>
                <a:ext uri="{FF2B5EF4-FFF2-40B4-BE49-F238E27FC236}">
                  <a16:creationId xmlns:a16="http://schemas.microsoft.com/office/drawing/2014/main" id="{683C3542-ABBA-452D-BF13-E289BD4563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44" name="群組 43">
            <a:extLst>
              <a:ext uri="{FF2B5EF4-FFF2-40B4-BE49-F238E27FC236}">
                <a16:creationId xmlns:a16="http://schemas.microsoft.com/office/drawing/2014/main" id="{452CEDF6-8CA9-4CDB-9422-68E2552A4F02}"/>
              </a:ext>
            </a:extLst>
          </p:cNvPr>
          <p:cNvGrpSpPr/>
          <p:nvPr/>
        </p:nvGrpSpPr>
        <p:grpSpPr>
          <a:xfrm>
            <a:off x="2145161" y="4863346"/>
            <a:ext cx="524245" cy="370045"/>
            <a:chOff x="10045700" y="1335024"/>
            <a:chExt cx="774700" cy="559021"/>
          </a:xfrm>
        </p:grpSpPr>
        <p:sp>
          <p:nvSpPr>
            <p:cNvPr id="45" name="矩形: 圓角 44">
              <a:extLst>
                <a:ext uri="{FF2B5EF4-FFF2-40B4-BE49-F238E27FC236}">
                  <a16:creationId xmlns:a16="http://schemas.microsoft.com/office/drawing/2014/main" id="{0C2C4E7B-D741-4394-B0CD-20564409B361}"/>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圖片 45">
              <a:extLst>
                <a:ext uri="{FF2B5EF4-FFF2-40B4-BE49-F238E27FC236}">
                  <a16:creationId xmlns:a16="http://schemas.microsoft.com/office/drawing/2014/main" id="{D230BEAA-A0D0-4E32-9B83-28790E883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47" name="群組 46">
            <a:extLst>
              <a:ext uri="{FF2B5EF4-FFF2-40B4-BE49-F238E27FC236}">
                <a16:creationId xmlns:a16="http://schemas.microsoft.com/office/drawing/2014/main" id="{DB4C2321-1177-4DFC-9759-27355ED3977B}"/>
              </a:ext>
            </a:extLst>
          </p:cNvPr>
          <p:cNvGrpSpPr/>
          <p:nvPr/>
        </p:nvGrpSpPr>
        <p:grpSpPr>
          <a:xfrm>
            <a:off x="3226311" y="3132515"/>
            <a:ext cx="524245" cy="370045"/>
            <a:chOff x="10045700" y="1335024"/>
            <a:chExt cx="774700" cy="559021"/>
          </a:xfrm>
        </p:grpSpPr>
        <p:sp>
          <p:nvSpPr>
            <p:cNvPr id="48" name="矩形: 圓角 47">
              <a:extLst>
                <a:ext uri="{FF2B5EF4-FFF2-40B4-BE49-F238E27FC236}">
                  <a16:creationId xmlns:a16="http://schemas.microsoft.com/office/drawing/2014/main" id="{57323372-5358-4CF2-ADDD-E69BF381BFCC}"/>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9" name="圖片 48">
              <a:extLst>
                <a:ext uri="{FF2B5EF4-FFF2-40B4-BE49-F238E27FC236}">
                  <a16:creationId xmlns:a16="http://schemas.microsoft.com/office/drawing/2014/main" id="{9F1234CC-C49C-4FA5-AA75-8F2CDF268A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grpSp>
        <p:nvGrpSpPr>
          <p:cNvPr id="50" name="群組 49">
            <a:extLst>
              <a:ext uri="{FF2B5EF4-FFF2-40B4-BE49-F238E27FC236}">
                <a16:creationId xmlns:a16="http://schemas.microsoft.com/office/drawing/2014/main" id="{A1916FB3-5475-4410-A0F9-EF0CFF3FA01B}"/>
              </a:ext>
            </a:extLst>
          </p:cNvPr>
          <p:cNvGrpSpPr/>
          <p:nvPr/>
        </p:nvGrpSpPr>
        <p:grpSpPr>
          <a:xfrm>
            <a:off x="2933852" y="4255288"/>
            <a:ext cx="524245" cy="370045"/>
            <a:chOff x="10045700" y="1335024"/>
            <a:chExt cx="774700" cy="559021"/>
          </a:xfrm>
        </p:grpSpPr>
        <p:sp>
          <p:nvSpPr>
            <p:cNvPr id="51" name="矩形: 圓角 50">
              <a:extLst>
                <a:ext uri="{FF2B5EF4-FFF2-40B4-BE49-F238E27FC236}">
                  <a16:creationId xmlns:a16="http://schemas.microsoft.com/office/drawing/2014/main" id="{8CBD10A9-F33D-410A-A3C0-7731BB44828C}"/>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a:extLst>
                <a:ext uri="{FF2B5EF4-FFF2-40B4-BE49-F238E27FC236}">
                  <a16:creationId xmlns:a16="http://schemas.microsoft.com/office/drawing/2014/main" id="{D991D3BE-5C3C-4E06-AC1C-956122961D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sp>
        <p:nvSpPr>
          <p:cNvPr id="56" name="Freeform 13">
            <a:extLst>
              <a:ext uri="{FF2B5EF4-FFF2-40B4-BE49-F238E27FC236}">
                <a16:creationId xmlns:a16="http://schemas.microsoft.com/office/drawing/2014/main" id="{3DDDFEDF-6EEA-4F5D-9422-2E14E862E0B6}"/>
              </a:ext>
            </a:extLst>
          </p:cNvPr>
          <p:cNvSpPr>
            <a:spLocks/>
          </p:cNvSpPr>
          <p:nvPr/>
        </p:nvSpPr>
        <p:spPr bwMode="auto">
          <a:xfrm rot="2005225">
            <a:off x="919149" y="4023127"/>
            <a:ext cx="262790" cy="538285"/>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solidFill>
            <a:schemeClr val="accent6">
              <a:lumMod val="60000"/>
              <a:lumOff val="40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nvGrpSpPr>
          <p:cNvPr id="57" name="群組 56">
            <a:extLst>
              <a:ext uri="{FF2B5EF4-FFF2-40B4-BE49-F238E27FC236}">
                <a16:creationId xmlns:a16="http://schemas.microsoft.com/office/drawing/2014/main" id="{C5B0B140-493E-4D5C-8392-5E5B8713F8BB}"/>
              </a:ext>
            </a:extLst>
          </p:cNvPr>
          <p:cNvGrpSpPr/>
          <p:nvPr/>
        </p:nvGrpSpPr>
        <p:grpSpPr>
          <a:xfrm>
            <a:off x="1474254" y="3965546"/>
            <a:ext cx="524245" cy="370045"/>
            <a:chOff x="10045700" y="1335024"/>
            <a:chExt cx="774700" cy="559021"/>
          </a:xfrm>
        </p:grpSpPr>
        <p:sp>
          <p:nvSpPr>
            <p:cNvPr id="58" name="矩形: 圓角 57">
              <a:extLst>
                <a:ext uri="{FF2B5EF4-FFF2-40B4-BE49-F238E27FC236}">
                  <a16:creationId xmlns:a16="http://schemas.microsoft.com/office/drawing/2014/main" id="{714CA861-37D4-40F8-8DE6-289A7B029E56}"/>
                </a:ext>
              </a:extLst>
            </p:cNvPr>
            <p:cNvSpPr/>
            <p:nvPr/>
          </p:nvSpPr>
          <p:spPr>
            <a:xfrm>
              <a:off x="10045700" y="1335024"/>
              <a:ext cx="774700" cy="559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9" name="圖片 58">
              <a:extLst>
                <a:ext uri="{FF2B5EF4-FFF2-40B4-BE49-F238E27FC236}">
                  <a16:creationId xmlns:a16="http://schemas.microsoft.com/office/drawing/2014/main" id="{819AB194-B843-4195-8459-CA950A966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7300" y="1335024"/>
              <a:ext cx="559021" cy="559021"/>
            </a:xfrm>
            <a:prstGeom prst="rect">
              <a:avLst/>
            </a:prstGeom>
          </p:spPr>
        </p:pic>
      </p:grpSp>
      <p:sp>
        <p:nvSpPr>
          <p:cNvPr id="61" name="文字方塊 60">
            <a:extLst>
              <a:ext uri="{FF2B5EF4-FFF2-40B4-BE49-F238E27FC236}">
                <a16:creationId xmlns:a16="http://schemas.microsoft.com/office/drawing/2014/main" id="{577B7A15-CC13-4ABB-9CA0-8E22AB335809}"/>
              </a:ext>
            </a:extLst>
          </p:cNvPr>
          <p:cNvSpPr txBox="1"/>
          <p:nvPr/>
        </p:nvSpPr>
        <p:spPr>
          <a:xfrm>
            <a:off x="2105117" y="1965263"/>
            <a:ext cx="646331" cy="369332"/>
          </a:xfrm>
          <a:prstGeom prst="rect">
            <a:avLst/>
          </a:prstGeom>
          <a:noFill/>
        </p:spPr>
        <p:txBody>
          <a:bodyPr wrap="none" rtlCol="0">
            <a:spAutoFit/>
          </a:bodyPr>
          <a:lstStyle/>
          <a:p>
            <a:r>
              <a:rPr lang="zh-TW" altLang="en-US" dirty="0"/>
              <a:t>新竹</a:t>
            </a:r>
          </a:p>
        </p:txBody>
      </p:sp>
      <p:sp>
        <p:nvSpPr>
          <p:cNvPr id="62" name="文字方塊 61">
            <a:extLst>
              <a:ext uri="{FF2B5EF4-FFF2-40B4-BE49-F238E27FC236}">
                <a16:creationId xmlns:a16="http://schemas.microsoft.com/office/drawing/2014/main" id="{F8905679-DF66-496F-BDBB-36031A4870D4}"/>
              </a:ext>
            </a:extLst>
          </p:cNvPr>
          <p:cNvSpPr txBox="1"/>
          <p:nvPr/>
        </p:nvSpPr>
        <p:spPr>
          <a:xfrm>
            <a:off x="1406247" y="2717020"/>
            <a:ext cx="646331" cy="369332"/>
          </a:xfrm>
          <a:prstGeom prst="rect">
            <a:avLst/>
          </a:prstGeom>
          <a:noFill/>
        </p:spPr>
        <p:txBody>
          <a:bodyPr wrap="square" rtlCol="0">
            <a:spAutoFit/>
          </a:bodyPr>
          <a:lstStyle/>
          <a:p>
            <a:r>
              <a:rPr lang="zh-TW" altLang="en-US" dirty="0"/>
              <a:t>台中</a:t>
            </a:r>
          </a:p>
        </p:txBody>
      </p:sp>
      <p:sp>
        <p:nvSpPr>
          <p:cNvPr id="63" name="文字方塊 62">
            <a:extLst>
              <a:ext uri="{FF2B5EF4-FFF2-40B4-BE49-F238E27FC236}">
                <a16:creationId xmlns:a16="http://schemas.microsoft.com/office/drawing/2014/main" id="{BD3B46AC-1537-43E5-BA29-2D3F896B6DFB}"/>
              </a:ext>
            </a:extLst>
          </p:cNvPr>
          <p:cNvSpPr txBox="1"/>
          <p:nvPr/>
        </p:nvSpPr>
        <p:spPr>
          <a:xfrm>
            <a:off x="1150562" y="3314371"/>
            <a:ext cx="646331" cy="369332"/>
          </a:xfrm>
          <a:prstGeom prst="rect">
            <a:avLst/>
          </a:prstGeom>
          <a:noFill/>
        </p:spPr>
        <p:txBody>
          <a:bodyPr wrap="none" rtlCol="0">
            <a:spAutoFit/>
          </a:bodyPr>
          <a:lstStyle/>
          <a:p>
            <a:r>
              <a:rPr lang="zh-TW" altLang="en-US" dirty="0"/>
              <a:t>嘉義</a:t>
            </a:r>
          </a:p>
        </p:txBody>
      </p:sp>
      <p:sp>
        <p:nvSpPr>
          <p:cNvPr id="64" name="文字方塊 63">
            <a:extLst>
              <a:ext uri="{FF2B5EF4-FFF2-40B4-BE49-F238E27FC236}">
                <a16:creationId xmlns:a16="http://schemas.microsoft.com/office/drawing/2014/main" id="{BE29EE26-F88B-435A-B091-6463CD333B79}"/>
              </a:ext>
            </a:extLst>
          </p:cNvPr>
          <p:cNvSpPr txBox="1"/>
          <p:nvPr/>
        </p:nvSpPr>
        <p:spPr>
          <a:xfrm>
            <a:off x="1106414" y="4171658"/>
            <a:ext cx="646331" cy="369332"/>
          </a:xfrm>
          <a:prstGeom prst="rect">
            <a:avLst/>
          </a:prstGeom>
          <a:noFill/>
        </p:spPr>
        <p:txBody>
          <a:bodyPr wrap="none" rtlCol="0">
            <a:spAutoFit/>
          </a:bodyPr>
          <a:lstStyle/>
          <a:p>
            <a:r>
              <a:rPr lang="zh-TW" altLang="en-US" dirty="0"/>
              <a:t>台南</a:t>
            </a:r>
          </a:p>
        </p:txBody>
      </p:sp>
      <p:sp>
        <p:nvSpPr>
          <p:cNvPr id="65" name="文字方塊 64">
            <a:extLst>
              <a:ext uri="{FF2B5EF4-FFF2-40B4-BE49-F238E27FC236}">
                <a16:creationId xmlns:a16="http://schemas.microsoft.com/office/drawing/2014/main" id="{8F1D88CD-8CDA-4B35-9911-B076C7ABCDB5}"/>
              </a:ext>
            </a:extLst>
          </p:cNvPr>
          <p:cNvSpPr txBox="1"/>
          <p:nvPr/>
        </p:nvSpPr>
        <p:spPr>
          <a:xfrm>
            <a:off x="1265810" y="4694290"/>
            <a:ext cx="646331" cy="369332"/>
          </a:xfrm>
          <a:prstGeom prst="rect">
            <a:avLst/>
          </a:prstGeom>
          <a:noFill/>
        </p:spPr>
        <p:txBody>
          <a:bodyPr wrap="none" rtlCol="0">
            <a:spAutoFit/>
          </a:bodyPr>
          <a:lstStyle/>
          <a:p>
            <a:r>
              <a:rPr lang="zh-TW" altLang="en-US" dirty="0"/>
              <a:t>岡山</a:t>
            </a:r>
          </a:p>
        </p:txBody>
      </p:sp>
      <p:sp>
        <p:nvSpPr>
          <p:cNvPr id="66" name="文字方塊 65">
            <a:extLst>
              <a:ext uri="{FF2B5EF4-FFF2-40B4-BE49-F238E27FC236}">
                <a16:creationId xmlns:a16="http://schemas.microsoft.com/office/drawing/2014/main" id="{E70EB179-EBF4-4DF7-9A5B-1CA0C3E096F0}"/>
              </a:ext>
            </a:extLst>
          </p:cNvPr>
          <p:cNvSpPr txBox="1"/>
          <p:nvPr/>
        </p:nvSpPr>
        <p:spPr>
          <a:xfrm>
            <a:off x="1677579" y="5134577"/>
            <a:ext cx="646331" cy="369332"/>
          </a:xfrm>
          <a:prstGeom prst="rect">
            <a:avLst/>
          </a:prstGeom>
          <a:noFill/>
        </p:spPr>
        <p:txBody>
          <a:bodyPr wrap="none" rtlCol="0">
            <a:spAutoFit/>
          </a:bodyPr>
          <a:lstStyle/>
          <a:p>
            <a:r>
              <a:rPr lang="zh-TW" altLang="en-US" dirty="0"/>
              <a:t>屏東</a:t>
            </a:r>
          </a:p>
        </p:txBody>
      </p:sp>
      <p:sp>
        <p:nvSpPr>
          <p:cNvPr id="67" name="文字方塊 66">
            <a:extLst>
              <a:ext uri="{FF2B5EF4-FFF2-40B4-BE49-F238E27FC236}">
                <a16:creationId xmlns:a16="http://schemas.microsoft.com/office/drawing/2014/main" id="{A85D6A02-CD73-4F9F-93B3-2C568285195B}"/>
              </a:ext>
            </a:extLst>
          </p:cNvPr>
          <p:cNvSpPr txBox="1"/>
          <p:nvPr/>
        </p:nvSpPr>
        <p:spPr>
          <a:xfrm>
            <a:off x="3369552" y="2886681"/>
            <a:ext cx="646331" cy="369332"/>
          </a:xfrm>
          <a:prstGeom prst="rect">
            <a:avLst/>
          </a:prstGeom>
          <a:noFill/>
        </p:spPr>
        <p:txBody>
          <a:bodyPr wrap="none" rtlCol="0">
            <a:spAutoFit/>
          </a:bodyPr>
          <a:lstStyle/>
          <a:p>
            <a:r>
              <a:rPr lang="zh-TW" altLang="en-US" dirty="0"/>
              <a:t>花蓮</a:t>
            </a:r>
          </a:p>
        </p:txBody>
      </p:sp>
      <p:sp>
        <p:nvSpPr>
          <p:cNvPr id="68" name="文字方塊 67">
            <a:extLst>
              <a:ext uri="{FF2B5EF4-FFF2-40B4-BE49-F238E27FC236}">
                <a16:creationId xmlns:a16="http://schemas.microsoft.com/office/drawing/2014/main" id="{1CB6BB6F-75BA-434A-8797-447548572282}"/>
              </a:ext>
            </a:extLst>
          </p:cNvPr>
          <p:cNvSpPr txBox="1"/>
          <p:nvPr/>
        </p:nvSpPr>
        <p:spPr>
          <a:xfrm>
            <a:off x="3217744" y="4003125"/>
            <a:ext cx="646331" cy="369332"/>
          </a:xfrm>
          <a:prstGeom prst="rect">
            <a:avLst/>
          </a:prstGeom>
          <a:noFill/>
        </p:spPr>
        <p:txBody>
          <a:bodyPr wrap="none" rtlCol="0">
            <a:spAutoFit/>
          </a:bodyPr>
          <a:lstStyle/>
          <a:p>
            <a:r>
              <a:rPr lang="zh-TW" altLang="en-US" dirty="0"/>
              <a:t>台東</a:t>
            </a:r>
          </a:p>
        </p:txBody>
      </p:sp>
      <p:sp>
        <p:nvSpPr>
          <p:cNvPr id="70" name="灯片编号占位符 3">
            <a:extLst>
              <a:ext uri="{FF2B5EF4-FFF2-40B4-BE49-F238E27FC236}">
                <a16:creationId xmlns:a16="http://schemas.microsoft.com/office/drawing/2014/main" id="{6084CA1C-ABD7-44FA-B800-94F2F257FD93}"/>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12</a:t>
            </a:fld>
            <a:endParaRPr lang="zh-CN" altLang="en-US" dirty="0"/>
          </a:p>
        </p:txBody>
      </p:sp>
    </p:spTree>
    <p:extLst>
      <p:ext uri="{BB962C8B-B14F-4D97-AF65-F5344CB8AC3E}">
        <p14:creationId xmlns:p14="http://schemas.microsoft.com/office/powerpoint/2010/main" val="210959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菱形 41">
            <a:extLst>
              <a:ext uri="{FF2B5EF4-FFF2-40B4-BE49-F238E27FC236}">
                <a16:creationId xmlns:a16="http://schemas.microsoft.com/office/drawing/2014/main" id="{7CC0132C-8E47-427B-A82D-D5DF3CDD93FD}"/>
              </a:ext>
            </a:extLst>
          </p:cNvPr>
          <p:cNvSpPr/>
          <p:nvPr/>
        </p:nvSpPr>
        <p:spPr>
          <a:xfrm>
            <a:off x="-1472984" y="2441511"/>
            <a:ext cx="2954972" cy="2691442"/>
          </a:xfrm>
          <a:prstGeom prst="diamond">
            <a:avLst/>
          </a:prstGeom>
          <a:solidFill>
            <a:srgbClr val="1CADE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3" name="菱形 42">
            <a:extLst>
              <a:ext uri="{FF2B5EF4-FFF2-40B4-BE49-F238E27FC236}">
                <a16:creationId xmlns:a16="http://schemas.microsoft.com/office/drawing/2014/main" id="{5A59BD36-5B2F-4A21-9FEB-A95FD2DB12FE}"/>
              </a:ext>
            </a:extLst>
          </p:cNvPr>
          <p:cNvSpPr/>
          <p:nvPr/>
        </p:nvSpPr>
        <p:spPr>
          <a:xfrm>
            <a:off x="-1477486" y="1473462"/>
            <a:ext cx="2954972" cy="2691442"/>
          </a:xfrm>
          <a:prstGeom prst="diamond">
            <a:avLst/>
          </a:prstGeom>
          <a:solidFill>
            <a:srgbClr val="1CADE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4" name="菱形 43">
            <a:extLst>
              <a:ext uri="{FF2B5EF4-FFF2-40B4-BE49-F238E27FC236}">
                <a16:creationId xmlns:a16="http://schemas.microsoft.com/office/drawing/2014/main" id="{7A05DBBE-7A66-420C-B76D-A3CD3EADC03B}"/>
              </a:ext>
            </a:extLst>
          </p:cNvPr>
          <p:cNvSpPr/>
          <p:nvPr/>
        </p:nvSpPr>
        <p:spPr>
          <a:xfrm>
            <a:off x="7370411" y="4701603"/>
            <a:ext cx="3547189" cy="2867765"/>
          </a:xfrm>
          <a:prstGeom prst="diamond">
            <a:avLst/>
          </a:prstGeom>
          <a:solidFill>
            <a:srgbClr val="1C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3" name="圖片 2">
            <a:extLst>
              <a:ext uri="{FF2B5EF4-FFF2-40B4-BE49-F238E27FC236}">
                <a16:creationId xmlns:a16="http://schemas.microsoft.com/office/drawing/2014/main" id="{753D1EBD-8129-484F-A732-CE3D57426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05" y="807804"/>
            <a:ext cx="7776933" cy="5576014"/>
          </a:xfrm>
          <a:prstGeom prst="rect">
            <a:avLst/>
          </a:prstGeom>
        </p:spPr>
      </p:pic>
      <p:sp>
        <p:nvSpPr>
          <p:cNvPr id="4" name="矩形 3">
            <a:extLst>
              <a:ext uri="{FF2B5EF4-FFF2-40B4-BE49-F238E27FC236}">
                <a16:creationId xmlns:a16="http://schemas.microsoft.com/office/drawing/2014/main" id="{9D9A4B81-D2EB-4AC1-A21A-03548828D667}"/>
              </a:ext>
            </a:extLst>
          </p:cNvPr>
          <p:cNvSpPr/>
          <p:nvPr/>
        </p:nvSpPr>
        <p:spPr>
          <a:xfrm>
            <a:off x="476016" y="339599"/>
            <a:ext cx="2762295" cy="535531"/>
          </a:xfrm>
          <a:prstGeom prst="rect">
            <a:avLst/>
          </a:prstGeom>
        </p:spPr>
        <p:txBody>
          <a:bodyPr wrap="none">
            <a:spAutoFit/>
          </a:bodyPr>
          <a:lstStyle/>
          <a:p>
            <a:pPr>
              <a:lnSpc>
                <a:spcPct val="80000"/>
              </a:lnSpc>
              <a:spcBef>
                <a:spcPct val="0"/>
              </a:spcBef>
            </a:pPr>
            <a:r>
              <a:rPr lang="en-US" altLang="zh-TW" sz="3600" cap="all" spc="100" dirty="0">
                <a:solidFill>
                  <a:schemeClr val="tx1">
                    <a:lumMod val="95000"/>
                    <a:lumOff val="5000"/>
                  </a:schemeClr>
                </a:solidFill>
                <a:latin typeface="+mn-ea"/>
                <a:ea typeface="+mj-ea"/>
                <a:cs typeface="+mj-cs"/>
              </a:rPr>
              <a:t>1.5</a:t>
            </a:r>
            <a:r>
              <a:rPr lang="zh-TW" altLang="en-US" sz="3600" cap="all" spc="100" dirty="0">
                <a:solidFill>
                  <a:schemeClr val="tx1">
                    <a:lumMod val="95000"/>
                    <a:lumOff val="5000"/>
                  </a:schemeClr>
                </a:solidFill>
                <a:latin typeface="+mn-ea"/>
                <a:ea typeface="+mj-ea"/>
                <a:cs typeface="+mj-cs"/>
              </a:rPr>
              <a:t>研究流程</a:t>
            </a:r>
            <a:endParaRPr lang="en-US" altLang="zh-TW" sz="3600" cap="all" spc="100" dirty="0">
              <a:solidFill>
                <a:schemeClr val="tx1">
                  <a:lumMod val="95000"/>
                  <a:lumOff val="5000"/>
                </a:schemeClr>
              </a:solidFill>
              <a:latin typeface="+mn-ea"/>
              <a:ea typeface="+mj-ea"/>
              <a:cs typeface="+mj-cs"/>
            </a:endParaRPr>
          </a:p>
        </p:txBody>
      </p:sp>
      <p:sp>
        <p:nvSpPr>
          <p:cNvPr id="7" name="灯片编号占位符 3">
            <a:extLst>
              <a:ext uri="{FF2B5EF4-FFF2-40B4-BE49-F238E27FC236}">
                <a16:creationId xmlns:a16="http://schemas.microsoft.com/office/drawing/2014/main" id="{66DE5301-6F70-4C8C-B8EF-38EDC52D87E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13</a:t>
            </a:fld>
            <a:endParaRPr lang="zh-CN" altLang="en-US" dirty="0"/>
          </a:p>
        </p:txBody>
      </p:sp>
    </p:spTree>
    <p:extLst>
      <p:ext uri="{BB962C8B-B14F-4D97-AF65-F5344CB8AC3E}">
        <p14:creationId xmlns:p14="http://schemas.microsoft.com/office/powerpoint/2010/main" val="213054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B6FCAE8-F929-45C6-BFC2-01C825A2AA6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106" b="50382"/>
          <a:stretch/>
        </p:blipFill>
        <p:spPr>
          <a:xfrm>
            <a:off x="0" y="1020884"/>
            <a:ext cx="9144000" cy="2384742"/>
          </a:xfrm>
          <a:prstGeom prst="rect">
            <a:avLst/>
          </a:prstGeom>
        </p:spPr>
      </p:pic>
      <p:sp>
        <p:nvSpPr>
          <p:cNvPr id="13" name="文本占位符 12"/>
          <p:cNvSpPr>
            <a:spLocks noGrp="1"/>
          </p:cNvSpPr>
          <p:nvPr>
            <p:ph type="body" sz="quarter" idx="14"/>
          </p:nvPr>
        </p:nvSpPr>
        <p:spPr>
          <a:xfrm>
            <a:off x="336795" y="1665027"/>
            <a:ext cx="2502694" cy="2323714"/>
          </a:xfrm>
        </p:spPr>
        <p:txBody>
          <a:bodyPr/>
          <a:lstStyle/>
          <a:p>
            <a:endParaRPr lang="zh-CN" altLang="en-US" dirty="0"/>
          </a:p>
        </p:txBody>
      </p:sp>
      <p:sp>
        <p:nvSpPr>
          <p:cNvPr id="14" name="文本占位符 13"/>
          <p:cNvSpPr>
            <a:spLocks noGrp="1"/>
          </p:cNvSpPr>
          <p:nvPr>
            <p:ph type="body" sz="quarter" idx="15"/>
          </p:nvPr>
        </p:nvSpPr>
        <p:spPr>
          <a:xfrm>
            <a:off x="336795" y="3084522"/>
            <a:ext cx="2502694" cy="2323714"/>
          </a:xfrm>
        </p:spPr>
        <p:txBody>
          <a:bodyPr/>
          <a:lstStyle/>
          <a:p>
            <a:endParaRPr lang="zh-CN" altLang="en-US" dirty="0"/>
          </a:p>
        </p:txBody>
      </p:sp>
      <p:sp>
        <p:nvSpPr>
          <p:cNvPr id="7" name="文本框 6">
            <a:extLst>
              <a:ext uri="{FF2B5EF4-FFF2-40B4-BE49-F238E27FC236}">
                <a16:creationId xmlns:a16="http://schemas.microsoft.com/office/drawing/2014/main" id="{04F69230-F3A6-4586-9371-A858F4763E9F}"/>
              </a:ext>
            </a:extLst>
          </p:cNvPr>
          <p:cNvSpPr txBox="1"/>
          <p:nvPr/>
        </p:nvSpPr>
        <p:spPr>
          <a:xfrm>
            <a:off x="1204326" y="4049769"/>
            <a:ext cx="767637" cy="464554"/>
          </a:xfrm>
          <a:prstGeom prst="rect">
            <a:avLst/>
          </a:prstGeom>
          <a:noFill/>
          <a:ln w="117475">
            <a:noFill/>
          </a:ln>
        </p:spPr>
        <p:txBody>
          <a:bodyPr wrap="none" rtlCol="0">
            <a:prstTxWarp prst="textPlain">
              <a:avLst/>
            </a:prstTxWarp>
            <a:spAutoFit/>
          </a:bodyPr>
          <a:lstStyle/>
          <a:p>
            <a:r>
              <a:rPr lang="en-US" altLang="zh-CN" sz="1350" spc="75" dirty="0">
                <a:solidFill>
                  <a:schemeClr val="bg1"/>
                </a:solidFill>
                <a:latin typeface="Impact" panose="020B0806030902050204" pitchFamily="34" charset="0"/>
                <a:cs typeface="Arial" panose="020B0604020202020204" pitchFamily="34" charset="0"/>
              </a:rPr>
              <a:t>/02</a:t>
            </a:r>
            <a:endParaRPr lang="zh-CN" altLang="en-US" sz="1350" spc="75" dirty="0">
              <a:solidFill>
                <a:schemeClr val="bg1"/>
              </a:solidFill>
              <a:latin typeface="Impact" panose="020B0806030902050204" pitchFamily="34" charset="0"/>
              <a:cs typeface="Arial" panose="020B0604020202020204" pitchFamily="34" charset="0"/>
            </a:endParaRPr>
          </a:p>
        </p:txBody>
      </p:sp>
      <p:sp>
        <p:nvSpPr>
          <p:cNvPr id="12" name="标题 1">
            <a:extLst>
              <a:ext uri="{FF2B5EF4-FFF2-40B4-BE49-F238E27FC236}">
                <a16:creationId xmlns:a16="http://schemas.microsoft.com/office/drawing/2014/main" id="{490AD786-DE3E-4899-A891-F2C537494C05}"/>
              </a:ext>
            </a:extLst>
          </p:cNvPr>
          <p:cNvSpPr>
            <a:spLocks noGrp="1"/>
          </p:cNvSpPr>
          <p:nvPr>
            <p:ph type="title"/>
          </p:nvPr>
        </p:nvSpPr>
        <p:spPr>
          <a:xfrm>
            <a:off x="1588142" y="4107301"/>
            <a:ext cx="5688160" cy="656792"/>
          </a:xfrm>
        </p:spPr>
        <p:txBody>
          <a:bodyPr>
            <a:normAutofit fontScale="90000"/>
          </a:bodyPr>
          <a:lstStyle/>
          <a:p>
            <a:pPr algn="ctr"/>
            <a:r>
              <a:rPr lang="zh-TW" altLang="en-US" sz="6000" dirty="0"/>
              <a:t>文獻探討</a:t>
            </a:r>
            <a:endParaRPr lang="zh-CN" altLang="en-US" sz="6000" dirty="0"/>
          </a:p>
        </p:txBody>
      </p:sp>
      <p:sp>
        <p:nvSpPr>
          <p:cNvPr id="8" name="灯片编号占位符 3">
            <a:extLst>
              <a:ext uri="{FF2B5EF4-FFF2-40B4-BE49-F238E27FC236}">
                <a16:creationId xmlns:a16="http://schemas.microsoft.com/office/drawing/2014/main" id="{83B48624-1CF6-409E-B6A1-85099BD33719}"/>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14</a:t>
            </a:fld>
            <a:endParaRPr lang="zh-CN" altLang="en-US" dirty="0"/>
          </a:p>
        </p:txBody>
      </p:sp>
    </p:spTree>
    <p:extLst>
      <p:ext uri="{BB962C8B-B14F-4D97-AF65-F5344CB8AC3E}">
        <p14:creationId xmlns:p14="http://schemas.microsoft.com/office/powerpoint/2010/main" val="165790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版面配置區 13">
            <a:extLst>
              <a:ext uri="{FF2B5EF4-FFF2-40B4-BE49-F238E27FC236}">
                <a16:creationId xmlns:a16="http://schemas.microsoft.com/office/drawing/2014/main" id="{03C924F0-8000-4ECD-94C7-1CAED3117D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153" r="21153"/>
          <a:stretch>
            <a:fillRect/>
          </a:stretch>
        </p:blipFill>
        <p:spPr/>
      </p:pic>
      <p:sp>
        <p:nvSpPr>
          <p:cNvPr id="4" name="標題 3">
            <a:extLst>
              <a:ext uri="{FF2B5EF4-FFF2-40B4-BE49-F238E27FC236}">
                <a16:creationId xmlns:a16="http://schemas.microsoft.com/office/drawing/2014/main" id="{0917C393-BA1D-4533-9EF6-E4DF9958A66A}"/>
              </a:ext>
            </a:extLst>
          </p:cNvPr>
          <p:cNvSpPr>
            <a:spLocks noGrp="1"/>
          </p:cNvSpPr>
          <p:nvPr>
            <p:ph type="title"/>
          </p:nvPr>
        </p:nvSpPr>
        <p:spPr>
          <a:xfrm>
            <a:off x="620033" y="858665"/>
            <a:ext cx="7886700" cy="846516"/>
          </a:xfrm>
        </p:spPr>
        <p:txBody>
          <a:bodyPr>
            <a:normAutofit/>
          </a:bodyPr>
          <a:lstStyle/>
          <a:p>
            <a:r>
              <a:rPr lang="en-US" altLang="zh-TW" sz="3600" dirty="0">
                <a:latin typeface="+mn-ea"/>
                <a:ea typeface="+mn-ea"/>
              </a:rPr>
              <a:t>2.1</a:t>
            </a:r>
            <a:r>
              <a:rPr lang="zh-TW" altLang="zh-TW" sz="3600" dirty="0">
                <a:latin typeface="+mn-ea"/>
                <a:ea typeface="+mn-ea"/>
              </a:rPr>
              <a:t>油料</a:t>
            </a:r>
            <a:r>
              <a:rPr lang="zh-TW" altLang="zh-TW" sz="3600" dirty="0"/>
              <a:t>補給</a:t>
            </a:r>
            <a:r>
              <a:rPr lang="zh-TW" altLang="zh-TW" sz="3600" dirty="0">
                <a:latin typeface="+mn-ea"/>
                <a:ea typeface="+mn-ea"/>
              </a:rPr>
              <a:t>作業發展</a:t>
            </a:r>
            <a:endParaRPr lang="zh-TW" altLang="en-US" sz="3600" dirty="0">
              <a:latin typeface="+mn-ea"/>
              <a:ea typeface="+mn-ea"/>
            </a:endParaRPr>
          </a:p>
        </p:txBody>
      </p:sp>
      <p:sp>
        <p:nvSpPr>
          <p:cNvPr id="13" name="矩形 12">
            <a:extLst>
              <a:ext uri="{FF2B5EF4-FFF2-40B4-BE49-F238E27FC236}">
                <a16:creationId xmlns:a16="http://schemas.microsoft.com/office/drawing/2014/main" id="{6429B3ED-E13C-47B8-932C-9AD76427A90B}"/>
              </a:ext>
            </a:extLst>
          </p:cNvPr>
          <p:cNvSpPr/>
          <p:nvPr/>
        </p:nvSpPr>
        <p:spPr>
          <a:xfrm>
            <a:off x="524784" y="1989895"/>
            <a:ext cx="5092245" cy="1569660"/>
          </a:xfrm>
          <a:prstGeom prst="rect">
            <a:avLst/>
          </a:prstGeom>
        </p:spPr>
        <p:txBody>
          <a:bodyPr wrap="square">
            <a:spAutoFit/>
          </a:bodyPr>
          <a:lstStyle/>
          <a:p>
            <a:pPr marL="342900" indent="-342900">
              <a:buFont typeface="Arial" panose="020B0604020202020204" pitchFamily="34" charset="0"/>
              <a:buChar char="•"/>
            </a:pPr>
            <a:r>
              <a:rPr lang="zh-TW" altLang="en-US" sz="2400" dirty="0">
                <a:solidFill>
                  <a:srgbClr val="000000"/>
                </a:solidFill>
                <a:latin typeface="+mn-ea"/>
                <a:cs typeface="Times New Roman" panose="02020603050405020304" pitchFamily="18" charset="0"/>
              </a:rPr>
              <a:t>地區</a:t>
            </a:r>
            <a:r>
              <a:rPr lang="zh-TW" altLang="en-US" sz="2400" dirty="0">
                <a:solidFill>
                  <a:srgbClr val="800000"/>
                </a:solidFill>
                <a:latin typeface="+mn-ea"/>
                <a:cs typeface="Times New Roman" panose="02020603050405020304" pitchFamily="18" charset="0"/>
              </a:rPr>
              <a:t>油料庫</a:t>
            </a:r>
            <a:r>
              <a:rPr lang="zh-TW" altLang="en-US" sz="2400" dirty="0">
                <a:solidFill>
                  <a:srgbClr val="000000"/>
                </a:solidFill>
                <a:latin typeface="+mn-ea"/>
                <a:cs typeface="Times New Roman" panose="02020603050405020304" pitchFamily="18" charset="0"/>
              </a:rPr>
              <a:t>遍及各地，</a:t>
            </a:r>
            <a:r>
              <a:rPr lang="zh-TW" altLang="zh-TW" sz="2400" dirty="0">
                <a:solidFill>
                  <a:srgbClr val="800000"/>
                </a:solidFill>
                <a:latin typeface="+mn-ea"/>
                <a:cs typeface="Times New Roman" panose="02020603050405020304" pitchFamily="18" charset="0"/>
              </a:rPr>
              <a:t>臺灣北、中、南、東、澎湖、金門及馬祖等地區均有油料補給單</a:t>
            </a:r>
            <a:r>
              <a:rPr lang="zh-TW" altLang="zh-TW" sz="2400" dirty="0">
                <a:solidFill>
                  <a:srgbClr val="000000"/>
                </a:solidFill>
                <a:latin typeface="+mn-ea"/>
                <a:cs typeface="Times New Roman" panose="02020603050405020304" pitchFamily="18" charset="0"/>
              </a:rPr>
              <a:t>位，以滿足各部隊用油所需</a:t>
            </a:r>
            <a:r>
              <a:rPr lang="zh-TW" altLang="en-US" sz="2400" dirty="0">
                <a:solidFill>
                  <a:srgbClr val="000000"/>
                </a:solidFill>
                <a:latin typeface="+mn-ea"/>
                <a:cs typeface="Times New Roman" panose="02020603050405020304" pitchFamily="18" charset="0"/>
              </a:rPr>
              <a:t>。</a:t>
            </a:r>
            <a:endParaRPr lang="zh-TW" altLang="en-US" sz="2400" dirty="0">
              <a:latin typeface="+mn-ea"/>
            </a:endParaRPr>
          </a:p>
        </p:txBody>
      </p:sp>
      <p:sp>
        <p:nvSpPr>
          <p:cNvPr id="16" name="矩形 15">
            <a:extLst>
              <a:ext uri="{FF2B5EF4-FFF2-40B4-BE49-F238E27FC236}">
                <a16:creationId xmlns:a16="http://schemas.microsoft.com/office/drawing/2014/main" id="{56A94C71-9B29-41CE-9E4E-5D24327CBFC7}"/>
              </a:ext>
            </a:extLst>
          </p:cNvPr>
          <p:cNvSpPr/>
          <p:nvPr/>
        </p:nvSpPr>
        <p:spPr>
          <a:xfrm>
            <a:off x="524783" y="3708703"/>
            <a:ext cx="7981950" cy="1200329"/>
          </a:xfrm>
          <a:prstGeom prst="rect">
            <a:avLst/>
          </a:prstGeom>
        </p:spPr>
        <p:txBody>
          <a:bodyPr wrap="square">
            <a:spAutoFit/>
          </a:bodyPr>
          <a:lstStyle/>
          <a:p>
            <a:pPr marL="342900" indent="-342900">
              <a:buFont typeface="Arial" panose="020B0604020202020204" pitchFamily="34" charset="0"/>
              <a:buChar char="•"/>
            </a:pPr>
            <a:r>
              <a:rPr lang="zh-TW" altLang="zh-TW" sz="2400" dirty="0">
                <a:latin typeface="+mn-ea"/>
                <a:cs typeface="Times New Roman" panose="02020603050405020304" pitchFamily="18" charset="0"/>
              </a:rPr>
              <a:t>國軍油料種類分為四大項，陸用油料為汽油、超柴，海用油料為普通柴油，航空燃油為</a:t>
            </a:r>
            <a:r>
              <a:rPr lang="en-US" altLang="zh-TW" sz="2400" dirty="0">
                <a:latin typeface="+mn-ea"/>
              </a:rPr>
              <a:t>JP8</a:t>
            </a:r>
            <a:r>
              <a:rPr lang="zh-TW" altLang="en-US" sz="2400" dirty="0">
                <a:latin typeface="+mn-ea"/>
              </a:rPr>
              <a:t>主要</a:t>
            </a:r>
            <a:r>
              <a:rPr lang="zh-TW" altLang="zh-TW" sz="2400" dirty="0">
                <a:latin typeface="+mn-ea"/>
                <a:cs typeface="Times New Roman" panose="02020603050405020304" pitchFamily="18" charset="0"/>
              </a:rPr>
              <a:t>，附油</a:t>
            </a:r>
            <a:r>
              <a:rPr lang="zh-TW" altLang="en-US" sz="2400" dirty="0">
                <a:latin typeface="+mn-ea"/>
                <a:cs typeface="Times New Roman" panose="02020603050405020304" pitchFamily="18" charset="0"/>
              </a:rPr>
              <a:t>為裝備保養用油。</a:t>
            </a:r>
            <a:endParaRPr lang="zh-TW" altLang="en-US" sz="2400" dirty="0">
              <a:latin typeface="+mn-ea"/>
            </a:endParaRPr>
          </a:p>
        </p:txBody>
      </p:sp>
      <p:sp>
        <p:nvSpPr>
          <p:cNvPr id="17" name="矩形 16">
            <a:extLst>
              <a:ext uri="{FF2B5EF4-FFF2-40B4-BE49-F238E27FC236}">
                <a16:creationId xmlns:a16="http://schemas.microsoft.com/office/drawing/2014/main" id="{1C199C5A-2EB3-46FC-8722-3DA1CD664333}"/>
              </a:ext>
            </a:extLst>
          </p:cNvPr>
          <p:cNvSpPr/>
          <p:nvPr/>
        </p:nvSpPr>
        <p:spPr>
          <a:xfrm>
            <a:off x="480106" y="5058180"/>
            <a:ext cx="8183787" cy="1200329"/>
          </a:xfrm>
          <a:prstGeom prst="rect">
            <a:avLst/>
          </a:prstGeom>
        </p:spPr>
        <p:txBody>
          <a:bodyPr wrap="square">
            <a:spAutoFit/>
          </a:bodyPr>
          <a:lstStyle/>
          <a:p>
            <a:pPr marL="342900" indent="-342900">
              <a:buFont typeface="Arial" panose="020B0604020202020204" pitchFamily="34" charset="0"/>
              <a:buChar char="•"/>
            </a:pPr>
            <a:r>
              <a:rPr lang="zh-TW" altLang="zh-TW" sz="2400" dirty="0">
                <a:latin typeface="+mn-ea"/>
                <a:cs typeface="Times New Roman" panose="02020603050405020304" pitchFamily="18" charset="0"/>
              </a:rPr>
              <a:t>國軍陸用油料與民間規格相符，軍艦</a:t>
            </a:r>
            <a:r>
              <a:rPr lang="zh-TW" altLang="en-US" sz="2400" dirty="0">
                <a:latin typeface="+mn-ea"/>
                <a:cs typeface="Times New Roman" panose="02020603050405020304" pitchFamily="18" charset="0"/>
              </a:rPr>
              <a:t>、機</a:t>
            </a:r>
            <a:r>
              <a:rPr lang="zh-TW" altLang="zh-TW" sz="2400" dirty="0">
                <a:latin typeface="+mn-ea"/>
                <a:cs typeface="Times New Roman" panose="02020603050405020304" pitchFamily="18" charset="0"/>
              </a:rPr>
              <a:t>使用普柴，航空燃油則採用世界軍規用油，主要是艦艇與戰機與民間船及飛機性能及功能取向有異，油槽</a:t>
            </a:r>
            <a:r>
              <a:rPr lang="zh-TW" altLang="en-US" sz="2400" dirty="0">
                <a:latin typeface="+mn-ea"/>
                <a:cs typeface="Times New Roman" panose="02020603050405020304" pitchFamily="18" charset="0"/>
              </a:rPr>
              <a:t>儲存大多為</a:t>
            </a:r>
            <a:r>
              <a:rPr lang="zh-TW" altLang="zh-TW" sz="2400" dirty="0">
                <a:latin typeface="+mn-ea"/>
                <a:cs typeface="Times New Roman" panose="02020603050405020304" pitchFamily="18" charset="0"/>
              </a:rPr>
              <a:t>海、空用油料</a:t>
            </a:r>
            <a:r>
              <a:rPr lang="zh-TW" altLang="en-US" sz="2400" dirty="0">
                <a:latin typeface="+mn-ea"/>
                <a:cs typeface="Times New Roman" panose="02020603050405020304" pitchFamily="18" charset="0"/>
              </a:rPr>
              <a:t>。</a:t>
            </a:r>
            <a:endParaRPr lang="zh-TW" altLang="en-US" sz="2400" dirty="0">
              <a:latin typeface="+mn-ea"/>
            </a:endParaRPr>
          </a:p>
        </p:txBody>
      </p:sp>
      <p:sp>
        <p:nvSpPr>
          <p:cNvPr id="7" name="灯片编号占位符 3">
            <a:extLst>
              <a:ext uri="{FF2B5EF4-FFF2-40B4-BE49-F238E27FC236}">
                <a16:creationId xmlns:a16="http://schemas.microsoft.com/office/drawing/2014/main" id="{6D084C92-7202-4518-9662-E1E56E82F7C7}"/>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15</a:t>
            </a:fld>
            <a:endParaRPr lang="zh-CN" altLang="en-US" dirty="0"/>
          </a:p>
        </p:txBody>
      </p:sp>
      <p:sp>
        <p:nvSpPr>
          <p:cNvPr id="8" name="矩形 7">
            <a:extLst>
              <a:ext uri="{FF2B5EF4-FFF2-40B4-BE49-F238E27FC236}">
                <a16:creationId xmlns:a16="http://schemas.microsoft.com/office/drawing/2014/main" id="{0C9F45B2-D64D-4588-B768-3E2E473E4600}"/>
              </a:ext>
            </a:extLst>
          </p:cNvPr>
          <p:cNvSpPr/>
          <p:nvPr/>
        </p:nvSpPr>
        <p:spPr>
          <a:xfrm>
            <a:off x="0" y="6518152"/>
            <a:ext cx="9144000" cy="339848"/>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國軍油料作業手冊</a:t>
            </a:r>
            <a:r>
              <a:rPr lang="en-US" altLang="zh-TW" dirty="0"/>
              <a:t>(2018)</a:t>
            </a:r>
            <a:endParaRPr lang="zh-TW" altLang="en-US" dirty="0"/>
          </a:p>
        </p:txBody>
      </p:sp>
    </p:spTree>
    <p:extLst>
      <p:ext uri="{BB962C8B-B14F-4D97-AF65-F5344CB8AC3E}">
        <p14:creationId xmlns:p14="http://schemas.microsoft.com/office/powerpoint/2010/main" val="4184191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151A0-CC2B-4687-BA8D-15E600018B4A}"/>
              </a:ext>
            </a:extLst>
          </p:cNvPr>
          <p:cNvSpPr>
            <a:spLocks noGrp="1"/>
          </p:cNvSpPr>
          <p:nvPr>
            <p:ph type="title"/>
          </p:nvPr>
        </p:nvSpPr>
        <p:spPr/>
        <p:txBody>
          <a:bodyPr>
            <a:normAutofit/>
          </a:bodyPr>
          <a:lstStyle/>
          <a:p>
            <a:r>
              <a:rPr lang="en-US" altLang="zh-TW" sz="3600" dirty="0">
                <a:latin typeface="+mn-ea"/>
                <a:ea typeface="+mn-ea"/>
              </a:rPr>
              <a:t>2.2</a:t>
            </a:r>
            <a:r>
              <a:rPr lang="zh-TW" altLang="en-US" sz="3600" dirty="0">
                <a:latin typeface="+mn-ea"/>
                <a:ea typeface="+mn-ea"/>
              </a:rPr>
              <a:t>預測</a:t>
            </a:r>
            <a:r>
              <a:rPr lang="en-US" altLang="zh-TW" sz="3600" dirty="0">
                <a:latin typeface="+mn-ea"/>
                <a:ea typeface="+mn-ea"/>
              </a:rPr>
              <a:t>(1/2)</a:t>
            </a:r>
            <a:endParaRPr lang="zh-CN" altLang="en-US" sz="3600" dirty="0">
              <a:latin typeface="+mn-ea"/>
              <a:ea typeface="+mn-ea"/>
            </a:endParaRPr>
          </a:p>
        </p:txBody>
      </p:sp>
      <p:sp>
        <p:nvSpPr>
          <p:cNvPr id="7" name="íṡľiḓè">
            <a:extLst>
              <a:ext uri="{FF2B5EF4-FFF2-40B4-BE49-F238E27FC236}">
                <a16:creationId xmlns:a16="http://schemas.microsoft.com/office/drawing/2014/main" id="{0B5A6277-3B4E-4714-B0E8-E68FBE866F9C}"/>
              </a:ext>
            </a:extLst>
          </p:cNvPr>
          <p:cNvSpPr/>
          <p:nvPr/>
        </p:nvSpPr>
        <p:spPr bwMode="auto">
          <a:xfrm>
            <a:off x="-1097829" y="3167332"/>
            <a:ext cx="988649" cy="989684"/>
          </a:xfrm>
          <a:custGeom>
            <a:avLst/>
            <a:gdLst>
              <a:gd name="T0" fmla="*/ 259 w 452"/>
              <a:gd name="T1" fmla="*/ 452 h 452"/>
              <a:gd name="T2" fmla="*/ 269 w 452"/>
              <a:gd name="T3" fmla="*/ 393 h 452"/>
              <a:gd name="T4" fmla="*/ 314 w 452"/>
              <a:gd name="T5" fmla="*/ 374 h 452"/>
              <a:gd name="T6" fmla="*/ 363 w 452"/>
              <a:gd name="T7" fmla="*/ 409 h 452"/>
              <a:gd name="T8" fmla="*/ 409 w 452"/>
              <a:gd name="T9" fmla="*/ 363 h 452"/>
              <a:gd name="T10" fmla="*/ 375 w 452"/>
              <a:gd name="T11" fmla="*/ 313 h 452"/>
              <a:gd name="T12" fmla="*/ 393 w 452"/>
              <a:gd name="T13" fmla="*/ 269 h 452"/>
              <a:gd name="T14" fmla="*/ 452 w 452"/>
              <a:gd name="T15" fmla="*/ 259 h 452"/>
              <a:gd name="T16" fmla="*/ 452 w 452"/>
              <a:gd name="T17" fmla="*/ 193 h 452"/>
              <a:gd name="T18" fmla="*/ 393 w 452"/>
              <a:gd name="T19" fmla="*/ 183 h 452"/>
              <a:gd name="T20" fmla="*/ 391 w 452"/>
              <a:gd name="T21" fmla="*/ 178 h 452"/>
              <a:gd name="T22" fmla="*/ 391 w 452"/>
              <a:gd name="T23" fmla="*/ 178 h 452"/>
              <a:gd name="T24" fmla="*/ 384 w 452"/>
              <a:gd name="T25" fmla="*/ 161 h 452"/>
              <a:gd name="T26" fmla="*/ 380 w 452"/>
              <a:gd name="T27" fmla="*/ 152 h 452"/>
              <a:gd name="T28" fmla="*/ 380 w 452"/>
              <a:gd name="T29" fmla="*/ 152 h 452"/>
              <a:gd name="T30" fmla="*/ 375 w 452"/>
              <a:gd name="T31" fmla="*/ 139 h 452"/>
              <a:gd name="T32" fmla="*/ 409 w 452"/>
              <a:gd name="T33" fmla="*/ 89 h 452"/>
              <a:gd name="T34" fmla="*/ 363 w 452"/>
              <a:gd name="T35" fmla="*/ 43 h 452"/>
              <a:gd name="T36" fmla="*/ 314 w 452"/>
              <a:gd name="T37" fmla="*/ 78 h 452"/>
              <a:gd name="T38" fmla="*/ 269 w 452"/>
              <a:gd name="T39" fmla="*/ 59 h 452"/>
              <a:gd name="T40" fmla="*/ 259 w 452"/>
              <a:gd name="T41" fmla="*/ 0 h 452"/>
              <a:gd name="T42" fmla="*/ 193 w 452"/>
              <a:gd name="T43" fmla="*/ 0 h 452"/>
              <a:gd name="T44" fmla="*/ 183 w 452"/>
              <a:gd name="T45" fmla="*/ 59 h 452"/>
              <a:gd name="T46" fmla="*/ 138 w 452"/>
              <a:gd name="T47" fmla="*/ 78 h 452"/>
              <a:gd name="T48" fmla="*/ 89 w 452"/>
              <a:gd name="T49" fmla="*/ 43 h 452"/>
              <a:gd name="T50" fmla="*/ 43 w 452"/>
              <a:gd name="T51" fmla="*/ 89 h 452"/>
              <a:gd name="T52" fmla="*/ 78 w 452"/>
              <a:gd name="T53" fmla="*/ 139 h 452"/>
              <a:gd name="T54" fmla="*/ 59 w 452"/>
              <a:gd name="T55" fmla="*/ 183 h 452"/>
              <a:gd name="T56" fmla="*/ 0 w 452"/>
              <a:gd name="T57" fmla="*/ 193 h 452"/>
              <a:gd name="T58" fmla="*/ 0 w 452"/>
              <a:gd name="T59" fmla="*/ 259 h 452"/>
              <a:gd name="T60" fmla="*/ 60 w 452"/>
              <a:gd name="T61" fmla="*/ 269 h 452"/>
              <a:gd name="T62" fmla="*/ 78 w 452"/>
              <a:gd name="T63" fmla="*/ 314 h 452"/>
              <a:gd name="T64" fmla="*/ 43 w 452"/>
              <a:gd name="T65" fmla="*/ 363 h 452"/>
              <a:gd name="T66" fmla="*/ 90 w 452"/>
              <a:gd name="T67" fmla="*/ 409 h 452"/>
              <a:gd name="T68" fmla="*/ 139 w 452"/>
              <a:gd name="T69" fmla="*/ 374 h 452"/>
              <a:gd name="T70" fmla="*/ 183 w 452"/>
              <a:gd name="T71" fmla="*/ 393 h 452"/>
              <a:gd name="T72" fmla="*/ 194 w 452"/>
              <a:gd name="T73" fmla="*/ 452 h 452"/>
              <a:gd name="T74" fmla="*/ 259 w 452"/>
              <a:gd name="T75" fmla="*/ 452 h 452"/>
              <a:gd name="T76" fmla="*/ 346 w 452"/>
              <a:gd name="T77" fmla="*/ 210 h 452"/>
              <a:gd name="T78" fmla="*/ 243 w 452"/>
              <a:gd name="T79" fmla="*/ 346 h 452"/>
              <a:gd name="T80" fmla="*/ 106 w 452"/>
              <a:gd name="T81" fmla="*/ 242 h 452"/>
              <a:gd name="T82" fmla="*/ 210 w 452"/>
              <a:gd name="T83" fmla="*/ 106 h 452"/>
              <a:gd name="T84" fmla="*/ 266 w 452"/>
              <a:gd name="T85" fmla="*/ 111 h 452"/>
              <a:gd name="T86" fmla="*/ 266 w 452"/>
              <a:gd name="T87" fmla="*/ 111 h 452"/>
              <a:gd name="T88" fmla="*/ 312 w 452"/>
              <a:gd name="T89" fmla="*/ 140 h 452"/>
              <a:gd name="T90" fmla="*/ 331 w 452"/>
              <a:gd name="T91" fmla="*/ 165 h 452"/>
              <a:gd name="T92" fmla="*/ 346 w 452"/>
              <a:gd name="T93" fmla="*/ 21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2" h="452">
                <a:moveTo>
                  <a:pt x="259" y="452"/>
                </a:moveTo>
                <a:cubicBezTo>
                  <a:pt x="269" y="393"/>
                  <a:pt x="269" y="393"/>
                  <a:pt x="269" y="393"/>
                </a:cubicBezTo>
                <a:cubicBezTo>
                  <a:pt x="314" y="374"/>
                  <a:pt x="314" y="374"/>
                  <a:pt x="314" y="374"/>
                </a:cubicBezTo>
                <a:cubicBezTo>
                  <a:pt x="363" y="409"/>
                  <a:pt x="363" y="409"/>
                  <a:pt x="363" y="409"/>
                </a:cubicBezTo>
                <a:cubicBezTo>
                  <a:pt x="409" y="363"/>
                  <a:pt x="409" y="363"/>
                  <a:pt x="409" y="363"/>
                </a:cubicBezTo>
                <a:cubicBezTo>
                  <a:pt x="375" y="313"/>
                  <a:pt x="375" y="313"/>
                  <a:pt x="375" y="313"/>
                </a:cubicBezTo>
                <a:cubicBezTo>
                  <a:pt x="393" y="269"/>
                  <a:pt x="393" y="269"/>
                  <a:pt x="393" y="269"/>
                </a:cubicBezTo>
                <a:cubicBezTo>
                  <a:pt x="452" y="259"/>
                  <a:pt x="452" y="259"/>
                  <a:pt x="452" y="259"/>
                </a:cubicBezTo>
                <a:cubicBezTo>
                  <a:pt x="452" y="193"/>
                  <a:pt x="452" y="193"/>
                  <a:pt x="452" y="193"/>
                </a:cubicBezTo>
                <a:cubicBezTo>
                  <a:pt x="393" y="183"/>
                  <a:pt x="393" y="183"/>
                  <a:pt x="393" y="183"/>
                </a:cubicBezTo>
                <a:cubicBezTo>
                  <a:pt x="391" y="178"/>
                  <a:pt x="391" y="178"/>
                  <a:pt x="391" y="178"/>
                </a:cubicBezTo>
                <a:cubicBezTo>
                  <a:pt x="391" y="178"/>
                  <a:pt x="391" y="178"/>
                  <a:pt x="391" y="178"/>
                </a:cubicBezTo>
                <a:cubicBezTo>
                  <a:pt x="384" y="161"/>
                  <a:pt x="384" y="161"/>
                  <a:pt x="384" y="161"/>
                </a:cubicBezTo>
                <a:cubicBezTo>
                  <a:pt x="380" y="152"/>
                  <a:pt x="380" y="152"/>
                  <a:pt x="380" y="152"/>
                </a:cubicBezTo>
                <a:cubicBezTo>
                  <a:pt x="380" y="152"/>
                  <a:pt x="380" y="152"/>
                  <a:pt x="380" y="152"/>
                </a:cubicBezTo>
                <a:cubicBezTo>
                  <a:pt x="375" y="139"/>
                  <a:pt x="375" y="139"/>
                  <a:pt x="375" y="139"/>
                </a:cubicBezTo>
                <a:cubicBezTo>
                  <a:pt x="409" y="89"/>
                  <a:pt x="409" y="89"/>
                  <a:pt x="409" y="89"/>
                </a:cubicBezTo>
                <a:cubicBezTo>
                  <a:pt x="363" y="43"/>
                  <a:pt x="363" y="43"/>
                  <a:pt x="363" y="43"/>
                </a:cubicBezTo>
                <a:cubicBezTo>
                  <a:pt x="314" y="78"/>
                  <a:pt x="314" y="78"/>
                  <a:pt x="314" y="78"/>
                </a:cubicBezTo>
                <a:cubicBezTo>
                  <a:pt x="269" y="59"/>
                  <a:pt x="269" y="59"/>
                  <a:pt x="269" y="59"/>
                </a:cubicBezTo>
                <a:cubicBezTo>
                  <a:pt x="259" y="0"/>
                  <a:pt x="259" y="0"/>
                  <a:pt x="259" y="0"/>
                </a:cubicBezTo>
                <a:cubicBezTo>
                  <a:pt x="193" y="0"/>
                  <a:pt x="193" y="0"/>
                  <a:pt x="193" y="0"/>
                </a:cubicBezTo>
                <a:cubicBezTo>
                  <a:pt x="183" y="59"/>
                  <a:pt x="183" y="59"/>
                  <a:pt x="183" y="59"/>
                </a:cubicBezTo>
                <a:cubicBezTo>
                  <a:pt x="138" y="78"/>
                  <a:pt x="138" y="78"/>
                  <a:pt x="138" y="78"/>
                </a:cubicBezTo>
                <a:cubicBezTo>
                  <a:pt x="89" y="43"/>
                  <a:pt x="89" y="43"/>
                  <a:pt x="89" y="43"/>
                </a:cubicBezTo>
                <a:cubicBezTo>
                  <a:pt x="43" y="89"/>
                  <a:pt x="43" y="89"/>
                  <a:pt x="43" y="89"/>
                </a:cubicBezTo>
                <a:cubicBezTo>
                  <a:pt x="78" y="139"/>
                  <a:pt x="78" y="139"/>
                  <a:pt x="78" y="139"/>
                </a:cubicBezTo>
                <a:cubicBezTo>
                  <a:pt x="59" y="183"/>
                  <a:pt x="59" y="183"/>
                  <a:pt x="59" y="183"/>
                </a:cubicBezTo>
                <a:cubicBezTo>
                  <a:pt x="0" y="193"/>
                  <a:pt x="0" y="193"/>
                  <a:pt x="0" y="193"/>
                </a:cubicBezTo>
                <a:cubicBezTo>
                  <a:pt x="0" y="259"/>
                  <a:pt x="0" y="259"/>
                  <a:pt x="0" y="259"/>
                </a:cubicBezTo>
                <a:cubicBezTo>
                  <a:pt x="60" y="269"/>
                  <a:pt x="60" y="269"/>
                  <a:pt x="60" y="269"/>
                </a:cubicBezTo>
                <a:cubicBezTo>
                  <a:pt x="78" y="314"/>
                  <a:pt x="78" y="314"/>
                  <a:pt x="78" y="314"/>
                </a:cubicBezTo>
                <a:cubicBezTo>
                  <a:pt x="43" y="363"/>
                  <a:pt x="43" y="363"/>
                  <a:pt x="43" y="363"/>
                </a:cubicBezTo>
                <a:cubicBezTo>
                  <a:pt x="90" y="409"/>
                  <a:pt x="90" y="409"/>
                  <a:pt x="90" y="409"/>
                </a:cubicBezTo>
                <a:cubicBezTo>
                  <a:pt x="139" y="374"/>
                  <a:pt x="139" y="374"/>
                  <a:pt x="139" y="374"/>
                </a:cubicBezTo>
                <a:cubicBezTo>
                  <a:pt x="183" y="393"/>
                  <a:pt x="183" y="393"/>
                  <a:pt x="183" y="393"/>
                </a:cubicBezTo>
                <a:cubicBezTo>
                  <a:pt x="194" y="452"/>
                  <a:pt x="194" y="452"/>
                  <a:pt x="194" y="452"/>
                </a:cubicBezTo>
                <a:cubicBezTo>
                  <a:pt x="259" y="452"/>
                  <a:pt x="259" y="452"/>
                  <a:pt x="259" y="452"/>
                </a:cubicBezTo>
                <a:close/>
                <a:moveTo>
                  <a:pt x="346" y="210"/>
                </a:moveTo>
                <a:cubicBezTo>
                  <a:pt x="355" y="276"/>
                  <a:pt x="309" y="337"/>
                  <a:pt x="243" y="346"/>
                </a:cubicBezTo>
                <a:cubicBezTo>
                  <a:pt x="176" y="355"/>
                  <a:pt x="115" y="308"/>
                  <a:pt x="106" y="242"/>
                </a:cubicBezTo>
                <a:cubicBezTo>
                  <a:pt x="97" y="176"/>
                  <a:pt x="144" y="115"/>
                  <a:pt x="210" y="106"/>
                </a:cubicBezTo>
                <a:cubicBezTo>
                  <a:pt x="229" y="103"/>
                  <a:pt x="248" y="105"/>
                  <a:pt x="266" y="111"/>
                </a:cubicBezTo>
                <a:cubicBezTo>
                  <a:pt x="266" y="111"/>
                  <a:pt x="266" y="111"/>
                  <a:pt x="266" y="111"/>
                </a:cubicBezTo>
                <a:cubicBezTo>
                  <a:pt x="283" y="117"/>
                  <a:pt x="299" y="127"/>
                  <a:pt x="312" y="140"/>
                </a:cubicBezTo>
                <a:cubicBezTo>
                  <a:pt x="319" y="148"/>
                  <a:pt x="326" y="156"/>
                  <a:pt x="331" y="165"/>
                </a:cubicBezTo>
                <a:cubicBezTo>
                  <a:pt x="339" y="179"/>
                  <a:pt x="344" y="194"/>
                  <a:pt x="346" y="210"/>
                </a:cubicBezTo>
                <a:close/>
              </a:path>
            </a:pathLst>
          </a:custGeom>
          <a:solidFill>
            <a:schemeClr val="bg1">
              <a:lumMod val="95000"/>
            </a:schemeClr>
          </a:solidFill>
          <a:ln>
            <a:noFill/>
          </a:ln>
        </p:spPr>
        <p:txBody>
          <a:bodyPr vert="horz" wrap="square" lIns="68580" tIns="34290" rIns="68580" bIns="34290" numCol="1" anchor="t" anchorCtr="0" compatLnSpc="1">
            <a:normAutofit/>
          </a:bodyPr>
          <a:lstStyle/>
          <a:p>
            <a:pPr defTabSz="685324">
              <a:defRPr/>
            </a:pPr>
            <a:endParaRPr lang="zh-CN" altLang="en-US" sz="1500">
              <a:solidFill>
                <a:srgbClr val="000000"/>
              </a:solidFill>
            </a:endParaRPr>
          </a:p>
        </p:txBody>
      </p:sp>
      <p:sp>
        <p:nvSpPr>
          <p:cNvPr id="23" name="矩形 22">
            <a:extLst>
              <a:ext uri="{FF2B5EF4-FFF2-40B4-BE49-F238E27FC236}">
                <a16:creationId xmlns:a16="http://schemas.microsoft.com/office/drawing/2014/main" id="{BF64C5EF-B66F-46FA-A2E7-5ABE26947AF5}"/>
              </a:ext>
            </a:extLst>
          </p:cNvPr>
          <p:cNvSpPr/>
          <p:nvPr/>
        </p:nvSpPr>
        <p:spPr>
          <a:xfrm>
            <a:off x="668852" y="1848692"/>
            <a:ext cx="8028834" cy="2308324"/>
          </a:xfrm>
          <a:prstGeom prst="rect">
            <a:avLst/>
          </a:prstGeom>
        </p:spPr>
        <p:txBody>
          <a:bodyPr wrap="square">
            <a:spAutoFit/>
          </a:bodyPr>
          <a:lstStyle/>
          <a:p>
            <a:pPr hangingPunct="0"/>
            <a:r>
              <a:rPr lang="en-US" altLang="zh-TW" sz="2400" dirty="0"/>
              <a:t>Siegel</a:t>
            </a:r>
            <a:r>
              <a:rPr lang="zh-TW" altLang="zh-TW" sz="2400" dirty="0"/>
              <a:t>（</a:t>
            </a:r>
            <a:r>
              <a:rPr lang="en-US" altLang="zh-TW" sz="2400" dirty="0"/>
              <a:t>2014</a:t>
            </a:r>
            <a:r>
              <a:rPr lang="zh-TW" altLang="zh-TW" sz="2400" dirty="0"/>
              <a:t>）提出透過預測技術，讓模糊的未來，開始變得清晰，</a:t>
            </a:r>
            <a:r>
              <a:rPr lang="en-US" altLang="zh-TW" sz="2400" dirty="0"/>
              <a:t>Silver</a:t>
            </a:r>
            <a:r>
              <a:rPr lang="zh-TW" altLang="zh-TW" sz="2400" dirty="0"/>
              <a:t>（</a:t>
            </a:r>
            <a:r>
              <a:rPr lang="en-US" altLang="zh-TW" sz="2400" dirty="0"/>
              <a:t>2014</a:t>
            </a:r>
            <a:r>
              <a:rPr lang="zh-TW" altLang="zh-TW" sz="2400" dirty="0"/>
              <a:t>）預測對於現今是重要的，一個簡單的測量方式就是「可預測」和「不可預測」這些字在學術期刊中出現的次數，「可預測」的字眼，從</a:t>
            </a:r>
            <a:r>
              <a:rPr lang="en-US" altLang="zh-TW" sz="2400" dirty="0"/>
              <a:t>1970</a:t>
            </a:r>
            <a:r>
              <a:rPr lang="zh-TW" altLang="zh-TW" sz="2400" dirty="0"/>
              <a:t>年代以後就攀上高峰，</a:t>
            </a:r>
            <a:r>
              <a:rPr lang="en-US" altLang="zh-TW" sz="2400" dirty="0" err="1"/>
              <a:t>Fildes</a:t>
            </a:r>
            <a:r>
              <a:rPr lang="zh-TW" altLang="zh-TW" sz="2400" dirty="0"/>
              <a:t>（</a:t>
            </a:r>
            <a:r>
              <a:rPr lang="en-US" altLang="zh-TW" sz="2400" dirty="0"/>
              <a:t>2008</a:t>
            </a:r>
            <a:r>
              <a:rPr lang="zh-TW" altLang="zh-TW" sz="2400" dirty="0"/>
              <a:t>）提及決策者認知到準確預測對他們的工作有很大的影響，會事半功倍。</a:t>
            </a:r>
          </a:p>
        </p:txBody>
      </p:sp>
      <p:sp>
        <p:nvSpPr>
          <p:cNvPr id="5" name="矩形 4">
            <a:extLst>
              <a:ext uri="{FF2B5EF4-FFF2-40B4-BE49-F238E27FC236}">
                <a16:creationId xmlns:a16="http://schemas.microsoft.com/office/drawing/2014/main" id="{CBCC0131-FBDF-4494-AA05-430CC6A2D721}"/>
              </a:ext>
            </a:extLst>
          </p:cNvPr>
          <p:cNvSpPr/>
          <p:nvPr/>
        </p:nvSpPr>
        <p:spPr>
          <a:xfrm>
            <a:off x="668852" y="4398520"/>
            <a:ext cx="7929590" cy="1938992"/>
          </a:xfrm>
          <a:prstGeom prst="rect">
            <a:avLst/>
          </a:prstGeom>
        </p:spPr>
        <p:txBody>
          <a:bodyPr wrap="square">
            <a:spAutoFit/>
          </a:bodyPr>
          <a:lstStyle/>
          <a:p>
            <a:pPr algn="just" hangingPunct="0"/>
            <a:r>
              <a:rPr lang="zh-TW" altLang="zh-TW" sz="2400" dirty="0">
                <a:solidFill>
                  <a:srgbClr val="800000"/>
                </a:solidFill>
              </a:rPr>
              <a:t>各參考書及文獻</a:t>
            </a:r>
            <a:r>
              <a:rPr lang="zh-TW" altLang="zh-TW" sz="2400" dirty="0"/>
              <a:t>均對預測多有解釋，</a:t>
            </a:r>
            <a:r>
              <a:rPr lang="zh-TW" altLang="zh-TW" sz="2400" dirty="0">
                <a:solidFill>
                  <a:srgbClr val="800000"/>
                </a:solidFill>
              </a:rPr>
              <a:t>歸納出預測分為三種類型</a:t>
            </a:r>
            <a:r>
              <a:rPr lang="zh-TW" altLang="zh-TW" sz="2400" dirty="0"/>
              <a:t>：</a:t>
            </a:r>
            <a:r>
              <a:rPr lang="zh-TW" altLang="zh-TW" sz="2400" dirty="0">
                <a:solidFill>
                  <a:srgbClr val="800000"/>
                </a:solidFill>
              </a:rPr>
              <a:t>經濟</a:t>
            </a:r>
            <a:r>
              <a:rPr lang="zh-TW" altLang="zh-TW" sz="2400" dirty="0"/>
              <a:t>預測、</a:t>
            </a:r>
            <a:r>
              <a:rPr lang="zh-TW" altLang="zh-TW" sz="2400" dirty="0">
                <a:solidFill>
                  <a:srgbClr val="800000"/>
                </a:solidFill>
              </a:rPr>
              <a:t>技術</a:t>
            </a:r>
            <a:r>
              <a:rPr lang="zh-TW" altLang="zh-TW" sz="2400" dirty="0"/>
              <a:t>預測、</a:t>
            </a:r>
            <a:r>
              <a:rPr lang="zh-TW" altLang="zh-TW" sz="2400" dirty="0">
                <a:solidFill>
                  <a:srgbClr val="800000"/>
                </a:solidFill>
              </a:rPr>
              <a:t>需求預測</a:t>
            </a:r>
            <a:r>
              <a:rPr lang="zh-TW" altLang="en-US" sz="2400" dirty="0"/>
              <a:t>，</a:t>
            </a:r>
            <a:r>
              <a:rPr lang="zh-TW" altLang="zh-TW" sz="2400" dirty="0"/>
              <a:t>其中</a:t>
            </a:r>
            <a:r>
              <a:rPr lang="zh-TW" altLang="zh-TW" sz="2400" dirty="0">
                <a:solidFill>
                  <a:srgbClr val="800000"/>
                </a:solidFill>
              </a:rPr>
              <a:t>需求預測為產品</a:t>
            </a:r>
            <a:r>
              <a:rPr lang="zh-TW" altLang="zh-TW" sz="2400" dirty="0"/>
              <a:t>、物件、服務、人力</a:t>
            </a:r>
            <a:r>
              <a:rPr lang="zh-TW" altLang="zh-TW" sz="2400" dirty="0">
                <a:solidFill>
                  <a:srgbClr val="800000"/>
                </a:solidFill>
              </a:rPr>
              <a:t>等具有實物性質之預測</a:t>
            </a:r>
            <a:r>
              <a:rPr lang="zh-TW" altLang="zh-TW" sz="2400" dirty="0"/>
              <a:t>，</a:t>
            </a:r>
            <a:r>
              <a:rPr lang="zh-TW" altLang="zh-TW" sz="2400" dirty="0">
                <a:solidFill>
                  <a:srgbClr val="800000"/>
                </a:solidFill>
              </a:rPr>
              <a:t>來制定後續的生產</a:t>
            </a:r>
            <a:r>
              <a:rPr lang="zh-TW" altLang="zh-TW" sz="2400" dirty="0"/>
              <a:t>、</a:t>
            </a:r>
            <a:r>
              <a:rPr lang="zh-TW" altLang="zh-TW" sz="2400" dirty="0">
                <a:solidFill>
                  <a:srgbClr val="800000"/>
                </a:solidFill>
              </a:rPr>
              <a:t>庫存</a:t>
            </a:r>
            <a:r>
              <a:rPr lang="zh-TW" altLang="zh-TW" sz="2400" dirty="0"/>
              <a:t>、採購及調用</a:t>
            </a:r>
            <a:r>
              <a:rPr lang="zh-TW" altLang="zh-TW" sz="2400" dirty="0">
                <a:solidFill>
                  <a:srgbClr val="800000"/>
                </a:solidFill>
              </a:rPr>
              <a:t>等規劃</a:t>
            </a:r>
            <a:r>
              <a:rPr lang="zh-TW" altLang="zh-TW" sz="2400" dirty="0"/>
              <a:t>，</a:t>
            </a:r>
            <a:r>
              <a:rPr lang="zh-TW" altLang="zh-TW" sz="2400" dirty="0">
                <a:solidFill>
                  <a:srgbClr val="800000"/>
                </a:solidFill>
              </a:rPr>
              <a:t>本研究</a:t>
            </a:r>
            <a:r>
              <a:rPr lang="zh-TW" altLang="zh-TW" sz="2400" dirty="0"/>
              <a:t>標的為油料，後續</a:t>
            </a:r>
            <a:r>
              <a:rPr lang="zh-TW" altLang="zh-TW" sz="2400" dirty="0">
                <a:solidFill>
                  <a:srgbClr val="800000"/>
                </a:solidFill>
              </a:rPr>
              <a:t>以需求預測</a:t>
            </a:r>
            <a:r>
              <a:rPr lang="zh-TW" altLang="zh-TW" sz="2400" dirty="0"/>
              <a:t>（</a:t>
            </a:r>
            <a:r>
              <a:rPr lang="en-US" altLang="zh-TW" sz="2400" dirty="0"/>
              <a:t>Demand Forecast</a:t>
            </a:r>
            <a:r>
              <a:rPr lang="zh-TW" altLang="zh-TW" sz="2400" dirty="0"/>
              <a:t>）</a:t>
            </a:r>
            <a:r>
              <a:rPr lang="zh-TW" altLang="zh-TW" sz="2400" dirty="0">
                <a:solidFill>
                  <a:srgbClr val="800000"/>
                </a:solidFill>
              </a:rPr>
              <a:t>為方向</a:t>
            </a:r>
            <a:r>
              <a:rPr lang="zh-TW" altLang="zh-TW" sz="2400" dirty="0"/>
              <a:t>。</a:t>
            </a:r>
          </a:p>
        </p:txBody>
      </p:sp>
      <p:sp>
        <p:nvSpPr>
          <p:cNvPr id="8" name="灯片编号占位符 3">
            <a:extLst>
              <a:ext uri="{FF2B5EF4-FFF2-40B4-BE49-F238E27FC236}">
                <a16:creationId xmlns:a16="http://schemas.microsoft.com/office/drawing/2014/main" id="{57C01235-9B13-4340-82C1-E15FF0E40B48}"/>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16</a:t>
            </a:fld>
            <a:endParaRPr lang="zh-CN" altLang="en-US" dirty="0"/>
          </a:p>
        </p:txBody>
      </p:sp>
    </p:spTree>
    <p:extLst>
      <p:ext uri="{BB962C8B-B14F-4D97-AF65-F5344CB8AC3E}">
        <p14:creationId xmlns:p14="http://schemas.microsoft.com/office/powerpoint/2010/main" val="3757069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a:extLst>
              <a:ext uri="{FF2B5EF4-FFF2-40B4-BE49-F238E27FC236}">
                <a16:creationId xmlns:a16="http://schemas.microsoft.com/office/drawing/2014/main" id="{9DD3E3FA-537C-4C2B-8E8E-35299AFDDE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166" y="1744793"/>
            <a:ext cx="8466067" cy="4960788"/>
          </a:xfrm>
        </p:spPr>
      </p:pic>
      <p:sp>
        <p:nvSpPr>
          <p:cNvPr id="3" name="矩形 2">
            <a:extLst>
              <a:ext uri="{FF2B5EF4-FFF2-40B4-BE49-F238E27FC236}">
                <a16:creationId xmlns:a16="http://schemas.microsoft.com/office/drawing/2014/main" id="{9E18851F-D422-4F9B-BCCC-4F9268EE7027}"/>
              </a:ext>
            </a:extLst>
          </p:cNvPr>
          <p:cNvSpPr/>
          <p:nvPr/>
        </p:nvSpPr>
        <p:spPr>
          <a:xfrm>
            <a:off x="671618" y="986903"/>
            <a:ext cx="2771913" cy="646331"/>
          </a:xfrm>
          <a:prstGeom prst="rect">
            <a:avLst/>
          </a:prstGeom>
        </p:spPr>
        <p:txBody>
          <a:bodyPr wrap="none">
            <a:spAutoFit/>
          </a:bodyPr>
          <a:lstStyle/>
          <a:p>
            <a:r>
              <a:rPr lang="en-US" altLang="zh-TW" sz="3600" dirty="0">
                <a:latin typeface="+mn-ea"/>
              </a:rPr>
              <a:t>2.2</a:t>
            </a:r>
            <a:r>
              <a:rPr lang="zh-TW" altLang="en-US" sz="3600" dirty="0">
                <a:latin typeface="+mn-ea"/>
              </a:rPr>
              <a:t>預測</a:t>
            </a:r>
            <a:r>
              <a:rPr lang="en-US" altLang="zh-TW" sz="3600" dirty="0">
                <a:latin typeface="+mn-ea"/>
              </a:rPr>
              <a:t>(2/2)</a:t>
            </a:r>
            <a:endParaRPr lang="zh-TW" altLang="en-US" sz="3600" dirty="0"/>
          </a:p>
        </p:txBody>
      </p:sp>
      <p:sp>
        <p:nvSpPr>
          <p:cNvPr id="6" name="矩形 5">
            <a:extLst>
              <a:ext uri="{FF2B5EF4-FFF2-40B4-BE49-F238E27FC236}">
                <a16:creationId xmlns:a16="http://schemas.microsoft.com/office/drawing/2014/main" id="{DA31932E-D168-4EEF-B8D4-FD8A644BA65F}"/>
              </a:ext>
            </a:extLst>
          </p:cNvPr>
          <p:cNvSpPr/>
          <p:nvPr/>
        </p:nvSpPr>
        <p:spPr>
          <a:xfrm>
            <a:off x="775723" y="1633234"/>
            <a:ext cx="7953111" cy="5072346"/>
          </a:xfrm>
          <a:prstGeom prst="rect">
            <a:avLst/>
          </a:prstGeom>
          <a:solidFill>
            <a:srgbClr val="BFBFBF">
              <a:alpha val="85098"/>
            </a:srgbClr>
          </a:solidFill>
          <a:ln>
            <a:solidFill>
              <a:srgbClr val="BFBFB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內容版面配置區 7">
            <a:extLst>
              <a:ext uri="{FF2B5EF4-FFF2-40B4-BE49-F238E27FC236}">
                <a16:creationId xmlns:a16="http://schemas.microsoft.com/office/drawing/2014/main" id="{229FC03B-A1A4-4C22-A888-69458AC3D242}"/>
              </a:ext>
            </a:extLst>
          </p:cNvPr>
          <p:cNvPicPr>
            <a:picLocks noChangeAspect="1"/>
          </p:cNvPicPr>
          <p:nvPr/>
        </p:nvPicPr>
        <p:blipFill rotWithShape="1">
          <a:blip r:embed="rId3">
            <a:extLst>
              <a:ext uri="{28A0092B-C50C-407E-A947-70E740481C1C}">
                <a14:useLocalDpi xmlns:a14="http://schemas.microsoft.com/office/drawing/2010/main" val="0"/>
              </a:ext>
            </a:extLst>
          </a:blip>
          <a:srcRect l="29869" t="23048" r="30747"/>
          <a:stretch/>
        </p:blipFill>
        <p:spPr>
          <a:xfrm>
            <a:off x="2943922" y="2888165"/>
            <a:ext cx="3334215" cy="3817415"/>
          </a:xfrm>
          <a:prstGeom prst="rect">
            <a:avLst/>
          </a:prstGeom>
          <a:ln>
            <a:noFill/>
          </a:ln>
          <a:effectLst>
            <a:outerShdw blurRad="292100" dist="139700" dir="2700000" algn="tl" rotWithShape="0">
              <a:srgbClr val="333333">
                <a:alpha val="65000"/>
              </a:srgbClr>
            </a:outerShdw>
          </a:effectLst>
        </p:spPr>
      </p:pic>
      <p:sp>
        <p:nvSpPr>
          <p:cNvPr id="7" name="灯片编号占位符 3">
            <a:extLst>
              <a:ext uri="{FF2B5EF4-FFF2-40B4-BE49-F238E27FC236}">
                <a16:creationId xmlns:a16="http://schemas.microsoft.com/office/drawing/2014/main" id="{0B341C1F-D8B3-47E5-BBCF-61D2B381DB9E}"/>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17</a:t>
            </a:fld>
            <a:endParaRPr lang="zh-CN" altLang="en-US" dirty="0"/>
          </a:p>
        </p:txBody>
      </p:sp>
    </p:spTree>
    <p:extLst>
      <p:ext uri="{BB962C8B-B14F-4D97-AF65-F5344CB8AC3E}">
        <p14:creationId xmlns:p14="http://schemas.microsoft.com/office/powerpoint/2010/main" val="321320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84210-2E8D-46EA-918C-2F049BE5EE50}"/>
              </a:ext>
            </a:extLst>
          </p:cNvPr>
          <p:cNvSpPr>
            <a:spLocks noGrp="1"/>
          </p:cNvSpPr>
          <p:nvPr>
            <p:ph type="title"/>
          </p:nvPr>
        </p:nvSpPr>
        <p:spPr>
          <a:xfrm>
            <a:off x="667429" y="570157"/>
            <a:ext cx="7290054" cy="1499616"/>
          </a:xfrm>
        </p:spPr>
        <p:txBody>
          <a:bodyPr>
            <a:normAutofit/>
          </a:bodyPr>
          <a:lstStyle/>
          <a:p>
            <a:r>
              <a:rPr lang="en-US" altLang="zh-TW" sz="3600" dirty="0">
                <a:latin typeface="+mn-ea"/>
                <a:ea typeface="+mn-ea"/>
              </a:rPr>
              <a:t>2.3</a:t>
            </a:r>
            <a:r>
              <a:rPr lang="zh-TW" altLang="zh-TW" sz="3600" dirty="0">
                <a:latin typeface="+mn-ea"/>
                <a:ea typeface="+mn-ea"/>
              </a:rPr>
              <a:t>能源</a:t>
            </a:r>
            <a:r>
              <a:rPr lang="zh-TW" altLang="en-US" sz="3600" dirty="0">
                <a:latin typeface="+mn-ea"/>
                <a:ea typeface="+mn-ea"/>
              </a:rPr>
              <a:t>需求預測</a:t>
            </a:r>
            <a:r>
              <a:rPr lang="en-US" altLang="zh-TW" sz="3600" dirty="0">
                <a:latin typeface="+mn-ea"/>
                <a:ea typeface="+mn-ea"/>
              </a:rPr>
              <a:t>(1/2)</a:t>
            </a:r>
            <a:endParaRPr lang="zh-CN" altLang="en-US" sz="3600" dirty="0">
              <a:latin typeface="+mn-ea"/>
              <a:ea typeface="+mn-ea"/>
            </a:endParaRPr>
          </a:p>
        </p:txBody>
      </p:sp>
      <p:sp>
        <p:nvSpPr>
          <p:cNvPr id="3" name="页脚占位符 2">
            <a:extLst>
              <a:ext uri="{FF2B5EF4-FFF2-40B4-BE49-F238E27FC236}">
                <a16:creationId xmlns:a16="http://schemas.microsoft.com/office/drawing/2014/main" id="{6BEBE919-3204-4FBC-8739-8E5A8F639778}"/>
              </a:ext>
            </a:extLst>
          </p:cNvPr>
          <p:cNvSpPr>
            <a:spLocks noGrp="1"/>
          </p:cNvSpPr>
          <p:nvPr>
            <p:ph type="ftr" sz="quarter" idx="11"/>
          </p:nvPr>
        </p:nvSpPr>
        <p:spPr>
          <a:xfrm>
            <a:off x="502448" y="5537599"/>
            <a:ext cx="3105151" cy="154786"/>
          </a:xfrm>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12"/>
          </p:nvPr>
        </p:nvSpPr>
        <p:spPr>
          <a:xfrm>
            <a:off x="6457949" y="5537599"/>
            <a:ext cx="2182416" cy="154786"/>
          </a:xfrm>
        </p:spPr>
        <p:txBody>
          <a:bodyPr/>
          <a:lstStyle/>
          <a:p>
            <a:fld id="{5DD3DB80-B894-403A-B48E-6FDC1A72010E}" type="slidenum">
              <a:rPr lang="zh-CN" altLang="en-US" smtClean="0"/>
              <a:pPr/>
              <a:t>18</a:t>
            </a:fld>
            <a:endParaRPr lang="zh-CN" altLang="en-US"/>
          </a:p>
        </p:txBody>
      </p:sp>
      <p:grpSp>
        <p:nvGrpSpPr>
          <p:cNvPr id="5" name="38bfd71f-613f-4b60-b105-60b18c71b1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3B46F3C-ABC9-4B6E-81C9-D15C3CC9BAC4}"/>
              </a:ext>
            </a:extLst>
          </p:cNvPr>
          <p:cNvGrpSpPr>
            <a:grpSpLocks noChangeAspect="1"/>
          </p:cNvGrpSpPr>
          <p:nvPr>
            <p:custDataLst>
              <p:tags r:id="rId1"/>
            </p:custDataLst>
          </p:nvPr>
        </p:nvGrpSpPr>
        <p:grpSpPr>
          <a:xfrm>
            <a:off x="0" y="4102569"/>
            <a:ext cx="9122228" cy="2393780"/>
            <a:chOff x="-2517244" y="1488474"/>
            <a:chExt cx="17739871" cy="4655152"/>
          </a:xfrm>
        </p:grpSpPr>
        <p:sp>
          <p:nvSpPr>
            <p:cNvPr id="6" name="ïṡļîďe">
              <a:extLst>
                <a:ext uri="{FF2B5EF4-FFF2-40B4-BE49-F238E27FC236}">
                  <a16:creationId xmlns:a16="http://schemas.microsoft.com/office/drawing/2014/main" id="{3310E8C3-4AAF-49EC-BA01-9D354E56226F}"/>
                </a:ext>
              </a:extLst>
            </p:cNvPr>
            <p:cNvSpPr/>
            <p:nvPr/>
          </p:nvSpPr>
          <p:spPr bwMode="auto">
            <a:xfrm>
              <a:off x="-2517244" y="4150310"/>
              <a:ext cx="17739871" cy="1993316"/>
            </a:xfrm>
            <a:prstGeom prst="rect">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nvGrpSpPr>
            <p:cNvPr id="7" name="iś1iḋe">
              <a:extLst>
                <a:ext uri="{FF2B5EF4-FFF2-40B4-BE49-F238E27FC236}">
                  <a16:creationId xmlns:a16="http://schemas.microsoft.com/office/drawing/2014/main" id="{4FEB8CC8-69FB-4EC9-93CA-A3B9EAC05F83}"/>
                </a:ext>
              </a:extLst>
            </p:cNvPr>
            <p:cNvGrpSpPr/>
            <p:nvPr/>
          </p:nvGrpSpPr>
          <p:grpSpPr>
            <a:xfrm>
              <a:off x="4562446" y="1488474"/>
              <a:ext cx="3067111" cy="4300161"/>
              <a:chOff x="3280121" y="-76200"/>
              <a:chExt cx="6987532" cy="9796663"/>
            </a:xfrm>
          </p:grpSpPr>
          <p:sp>
            <p:nvSpPr>
              <p:cNvPr id="21" name="îṣļiḍè">
                <a:extLst>
                  <a:ext uri="{FF2B5EF4-FFF2-40B4-BE49-F238E27FC236}">
                    <a16:creationId xmlns:a16="http://schemas.microsoft.com/office/drawing/2014/main" id="{31E92903-A519-48E5-8824-1C27660845FC}"/>
                  </a:ext>
                </a:extLst>
              </p:cNvPr>
              <p:cNvSpPr/>
              <p:nvPr/>
            </p:nvSpPr>
            <p:spPr>
              <a:xfrm>
                <a:off x="4654610" y="5695337"/>
                <a:ext cx="2482528" cy="205843"/>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nvGrpSpPr>
              <p:cNvPr id="22" name="íSlïḍe">
                <a:extLst>
                  <a:ext uri="{FF2B5EF4-FFF2-40B4-BE49-F238E27FC236}">
                    <a16:creationId xmlns:a16="http://schemas.microsoft.com/office/drawing/2014/main" id="{4CA7D762-36DC-4B5E-8C71-E46B5C4533E4}"/>
                  </a:ext>
                </a:extLst>
              </p:cNvPr>
              <p:cNvGrpSpPr/>
              <p:nvPr/>
            </p:nvGrpSpPr>
            <p:grpSpPr>
              <a:xfrm>
                <a:off x="4738040" y="2075348"/>
                <a:ext cx="3473076" cy="3904556"/>
                <a:chOff x="2" y="2"/>
                <a:chExt cx="3473075" cy="3904555"/>
              </a:xfrm>
            </p:grpSpPr>
            <p:sp>
              <p:nvSpPr>
                <p:cNvPr id="61" name="isľîdé">
                  <a:extLst>
                    <a:ext uri="{FF2B5EF4-FFF2-40B4-BE49-F238E27FC236}">
                      <a16:creationId xmlns:a16="http://schemas.microsoft.com/office/drawing/2014/main" id="{CFC10335-8606-4939-AA76-DBA361208C4D}"/>
                    </a:ext>
                  </a:extLst>
                </p:cNvPr>
                <p:cNvSpPr/>
                <p:nvPr/>
              </p:nvSpPr>
              <p:spPr>
                <a:xfrm>
                  <a:off x="2" y="2"/>
                  <a:ext cx="3473075" cy="3904555"/>
                </a:xfrm>
                <a:custGeom>
                  <a:avLst/>
                  <a:gdLst/>
                  <a:ahLst/>
                  <a:cxnLst>
                    <a:cxn ang="0">
                      <a:pos x="wd2" y="hd2"/>
                    </a:cxn>
                    <a:cxn ang="5400000">
                      <a:pos x="wd2" y="hd2"/>
                    </a:cxn>
                    <a:cxn ang="10800000">
                      <a:pos x="wd2" y="hd2"/>
                    </a:cxn>
                    <a:cxn ang="16200000">
                      <a:pos x="wd2" y="hd2"/>
                    </a:cxn>
                  </a:cxnLst>
                  <a:rect l="0" t="0" r="r" b="b"/>
                  <a:pathLst>
                    <a:path w="21305" h="21600" extrusionOk="0">
                      <a:moveTo>
                        <a:pt x="648" y="9726"/>
                      </a:moveTo>
                      <a:lnTo>
                        <a:pt x="16164" y="6087"/>
                      </a:lnTo>
                      <a:lnTo>
                        <a:pt x="19231" y="8778"/>
                      </a:lnTo>
                      <a:lnTo>
                        <a:pt x="19231" y="17428"/>
                      </a:lnTo>
                      <a:lnTo>
                        <a:pt x="18821" y="18763"/>
                      </a:lnTo>
                      <a:lnTo>
                        <a:pt x="18254" y="18763"/>
                      </a:lnTo>
                      <a:lnTo>
                        <a:pt x="18254" y="21600"/>
                      </a:lnTo>
                      <a:lnTo>
                        <a:pt x="21007" y="21600"/>
                      </a:lnTo>
                      <a:lnTo>
                        <a:pt x="21007" y="18742"/>
                      </a:lnTo>
                      <a:lnTo>
                        <a:pt x="20431" y="18742"/>
                      </a:lnTo>
                      <a:lnTo>
                        <a:pt x="20055" y="17340"/>
                      </a:lnTo>
                      <a:lnTo>
                        <a:pt x="20055" y="8716"/>
                      </a:lnTo>
                      <a:cubicBezTo>
                        <a:pt x="21225" y="7324"/>
                        <a:pt x="21600" y="5516"/>
                        <a:pt x="21068" y="3837"/>
                      </a:cubicBezTo>
                      <a:cubicBezTo>
                        <a:pt x="20481" y="1984"/>
                        <a:pt x="18877" y="534"/>
                        <a:pt x="16824" y="0"/>
                      </a:cubicBezTo>
                      <a:lnTo>
                        <a:pt x="15253" y="4087"/>
                      </a:lnTo>
                      <a:lnTo>
                        <a:pt x="0" y="7861"/>
                      </a:lnTo>
                      <a:lnTo>
                        <a:pt x="648" y="9726"/>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2" name="îṣḻïḋe">
                  <a:extLst>
                    <a:ext uri="{FF2B5EF4-FFF2-40B4-BE49-F238E27FC236}">
                      <a16:creationId xmlns:a16="http://schemas.microsoft.com/office/drawing/2014/main" id="{1E568499-CAEE-4D6D-8C7C-34E1774EAA66}"/>
                    </a:ext>
                  </a:extLst>
                </p:cNvPr>
                <p:cNvSpPr/>
                <p:nvPr/>
              </p:nvSpPr>
              <p:spPr>
                <a:xfrm>
                  <a:off x="2715583" y="222565"/>
                  <a:ext cx="532887" cy="5577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14" y="0"/>
                      </a:lnTo>
                      <a:cubicBezTo>
                        <a:pt x="10133" y="1486"/>
                        <a:pt x="13851" y="4037"/>
                        <a:pt x="16675" y="7380"/>
                      </a:cubicBezTo>
                      <a:cubicBezTo>
                        <a:pt x="19090" y="10241"/>
                        <a:pt x="20777" y="13600"/>
                        <a:pt x="21600" y="17191"/>
                      </a:cubicBezTo>
                      <a:lnTo>
                        <a:pt x="0"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3" name="íṣľíḓê">
                  <a:extLst>
                    <a:ext uri="{FF2B5EF4-FFF2-40B4-BE49-F238E27FC236}">
                      <a16:creationId xmlns:a16="http://schemas.microsoft.com/office/drawing/2014/main" id="{6413B4EC-AC2E-42AF-8026-F0E91A6BB5AE}"/>
                    </a:ext>
                  </a:extLst>
                </p:cNvPr>
                <p:cNvSpPr/>
                <p:nvPr/>
              </p:nvSpPr>
              <p:spPr>
                <a:xfrm>
                  <a:off x="2770761" y="839849"/>
                  <a:ext cx="529345" cy="530969"/>
                </a:xfrm>
                <a:custGeom>
                  <a:avLst/>
                  <a:gdLst/>
                  <a:ahLst/>
                  <a:cxnLst>
                    <a:cxn ang="0">
                      <a:pos x="wd2" y="hd2"/>
                    </a:cxn>
                    <a:cxn ang="5400000">
                      <a:pos x="wd2" y="hd2"/>
                    </a:cxn>
                    <a:cxn ang="10800000">
                      <a:pos x="wd2" y="hd2"/>
                    </a:cxn>
                    <a:cxn ang="16200000">
                      <a:pos x="wd2" y="hd2"/>
                    </a:cxn>
                  </a:cxnLst>
                  <a:rect l="0" t="0" r="r" b="b"/>
                  <a:pathLst>
                    <a:path w="21388" h="21600" extrusionOk="0">
                      <a:moveTo>
                        <a:pt x="0" y="5222"/>
                      </a:moveTo>
                      <a:lnTo>
                        <a:pt x="20722" y="0"/>
                      </a:lnTo>
                      <a:cubicBezTo>
                        <a:pt x="21512" y="3766"/>
                        <a:pt x="21600" y="7648"/>
                        <a:pt x="20981" y="11447"/>
                      </a:cubicBezTo>
                      <a:cubicBezTo>
                        <a:pt x="20399" y="15013"/>
                        <a:pt x="19203" y="18449"/>
                        <a:pt x="17447" y="21600"/>
                      </a:cubicBezTo>
                      <a:lnTo>
                        <a:pt x="0" y="5222"/>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4" name="ïśḻîďe">
                  <a:extLst>
                    <a:ext uri="{FF2B5EF4-FFF2-40B4-BE49-F238E27FC236}">
                      <a16:creationId xmlns:a16="http://schemas.microsoft.com/office/drawing/2014/main" id="{F4C2166C-0D67-45D5-B81B-16D6C9A27BA4}"/>
                    </a:ext>
                  </a:extLst>
                </p:cNvPr>
                <p:cNvSpPr/>
                <p:nvPr/>
              </p:nvSpPr>
              <p:spPr>
                <a:xfrm>
                  <a:off x="854225" y="1318761"/>
                  <a:ext cx="569360" cy="569361"/>
                </a:xfrm>
                <a:prstGeom prst="ellipse">
                  <a:avLst/>
                </a:pr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5" name="islídè">
                  <a:extLst>
                    <a:ext uri="{FF2B5EF4-FFF2-40B4-BE49-F238E27FC236}">
                      <a16:creationId xmlns:a16="http://schemas.microsoft.com/office/drawing/2014/main" id="{4CB9408D-43DE-4CD5-B922-72BDF502852B}"/>
                    </a:ext>
                  </a:extLst>
                </p:cNvPr>
                <p:cNvSpPr/>
                <p:nvPr/>
              </p:nvSpPr>
              <p:spPr>
                <a:xfrm>
                  <a:off x="983767" y="1448303"/>
                  <a:ext cx="310277" cy="310277"/>
                </a:xfrm>
                <a:prstGeom prst="ellipse">
                  <a:avLst/>
                </a:pr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6" name="íšḻîďé">
                  <a:extLst>
                    <a:ext uri="{FF2B5EF4-FFF2-40B4-BE49-F238E27FC236}">
                      <a16:creationId xmlns:a16="http://schemas.microsoft.com/office/drawing/2014/main" id="{9864504F-E6AF-4551-9CEE-BBEF85BA6CF4}"/>
                    </a:ext>
                  </a:extLst>
                </p:cNvPr>
                <p:cNvSpPr/>
                <p:nvPr/>
              </p:nvSpPr>
              <p:spPr>
                <a:xfrm rot="5400000">
                  <a:off x="-124878" y="2677195"/>
                  <a:ext cx="1956230" cy="69366"/>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7" name="îṩļîḑê">
                  <a:extLst>
                    <a:ext uri="{FF2B5EF4-FFF2-40B4-BE49-F238E27FC236}">
                      <a16:creationId xmlns:a16="http://schemas.microsoft.com/office/drawing/2014/main" id="{59057D34-8F29-41AE-9FBC-CCDD3DE6A212}"/>
                    </a:ext>
                  </a:extLst>
                </p:cNvPr>
                <p:cNvSpPr/>
                <p:nvPr/>
              </p:nvSpPr>
              <p:spPr>
                <a:xfrm rot="5400000">
                  <a:off x="443064" y="2677195"/>
                  <a:ext cx="1956230" cy="69366"/>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8" name="îṧlíde">
                  <a:extLst>
                    <a:ext uri="{FF2B5EF4-FFF2-40B4-BE49-F238E27FC236}">
                      <a16:creationId xmlns:a16="http://schemas.microsoft.com/office/drawing/2014/main" id="{79767CE2-AE81-433E-A536-A73EA6EB9211}"/>
                    </a:ext>
                  </a:extLst>
                </p:cNvPr>
                <p:cNvSpPr/>
                <p:nvPr/>
              </p:nvSpPr>
              <p:spPr>
                <a:xfrm rot="10800000">
                  <a:off x="534551" y="2292952"/>
                  <a:ext cx="1209733" cy="44338"/>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9" name="îṩḷïḋe">
                  <a:extLst>
                    <a:ext uri="{FF2B5EF4-FFF2-40B4-BE49-F238E27FC236}">
                      <a16:creationId xmlns:a16="http://schemas.microsoft.com/office/drawing/2014/main" id="{2B355510-A91E-4999-8D08-DD8D6969C024}"/>
                    </a:ext>
                  </a:extLst>
                </p:cNvPr>
                <p:cNvSpPr/>
                <p:nvPr/>
              </p:nvSpPr>
              <p:spPr>
                <a:xfrm rot="10800000">
                  <a:off x="443064" y="2981871"/>
                  <a:ext cx="1394441"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0" name="îṡ1íḋe">
                  <a:extLst>
                    <a:ext uri="{FF2B5EF4-FFF2-40B4-BE49-F238E27FC236}">
                      <a16:creationId xmlns:a16="http://schemas.microsoft.com/office/drawing/2014/main" id="{8D2BE032-A738-49DF-AE0C-9560BE766392}"/>
                    </a:ext>
                  </a:extLst>
                </p:cNvPr>
                <p:cNvSpPr/>
                <p:nvPr/>
              </p:nvSpPr>
              <p:spPr>
                <a:xfrm rot="10800000">
                  <a:off x="867646" y="3326331"/>
                  <a:ext cx="542954"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1" name="iśļíḍè">
                  <a:extLst>
                    <a:ext uri="{FF2B5EF4-FFF2-40B4-BE49-F238E27FC236}">
                      <a16:creationId xmlns:a16="http://schemas.microsoft.com/office/drawing/2014/main" id="{0D53E083-4A00-4744-B7FE-1868FA49F9F1}"/>
                    </a:ext>
                  </a:extLst>
                </p:cNvPr>
                <p:cNvSpPr/>
                <p:nvPr/>
              </p:nvSpPr>
              <p:spPr>
                <a:xfrm rot="10800000">
                  <a:off x="867646" y="2640182"/>
                  <a:ext cx="542954" cy="44338"/>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2" name="íşḷïḑè">
                  <a:extLst>
                    <a:ext uri="{FF2B5EF4-FFF2-40B4-BE49-F238E27FC236}">
                      <a16:creationId xmlns:a16="http://schemas.microsoft.com/office/drawing/2014/main" id="{97CC5312-E0F5-488B-B8BC-CF597C71911A}"/>
                    </a:ext>
                  </a:extLst>
                </p:cNvPr>
                <p:cNvSpPr/>
                <p:nvPr/>
              </p:nvSpPr>
              <p:spPr>
                <a:xfrm rot="10800000">
                  <a:off x="858497" y="1963181"/>
                  <a:ext cx="542954"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3" name="íśļiďe">
                  <a:extLst>
                    <a:ext uri="{FF2B5EF4-FFF2-40B4-BE49-F238E27FC236}">
                      <a16:creationId xmlns:a16="http://schemas.microsoft.com/office/drawing/2014/main" id="{0C12AD57-8242-416E-B680-C5E912FB76FB}"/>
                    </a:ext>
                  </a:extLst>
                </p:cNvPr>
                <p:cNvSpPr/>
                <p:nvPr/>
              </p:nvSpPr>
              <p:spPr>
                <a:xfrm>
                  <a:off x="276907" y="1524481"/>
                  <a:ext cx="630508" cy="2212602"/>
                </a:xfrm>
                <a:custGeom>
                  <a:avLst/>
                  <a:gdLst/>
                  <a:ahLst/>
                  <a:cxnLst>
                    <a:cxn ang="0">
                      <a:pos x="wd2" y="hd2"/>
                    </a:cxn>
                    <a:cxn ang="5400000">
                      <a:pos x="wd2" y="hd2"/>
                    </a:cxn>
                    <a:cxn ang="10800000">
                      <a:pos x="wd2" y="hd2"/>
                    </a:cxn>
                    <a:cxn ang="16200000">
                      <a:pos x="wd2" y="hd2"/>
                    </a:cxn>
                  </a:cxnLst>
                  <a:rect l="0" t="0" r="r" b="b"/>
                  <a:pathLst>
                    <a:path w="21600" h="21600" extrusionOk="0">
                      <a:moveTo>
                        <a:pt x="4499" y="21531"/>
                      </a:moveTo>
                      <a:lnTo>
                        <a:pt x="12519" y="4619"/>
                      </a:lnTo>
                      <a:lnTo>
                        <a:pt x="21123" y="1627"/>
                      </a:lnTo>
                      <a:lnTo>
                        <a:pt x="21600" y="0"/>
                      </a:lnTo>
                      <a:lnTo>
                        <a:pt x="9492" y="3748"/>
                      </a:lnTo>
                      <a:lnTo>
                        <a:pt x="0" y="21600"/>
                      </a:lnTo>
                      <a:lnTo>
                        <a:pt x="4499" y="21531"/>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dirty="0"/>
                </a:p>
              </p:txBody>
            </p:sp>
            <p:sp>
              <p:nvSpPr>
                <p:cNvPr id="74" name="ïš1iḑé">
                  <a:extLst>
                    <a:ext uri="{FF2B5EF4-FFF2-40B4-BE49-F238E27FC236}">
                      <a16:creationId xmlns:a16="http://schemas.microsoft.com/office/drawing/2014/main" id="{352DDF78-6852-4C41-B3CB-DD60323D9926}"/>
                    </a:ext>
                  </a:extLst>
                </p:cNvPr>
                <p:cNvSpPr/>
                <p:nvPr/>
              </p:nvSpPr>
              <p:spPr>
                <a:xfrm>
                  <a:off x="1370394" y="1524482"/>
                  <a:ext cx="630452" cy="2212602"/>
                </a:xfrm>
                <a:custGeom>
                  <a:avLst/>
                  <a:gdLst/>
                  <a:ahLst/>
                  <a:cxnLst>
                    <a:cxn ang="0">
                      <a:pos x="wd2" y="hd2"/>
                    </a:cxn>
                    <a:cxn ang="5400000">
                      <a:pos x="wd2" y="hd2"/>
                    </a:cxn>
                    <a:cxn ang="10800000">
                      <a:pos x="wd2" y="hd2"/>
                    </a:cxn>
                    <a:cxn ang="16200000">
                      <a:pos x="wd2" y="hd2"/>
                    </a:cxn>
                  </a:cxnLst>
                  <a:rect l="0" t="0" r="r" b="b"/>
                  <a:pathLst>
                    <a:path w="21600" h="21600" extrusionOk="0">
                      <a:moveTo>
                        <a:pt x="17101" y="21531"/>
                      </a:moveTo>
                      <a:lnTo>
                        <a:pt x="9081" y="4619"/>
                      </a:lnTo>
                      <a:lnTo>
                        <a:pt x="477" y="1627"/>
                      </a:lnTo>
                      <a:lnTo>
                        <a:pt x="0" y="0"/>
                      </a:lnTo>
                      <a:lnTo>
                        <a:pt x="12108" y="3748"/>
                      </a:lnTo>
                      <a:lnTo>
                        <a:pt x="21600" y="21600"/>
                      </a:lnTo>
                      <a:lnTo>
                        <a:pt x="17101" y="21531"/>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sp>
            <p:nvSpPr>
              <p:cNvPr id="23" name="îŝļîďé">
                <a:extLst>
                  <a:ext uri="{FF2B5EF4-FFF2-40B4-BE49-F238E27FC236}">
                    <a16:creationId xmlns:a16="http://schemas.microsoft.com/office/drawing/2014/main" id="{124A7208-989B-4EAE-9AE4-2248368C3717}"/>
                  </a:ext>
                </a:extLst>
              </p:cNvPr>
              <p:cNvSpPr/>
              <p:nvPr/>
            </p:nvSpPr>
            <p:spPr>
              <a:xfrm>
                <a:off x="3305464" y="5864350"/>
                <a:ext cx="6936837" cy="159644"/>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557" y="0"/>
                    </a:lnTo>
                    <a:lnTo>
                      <a:pt x="21600" y="21600"/>
                    </a:lnTo>
                    <a:lnTo>
                      <a:pt x="0" y="21600"/>
                    </a:lnTo>
                    <a:lnTo>
                      <a:pt x="43" y="0"/>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grpSp>
            <p:nvGrpSpPr>
              <p:cNvPr id="24" name="îSļïḋe">
                <a:extLst>
                  <a:ext uri="{FF2B5EF4-FFF2-40B4-BE49-F238E27FC236}">
                    <a16:creationId xmlns:a16="http://schemas.microsoft.com/office/drawing/2014/main" id="{67E8EBD1-8FFB-45E0-9E9B-9F548F6AE885}"/>
                  </a:ext>
                </a:extLst>
              </p:cNvPr>
              <p:cNvGrpSpPr/>
              <p:nvPr/>
            </p:nvGrpSpPr>
            <p:grpSpPr>
              <a:xfrm>
                <a:off x="6606916" y="2966910"/>
                <a:ext cx="3074615" cy="2909633"/>
                <a:chOff x="0" y="0"/>
                <a:chExt cx="3074613" cy="2909630"/>
              </a:xfrm>
            </p:grpSpPr>
            <p:sp>
              <p:nvSpPr>
                <p:cNvPr id="41" name="íś1íḍè">
                  <a:extLst>
                    <a:ext uri="{FF2B5EF4-FFF2-40B4-BE49-F238E27FC236}">
                      <a16:creationId xmlns:a16="http://schemas.microsoft.com/office/drawing/2014/main" id="{4AA211D8-00B4-43A7-B89F-5C0E2BD97F05}"/>
                    </a:ext>
                  </a:extLst>
                </p:cNvPr>
                <p:cNvSpPr/>
                <p:nvPr/>
              </p:nvSpPr>
              <p:spPr>
                <a:xfrm>
                  <a:off x="0" y="624793"/>
                  <a:ext cx="3074613" cy="2246195"/>
                </a:xfrm>
                <a:custGeom>
                  <a:avLst/>
                  <a:gdLst/>
                  <a:ahLst/>
                  <a:cxnLst>
                    <a:cxn ang="0">
                      <a:pos x="wd2" y="hd2"/>
                    </a:cxn>
                    <a:cxn ang="5400000">
                      <a:pos x="wd2" y="hd2"/>
                    </a:cxn>
                    <a:cxn ang="10800000">
                      <a:pos x="wd2" y="hd2"/>
                    </a:cxn>
                    <a:cxn ang="16200000">
                      <a:pos x="wd2" y="hd2"/>
                    </a:cxn>
                  </a:cxnLst>
                  <a:rect l="0" t="0" r="r" b="b"/>
                  <a:pathLst>
                    <a:path w="21308" h="21221" extrusionOk="0">
                      <a:moveTo>
                        <a:pt x="16346" y="18325"/>
                      </a:moveTo>
                      <a:lnTo>
                        <a:pt x="17337" y="18325"/>
                      </a:lnTo>
                      <a:lnTo>
                        <a:pt x="17337" y="19673"/>
                      </a:lnTo>
                      <a:lnTo>
                        <a:pt x="3983" y="19673"/>
                      </a:lnTo>
                      <a:lnTo>
                        <a:pt x="3983" y="18358"/>
                      </a:lnTo>
                      <a:lnTo>
                        <a:pt x="5016" y="18358"/>
                      </a:lnTo>
                      <a:lnTo>
                        <a:pt x="5016" y="16252"/>
                      </a:lnTo>
                      <a:lnTo>
                        <a:pt x="1199" y="11707"/>
                      </a:lnTo>
                      <a:lnTo>
                        <a:pt x="1199" y="19101"/>
                      </a:lnTo>
                      <a:cubicBezTo>
                        <a:pt x="829" y="18981"/>
                        <a:pt x="506" y="19459"/>
                        <a:pt x="624" y="19952"/>
                      </a:cubicBezTo>
                      <a:cubicBezTo>
                        <a:pt x="784" y="20622"/>
                        <a:pt x="1482" y="20614"/>
                        <a:pt x="1635" y="19941"/>
                      </a:cubicBezTo>
                      <a:lnTo>
                        <a:pt x="2343" y="19941"/>
                      </a:lnTo>
                      <a:cubicBezTo>
                        <a:pt x="2215" y="20410"/>
                        <a:pt x="1948" y="20777"/>
                        <a:pt x="1605" y="20956"/>
                      </a:cubicBezTo>
                      <a:cubicBezTo>
                        <a:pt x="1007" y="21268"/>
                        <a:pt x="401" y="21039"/>
                        <a:pt x="133" y="20403"/>
                      </a:cubicBezTo>
                      <a:cubicBezTo>
                        <a:pt x="-209" y="19593"/>
                        <a:pt x="135" y="18517"/>
                        <a:pt x="869" y="18392"/>
                      </a:cubicBezTo>
                      <a:lnTo>
                        <a:pt x="869" y="11154"/>
                      </a:lnTo>
                      <a:lnTo>
                        <a:pt x="5083" y="14157"/>
                      </a:lnTo>
                      <a:lnTo>
                        <a:pt x="5083" y="11194"/>
                      </a:lnTo>
                      <a:lnTo>
                        <a:pt x="4655" y="11194"/>
                      </a:lnTo>
                      <a:lnTo>
                        <a:pt x="4655" y="10089"/>
                      </a:lnTo>
                      <a:lnTo>
                        <a:pt x="7351" y="10089"/>
                      </a:lnTo>
                      <a:lnTo>
                        <a:pt x="7351" y="7983"/>
                      </a:lnTo>
                      <a:lnTo>
                        <a:pt x="6380" y="7983"/>
                      </a:lnTo>
                      <a:lnTo>
                        <a:pt x="6380" y="6945"/>
                      </a:lnTo>
                      <a:lnTo>
                        <a:pt x="3705" y="5222"/>
                      </a:lnTo>
                      <a:lnTo>
                        <a:pt x="2115" y="5222"/>
                      </a:lnTo>
                      <a:lnTo>
                        <a:pt x="2115" y="4227"/>
                      </a:lnTo>
                      <a:lnTo>
                        <a:pt x="7907" y="4227"/>
                      </a:lnTo>
                      <a:lnTo>
                        <a:pt x="7907" y="6906"/>
                      </a:lnTo>
                      <a:lnTo>
                        <a:pt x="8981" y="6906"/>
                      </a:lnTo>
                      <a:lnTo>
                        <a:pt x="8981" y="3517"/>
                      </a:lnTo>
                      <a:lnTo>
                        <a:pt x="11561" y="0"/>
                      </a:lnTo>
                      <a:lnTo>
                        <a:pt x="14145" y="3522"/>
                      </a:lnTo>
                      <a:lnTo>
                        <a:pt x="14145" y="6959"/>
                      </a:lnTo>
                      <a:lnTo>
                        <a:pt x="16972" y="6959"/>
                      </a:lnTo>
                      <a:lnTo>
                        <a:pt x="16972" y="7894"/>
                      </a:lnTo>
                      <a:lnTo>
                        <a:pt x="15011" y="7894"/>
                      </a:lnTo>
                      <a:lnTo>
                        <a:pt x="15011" y="15063"/>
                      </a:lnTo>
                      <a:lnTo>
                        <a:pt x="20635" y="11150"/>
                      </a:lnTo>
                      <a:lnTo>
                        <a:pt x="20635" y="18309"/>
                      </a:lnTo>
                      <a:cubicBezTo>
                        <a:pt x="21005" y="18495"/>
                        <a:pt x="21264" y="18953"/>
                        <a:pt x="21303" y="19488"/>
                      </a:cubicBezTo>
                      <a:cubicBezTo>
                        <a:pt x="21391" y="20716"/>
                        <a:pt x="20471" y="21600"/>
                        <a:pt x="19682" y="21057"/>
                      </a:cubicBezTo>
                      <a:cubicBezTo>
                        <a:pt x="19367" y="20840"/>
                        <a:pt x="19168" y="20399"/>
                        <a:pt x="19169" y="19917"/>
                      </a:cubicBezTo>
                      <a:lnTo>
                        <a:pt x="19701" y="19917"/>
                      </a:lnTo>
                      <a:cubicBezTo>
                        <a:pt x="19813" y="20649"/>
                        <a:pt x="20562" y="20711"/>
                        <a:pt x="20739" y="20003"/>
                      </a:cubicBezTo>
                      <a:cubicBezTo>
                        <a:pt x="20876" y="19453"/>
                        <a:pt x="20477" y="18936"/>
                        <a:pt x="20081" y="19151"/>
                      </a:cubicBezTo>
                      <a:lnTo>
                        <a:pt x="20081" y="12020"/>
                      </a:lnTo>
                      <a:lnTo>
                        <a:pt x="16349" y="16066"/>
                      </a:lnTo>
                      <a:lnTo>
                        <a:pt x="16346" y="1832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2" name="í$lïde">
                  <a:extLst>
                    <a:ext uri="{FF2B5EF4-FFF2-40B4-BE49-F238E27FC236}">
                      <a16:creationId xmlns:a16="http://schemas.microsoft.com/office/drawing/2014/main" id="{7FD2D405-6B29-41B6-894C-9C40EDA99BA0}"/>
                    </a:ext>
                  </a:extLst>
                </p:cNvPr>
                <p:cNvSpPr/>
                <p:nvPr/>
              </p:nvSpPr>
              <p:spPr>
                <a:xfrm>
                  <a:off x="1394043" y="822751"/>
                  <a:ext cx="196483" cy="495452"/>
                </a:xfrm>
                <a:custGeom>
                  <a:avLst/>
                  <a:gdLst/>
                  <a:ahLst/>
                  <a:cxnLst>
                    <a:cxn ang="0">
                      <a:pos x="wd2" y="hd2"/>
                    </a:cxn>
                    <a:cxn ang="5400000">
                      <a:pos x="wd2" y="hd2"/>
                    </a:cxn>
                    <a:cxn ang="10800000">
                      <a:pos x="wd2" y="hd2"/>
                    </a:cxn>
                    <a:cxn ang="16200000">
                      <a:pos x="wd2" y="hd2"/>
                    </a:cxn>
                  </a:cxnLst>
                  <a:rect l="0" t="0" r="r" b="b"/>
                  <a:pathLst>
                    <a:path w="21600" h="21600" extrusionOk="0">
                      <a:moveTo>
                        <a:pt x="384" y="21600"/>
                      </a:moveTo>
                      <a:lnTo>
                        <a:pt x="21600" y="21600"/>
                      </a:lnTo>
                      <a:lnTo>
                        <a:pt x="21600" y="0"/>
                      </a:lnTo>
                      <a:lnTo>
                        <a:pt x="0" y="8889"/>
                      </a:lnTo>
                      <a:lnTo>
                        <a:pt x="384"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3" name="îşḻíḍê">
                  <a:extLst>
                    <a:ext uri="{FF2B5EF4-FFF2-40B4-BE49-F238E27FC236}">
                      <a16:creationId xmlns:a16="http://schemas.microsoft.com/office/drawing/2014/main" id="{5ACFE85C-24C7-4406-887F-DE7A09E308ED}"/>
                    </a:ext>
                  </a:extLst>
                </p:cNvPr>
                <p:cNvSpPr/>
                <p:nvPr/>
              </p:nvSpPr>
              <p:spPr>
                <a:xfrm>
                  <a:off x="1745557" y="822751"/>
                  <a:ext cx="196491" cy="495452"/>
                </a:xfrm>
                <a:custGeom>
                  <a:avLst/>
                  <a:gdLst/>
                  <a:ahLst/>
                  <a:cxnLst>
                    <a:cxn ang="0">
                      <a:pos x="wd2" y="hd2"/>
                    </a:cxn>
                    <a:cxn ang="5400000">
                      <a:pos x="wd2" y="hd2"/>
                    </a:cxn>
                    <a:cxn ang="10800000">
                      <a:pos x="wd2" y="hd2"/>
                    </a:cxn>
                    <a:cxn ang="16200000">
                      <a:pos x="wd2" y="hd2"/>
                    </a:cxn>
                  </a:cxnLst>
                  <a:rect l="0" t="0" r="r" b="b"/>
                  <a:pathLst>
                    <a:path w="21600" h="21600" extrusionOk="0">
                      <a:moveTo>
                        <a:pt x="21216" y="21600"/>
                      </a:moveTo>
                      <a:lnTo>
                        <a:pt x="0" y="21600"/>
                      </a:lnTo>
                      <a:lnTo>
                        <a:pt x="0" y="0"/>
                      </a:lnTo>
                      <a:lnTo>
                        <a:pt x="21600" y="8889"/>
                      </a:lnTo>
                      <a:lnTo>
                        <a:pt x="21216"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4" name="îṥľïḑè">
                  <a:extLst>
                    <a:ext uri="{FF2B5EF4-FFF2-40B4-BE49-F238E27FC236}">
                      <a16:creationId xmlns:a16="http://schemas.microsoft.com/office/drawing/2014/main" id="{BCC0788D-6667-4443-BBCE-FA3243452DDB}"/>
                    </a:ext>
                  </a:extLst>
                </p:cNvPr>
                <p:cNvSpPr/>
                <p:nvPr/>
              </p:nvSpPr>
              <p:spPr>
                <a:xfrm>
                  <a:off x="1580416" y="0"/>
                  <a:ext cx="215359" cy="537136"/>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5" name="ï$ḷïďê">
                  <a:extLst>
                    <a:ext uri="{FF2B5EF4-FFF2-40B4-BE49-F238E27FC236}">
                      <a16:creationId xmlns:a16="http://schemas.microsoft.com/office/drawing/2014/main" id="{89F27220-D45A-46CD-B79E-2C721A7EEA18}"/>
                    </a:ext>
                  </a:extLst>
                </p:cNvPr>
                <p:cNvSpPr/>
                <p:nvPr/>
              </p:nvSpPr>
              <p:spPr>
                <a:xfrm>
                  <a:off x="1345437" y="1045698"/>
                  <a:ext cx="685317"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6" name="îṣ1iḍe">
                  <a:extLst>
                    <a:ext uri="{FF2B5EF4-FFF2-40B4-BE49-F238E27FC236}">
                      <a16:creationId xmlns:a16="http://schemas.microsoft.com/office/drawing/2014/main" id="{674ED783-6597-4DA3-B1ED-60BB752D6B79}"/>
                    </a:ext>
                  </a:extLst>
                </p:cNvPr>
                <p:cNvSpPr/>
                <p:nvPr/>
              </p:nvSpPr>
              <p:spPr>
                <a:xfrm>
                  <a:off x="1345437" y="1172698"/>
                  <a:ext cx="685317"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7" name="iṧḷíḓé">
                  <a:extLst>
                    <a:ext uri="{FF2B5EF4-FFF2-40B4-BE49-F238E27FC236}">
                      <a16:creationId xmlns:a16="http://schemas.microsoft.com/office/drawing/2014/main" id="{DD4E4E60-4462-4AC0-B6CC-63F40722AF94}"/>
                    </a:ext>
                  </a:extLst>
                </p:cNvPr>
                <p:cNvSpPr/>
                <p:nvPr/>
              </p:nvSpPr>
              <p:spPr>
                <a:xfrm>
                  <a:off x="1298148"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8" name="ïşḷïḑé">
                  <a:extLst>
                    <a:ext uri="{FF2B5EF4-FFF2-40B4-BE49-F238E27FC236}">
                      <a16:creationId xmlns:a16="http://schemas.microsoft.com/office/drawing/2014/main" id="{EC75A70A-746A-4F3E-8585-682D4EFC9562}"/>
                    </a:ext>
                  </a:extLst>
                </p:cNvPr>
                <p:cNvSpPr/>
                <p:nvPr/>
              </p:nvSpPr>
              <p:spPr>
                <a:xfrm>
                  <a:off x="1501348"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9" name="îslîdè">
                  <a:extLst>
                    <a:ext uri="{FF2B5EF4-FFF2-40B4-BE49-F238E27FC236}">
                      <a16:creationId xmlns:a16="http://schemas.microsoft.com/office/drawing/2014/main" id="{ED720A5F-3006-4DB7-A333-86B389F0F459}"/>
                    </a:ext>
                  </a:extLst>
                </p:cNvPr>
                <p:cNvSpPr/>
                <p:nvPr/>
              </p:nvSpPr>
              <p:spPr>
                <a:xfrm>
                  <a:off x="1704548"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0" name="iṩḷîḍe">
                  <a:extLst>
                    <a:ext uri="{FF2B5EF4-FFF2-40B4-BE49-F238E27FC236}">
                      <a16:creationId xmlns:a16="http://schemas.microsoft.com/office/drawing/2014/main" id="{2169B38F-F6C9-4A16-8988-20887FE8B851}"/>
                    </a:ext>
                  </a:extLst>
                </p:cNvPr>
                <p:cNvSpPr/>
                <p:nvPr/>
              </p:nvSpPr>
              <p:spPr>
                <a:xfrm>
                  <a:off x="1907750"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1" name="îṩlîḋè">
                  <a:extLst>
                    <a:ext uri="{FF2B5EF4-FFF2-40B4-BE49-F238E27FC236}">
                      <a16:creationId xmlns:a16="http://schemas.microsoft.com/office/drawing/2014/main" id="{A6BB21E9-7A12-4031-9771-1098CD083222}"/>
                    </a:ext>
                  </a:extLst>
                </p:cNvPr>
                <p:cNvSpPr/>
                <p:nvPr/>
              </p:nvSpPr>
              <p:spPr>
                <a:xfrm>
                  <a:off x="870582" y="2681021"/>
                  <a:ext cx="274796" cy="228609"/>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2" name="iśľîḋé">
                  <a:extLst>
                    <a:ext uri="{FF2B5EF4-FFF2-40B4-BE49-F238E27FC236}">
                      <a16:creationId xmlns:a16="http://schemas.microsoft.com/office/drawing/2014/main" id="{726AD96D-51F8-40A4-801F-431F2B15E5ED}"/>
                    </a:ext>
                  </a:extLst>
                </p:cNvPr>
                <p:cNvSpPr/>
                <p:nvPr/>
              </p:nvSpPr>
              <p:spPr>
                <a:xfrm>
                  <a:off x="1920448" y="2681021"/>
                  <a:ext cx="274796" cy="228609"/>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3" name="iśḷîdé">
                  <a:extLst>
                    <a:ext uri="{FF2B5EF4-FFF2-40B4-BE49-F238E27FC236}">
                      <a16:creationId xmlns:a16="http://schemas.microsoft.com/office/drawing/2014/main" id="{9AC0227A-CC04-4AB1-968B-F87C18FCE569}"/>
                    </a:ext>
                  </a:extLst>
                </p:cNvPr>
                <p:cNvSpPr/>
                <p:nvPr/>
              </p:nvSpPr>
              <p:spPr>
                <a:xfrm>
                  <a:off x="229536" y="585157"/>
                  <a:ext cx="879123" cy="280868"/>
                </a:xfrm>
                <a:custGeom>
                  <a:avLst/>
                  <a:gdLst/>
                  <a:ahLst/>
                  <a:cxnLst>
                    <a:cxn ang="0">
                      <a:pos x="wd2" y="hd2"/>
                    </a:cxn>
                    <a:cxn ang="5400000">
                      <a:pos x="wd2" y="hd2"/>
                    </a:cxn>
                    <a:cxn ang="10800000">
                      <a:pos x="wd2" y="hd2"/>
                    </a:cxn>
                    <a:cxn ang="16200000">
                      <a:pos x="wd2" y="hd2"/>
                    </a:cxn>
                  </a:cxnLst>
                  <a:rect l="0" t="0" r="r" b="b"/>
                  <a:pathLst>
                    <a:path w="21481" h="21513" extrusionOk="0">
                      <a:moveTo>
                        <a:pt x="12925" y="21502"/>
                      </a:moveTo>
                      <a:lnTo>
                        <a:pt x="1037" y="21502"/>
                      </a:lnTo>
                      <a:cubicBezTo>
                        <a:pt x="556" y="21038"/>
                        <a:pt x="184" y="19834"/>
                        <a:pt x="52" y="18311"/>
                      </a:cubicBezTo>
                      <a:cubicBezTo>
                        <a:pt x="-119" y="16333"/>
                        <a:pt x="137" y="14234"/>
                        <a:pt x="686" y="13120"/>
                      </a:cubicBezTo>
                      <a:lnTo>
                        <a:pt x="4428" y="2608"/>
                      </a:lnTo>
                      <a:cubicBezTo>
                        <a:pt x="4806" y="2011"/>
                        <a:pt x="5206" y="1561"/>
                        <a:pt x="5618" y="1265"/>
                      </a:cubicBezTo>
                      <a:cubicBezTo>
                        <a:pt x="6009" y="986"/>
                        <a:pt x="6408" y="847"/>
                        <a:pt x="6809" y="852"/>
                      </a:cubicBezTo>
                      <a:lnTo>
                        <a:pt x="11601" y="852"/>
                      </a:lnTo>
                      <a:cubicBezTo>
                        <a:pt x="11970" y="909"/>
                        <a:pt x="12310" y="1498"/>
                        <a:pt x="12522" y="2448"/>
                      </a:cubicBezTo>
                      <a:cubicBezTo>
                        <a:pt x="12668" y="3105"/>
                        <a:pt x="12742" y="3893"/>
                        <a:pt x="12733" y="4693"/>
                      </a:cubicBezTo>
                      <a:lnTo>
                        <a:pt x="12868" y="9398"/>
                      </a:lnTo>
                      <a:lnTo>
                        <a:pt x="15668" y="9398"/>
                      </a:lnTo>
                      <a:lnTo>
                        <a:pt x="17812" y="0"/>
                      </a:lnTo>
                      <a:lnTo>
                        <a:pt x="21481" y="0"/>
                      </a:lnTo>
                      <a:lnTo>
                        <a:pt x="20378" y="3457"/>
                      </a:lnTo>
                      <a:lnTo>
                        <a:pt x="18803" y="3457"/>
                      </a:lnTo>
                      <a:lnTo>
                        <a:pt x="16130" y="16315"/>
                      </a:lnTo>
                      <a:cubicBezTo>
                        <a:pt x="15830" y="17777"/>
                        <a:pt x="15426" y="19002"/>
                        <a:pt x="14950" y="19895"/>
                      </a:cubicBezTo>
                      <a:cubicBezTo>
                        <a:pt x="14340" y="21041"/>
                        <a:pt x="13636" y="21600"/>
                        <a:pt x="12925" y="21502"/>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54" name="îSļidê">
                  <a:extLst>
                    <a:ext uri="{FF2B5EF4-FFF2-40B4-BE49-F238E27FC236}">
                      <a16:creationId xmlns:a16="http://schemas.microsoft.com/office/drawing/2014/main" id="{814103A5-DFC5-401A-ADE3-E37EFEB13942}"/>
                    </a:ext>
                  </a:extLst>
                </p:cNvPr>
                <p:cNvSpPr/>
                <p:nvPr/>
              </p:nvSpPr>
              <p:spPr>
                <a:xfrm>
                  <a:off x="337429" y="639248"/>
                  <a:ext cx="231917" cy="1103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99" y="0"/>
                      </a:lnTo>
                      <a:lnTo>
                        <a:pt x="21600" y="0"/>
                      </a:lnTo>
                      <a:lnTo>
                        <a:pt x="21600" y="20848"/>
                      </a:lnTo>
                      <a:lnTo>
                        <a:pt x="0"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55" name="îşļîdê">
                  <a:extLst>
                    <a:ext uri="{FF2B5EF4-FFF2-40B4-BE49-F238E27FC236}">
                      <a16:creationId xmlns:a16="http://schemas.microsoft.com/office/drawing/2014/main" id="{A604030D-B51C-46AE-8C62-BFD68730F24F}"/>
                    </a:ext>
                  </a:extLst>
                </p:cNvPr>
                <p:cNvSpPr/>
                <p:nvPr/>
              </p:nvSpPr>
              <p:spPr>
                <a:xfrm>
                  <a:off x="553082" y="483921"/>
                  <a:ext cx="48147"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6" name="íṥlîḑè">
                  <a:extLst>
                    <a:ext uri="{FF2B5EF4-FFF2-40B4-BE49-F238E27FC236}">
                      <a16:creationId xmlns:a16="http://schemas.microsoft.com/office/drawing/2014/main" id="{17F0C807-90C8-4536-AD19-39028D866E32}"/>
                    </a:ext>
                  </a:extLst>
                </p:cNvPr>
                <p:cNvSpPr/>
                <p:nvPr/>
              </p:nvSpPr>
              <p:spPr>
                <a:xfrm>
                  <a:off x="314208" y="458521"/>
                  <a:ext cx="525893"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7" name="íśḷíďe">
                  <a:extLst>
                    <a:ext uri="{FF2B5EF4-FFF2-40B4-BE49-F238E27FC236}">
                      <a16:creationId xmlns:a16="http://schemas.microsoft.com/office/drawing/2014/main" id="{FA882026-A0A8-4742-9B9A-06B0239604DC}"/>
                    </a:ext>
                  </a:extLst>
                </p:cNvPr>
                <p:cNvSpPr/>
                <p:nvPr/>
              </p:nvSpPr>
              <p:spPr>
                <a:xfrm>
                  <a:off x="314208" y="962249"/>
                  <a:ext cx="525893"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8" name="iSḻîḍê">
                  <a:extLst>
                    <a:ext uri="{FF2B5EF4-FFF2-40B4-BE49-F238E27FC236}">
                      <a16:creationId xmlns:a16="http://schemas.microsoft.com/office/drawing/2014/main" id="{5F3BEC34-9D2E-41BD-A40F-30ACD114F046}"/>
                    </a:ext>
                  </a:extLst>
                </p:cNvPr>
                <p:cNvSpPr/>
                <p:nvPr/>
              </p:nvSpPr>
              <p:spPr>
                <a:xfrm>
                  <a:off x="427474" y="839896"/>
                  <a:ext cx="33084"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9" name="îṩlidè">
                  <a:extLst>
                    <a:ext uri="{FF2B5EF4-FFF2-40B4-BE49-F238E27FC236}">
                      <a16:creationId xmlns:a16="http://schemas.microsoft.com/office/drawing/2014/main" id="{17B96B5E-93BA-48B5-92C5-48B5036B9003}"/>
                    </a:ext>
                  </a:extLst>
                </p:cNvPr>
                <p:cNvSpPr/>
                <p:nvPr/>
              </p:nvSpPr>
              <p:spPr>
                <a:xfrm>
                  <a:off x="661534" y="827196"/>
                  <a:ext cx="33084"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0" name="îṣľîďè">
                  <a:extLst>
                    <a:ext uri="{FF2B5EF4-FFF2-40B4-BE49-F238E27FC236}">
                      <a16:creationId xmlns:a16="http://schemas.microsoft.com/office/drawing/2014/main" id="{48A422DF-C1AB-490F-8B86-734E8A17EF00}"/>
                    </a:ext>
                  </a:extLst>
                </p:cNvPr>
                <p:cNvSpPr/>
                <p:nvPr/>
              </p:nvSpPr>
              <p:spPr>
                <a:xfrm>
                  <a:off x="832218" y="1818948"/>
                  <a:ext cx="1214563" cy="30776"/>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grpSp>
          <p:grpSp>
            <p:nvGrpSpPr>
              <p:cNvPr id="25" name="îslíḓe">
                <a:extLst>
                  <a:ext uri="{FF2B5EF4-FFF2-40B4-BE49-F238E27FC236}">
                    <a16:creationId xmlns:a16="http://schemas.microsoft.com/office/drawing/2014/main" id="{D782F31D-B4C5-4B6A-BBFA-28257F89878D}"/>
                  </a:ext>
                </a:extLst>
              </p:cNvPr>
              <p:cNvGrpSpPr/>
              <p:nvPr/>
            </p:nvGrpSpPr>
            <p:grpSpPr>
              <a:xfrm>
                <a:off x="3745514" y="3229429"/>
                <a:ext cx="3095126" cy="2702096"/>
                <a:chOff x="0" y="0"/>
                <a:chExt cx="3095124" cy="2702095"/>
              </a:xfrm>
            </p:grpSpPr>
            <p:sp>
              <p:nvSpPr>
                <p:cNvPr id="27" name="ïṩlíḋé">
                  <a:extLst>
                    <a:ext uri="{FF2B5EF4-FFF2-40B4-BE49-F238E27FC236}">
                      <a16:creationId xmlns:a16="http://schemas.microsoft.com/office/drawing/2014/main" id="{814BCEAC-D560-4CD6-B5A2-719B76AA69AC}"/>
                    </a:ext>
                  </a:extLst>
                </p:cNvPr>
                <p:cNvSpPr/>
                <p:nvPr/>
              </p:nvSpPr>
              <p:spPr>
                <a:xfrm>
                  <a:off x="0" y="1099289"/>
                  <a:ext cx="2487801" cy="1602806"/>
                </a:xfrm>
                <a:custGeom>
                  <a:avLst/>
                  <a:gdLst/>
                  <a:ahLst/>
                  <a:cxnLst>
                    <a:cxn ang="0">
                      <a:pos x="wd2" y="hd2"/>
                    </a:cxn>
                    <a:cxn ang="5400000">
                      <a:pos x="wd2" y="hd2"/>
                    </a:cxn>
                    <a:cxn ang="10800000">
                      <a:pos x="wd2" y="hd2"/>
                    </a:cxn>
                    <a:cxn ang="16200000">
                      <a:pos x="wd2" y="hd2"/>
                    </a:cxn>
                  </a:cxnLst>
                  <a:rect l="0" t="0" r="r" b="b"/>
                  <a:pathLst>
                    <a:path w="21600" h="21343" extrusionOk="0">
                      <a:moveTo>
                        <a:pt x="0" y="14635"/>
                      </a:moveTo>
                      <a:lnTo>
                        <a:pt x="3099" y="14635"/>
                      </a:lnTo>
                      <a:lnTo>
                        <a:pt x="3099" y="7873"/>
                      </a:lnTo>
                      <a:cubicBezTo>
                        <a:pt x="3049" y="6954"/>
                        <a:pt x="3492" y="6145"/>
                        <a:pt x="4091" y="6062"/>
                      </a:cubicBezTo>
                      <a:cubicBezTo>
                        <a:pt x="4773" y="5967"/>
                        <a:pt x="5350" y="6825"/>
                        <a:pt x="5309" y="7873"/>
                      </a:cubicBezTo>
                      <a:lnTo>
                        <a:pt x="5309" y="14779"/>
                      </a:lnTo>
                      <a:lnTo>
                        <a:pt x="5946" y="14779"/>
                      </a:lnTo>
                      <a:lnTo>
                        <a:pt x="5946" y="2176"/>
                      </a:lnTo>
                      <a:cubicBezTo>
                        <a:pt x="5931" y="786"/>
                        <a:pt x="6771" y="-257"/>
                        <a:pt x="7654" y="56"/>
                      </a:cubicBezTo>
                      <a:cubicBezTo>
                        <a:pt x="8288" y="281"/>
                        <a:pt x="8721" y="1181"/>
                        <a:pt x="8672" y="2176"/>
                      </a:cubicBezTo>
                      <a:lnTo>
                        <a:pt x="8672" y="14815"/>
                      </a:lnTo>
                      <a:lnTo>
                        <a:pt x="13269" y="14815"/>
                      </a:lnTo>
                      <a:lnTo>
                        <a:pt x="13269" y="8255"/>
                      </a:lnTo>
                      <a:lnTo>
                        <a:pt x="21600" y="8255"/>
                      </a:lnTo>
                      <a:lnTo>
                        <a:pt x="21600" y="15076"/>
                      </a:lnTo>
                      <a:lnTo>
                        <a:pt x="18864" y="19273"/>
                      </a:lnTo>
                      <a:lnTo>
                        <a:pt x="18864" y="21197"/>
                      </a:lnTo>
                      <a:lnTo>
                        <a:pt x="13660" y="21197"/>
                      </a:lnTo>
                      <a:lnTo>
                        <a:pt x="13660" y="19243"/>
                      </a:lnTo>
                      <a:lnTo>
                        <a:pt x="7859" y="19243"/>
                      </a:lnTo>
                      <a:lnTo>
                        <a:pt x="7859" y="21343"/>
                      </a:lnTo>
                      <a:lnTo>
                        <a:pt x="2681" y="21343"/>
                      </a:lnTo>
                      <a:lnTo>
                        <a:pt x="2681" y="19294"/>
                      </a:lnTo>
                      <a:lnTo>
                        <a:pt x="0" y="1463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28" name="íṣļíḋê">
                  <a:extLst>
                    <a:ext uri="{FF2B5EF4-FFF2-40B4-BE49-F238E27FC236}">
                      <a16:creationId xmlns:a16="http://schemas.microsoft.com/office/drawing/2014/main" id="{D1C65E6E-AEE8-473C-A6A9-A5A7A3FEC7CB}"/>
                    </a:ext>
                  </a:extLst>
                </p:cNvPr>
                <p:cNvSpPr/>
                <p:nvPr/>
              </p:nvSpPr>
              <p:spPr>
                <a:xfrm>
                  <a:off x="16142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29" name="ï$líḓe">
                  <a:extLst>
                    <a:ext uri="{FF2B5EF4-FFF2-40B4-BE49-F238E27FC236}">
                      <a16:creationId xmlns:a16="http://schemas.microsoft.com/office/drawing/2014/main" id="{F61D636F-300E-4C5D-B6AD-2B4D48B112A9}"/>
                    </a:ext>
                  </a:extLst>
                </p:cNvPr>
                <p:cNvSpPr/>
                <p:nvPr/>
              </p:nvSpPr>
              <p:spPr>
                <a:xfrm>
                  <a:off x="18174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0" name="ïSľîďé">
                  <a:extLst>
                    <a:ext uri="{FF2B5EF4-FFF2-40B4-BE49-F238E27FC236}">
                      <a16:creationId xmlns:a16="http://schemas.microsoft.com/office/drawing/2014/main" id="{07BA9209-D683-4676-A1EA-85B711C7AF2E}"/>
                    </a:ext>
                  </a:extLst>
                </p:cNvPr>
                <p:cNvSpPr/>
                <p:nvPr/>
              </p:nvSpPr>
              <p:spPr>
                <a:xfrm>
                  <a:off x="20206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1" name="îśľïďê">
                  <a:extLst>
                    <a:ext uri="{FF2B5EF4-FFF2-40B4-BE49-F238E27FC236}">
                      <a16:creationId xmlns:a16="http://schemas.microsoft.com/office/drawing/2014/main" id="{E98CE9AB-FFE9-4BBD-BE7A-5284E84CC9E2}"/>
                    </a:ext>
                  </a:extLst>
                </p:cNvPr>
                <p:cNvSpPr/>
                <p:nvPr/>
              </p:nvSpPr>
              <p:spPr>
                <a:xfrm>
                  <a:off x="22238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2" name="ïṧľíḑè">
                  <a:extLst>
                    <a:ext uri="{FF2B5EF4-FFF2-40B4-BE49-F238E27FC236}">
                      <a16:creationId xmlns:a16="http://schemas.microsoft.com/office/drawing/2014/main" id="{0393D0AA-3041-49F2-B7C0-B76E150135C3}"/>
                    </a:ext>
                  </a:extLst>
                </p:cNvPr>
                <p:cNvSpPr/>
                <p:nvPr/>
              </p:nvSpPr>
              <p:spPr>
                <a:xfrm>
                  <a:off x="2161108" y="850324"/>
                  <a:ext cx="934016" cy="1058253"/>
                </a:xfrm>
                <a:custGeom>
                  <a:avLst/>
                  <a:gdLst/>
                  <a:ahLst/>
                  <a:cxnLst>
                    <a:cxn ang="0">
                      <a:pos x="wd2" y="hd2"/>
                    </a:cxn>
                    <a:cxn ang="5400000">
                      <a:pos x="wd2" y="hd2"/>
                    </a:cxn>
                    <a:cxn ang="10800000">
                      <a:pos x="wd2" y="hd2"/>
                    </a:cxn>
                    <a:cxn ang="16200000">
                      <a:pos x="wd2" y="hd2"/>
                    </a:cxn>
                  </a:cxnLst>
                  <a:rect l="0" t="0" r="r" b="b"/>
                  <a:pathLst>
                    <a:path w="20950" h="20732" extrusionOk="0">
                      <a:moveTo>
                        <a:pt x="0" y="17547"/>
                      </a:moveTo>
                      <a:lnTo>
                        <a:pt x="0" y="11788"/>
                      </a:lnTo>
                      <a:cubicBezTo>
                        <a:pt x="212" y="11123"/>
                        <a:pt x="568" y="10499"/>
                        <a:pt x="1049" y="9951"/>
                      </a:cubicBezTo>
                      <a:cubicBezTo>
                        <a:pt x="1594" y="9332"/>
                        <a:pt x="2285" y="8823"/>
                        <a:pt x="3077" y="8461"/>
                      </a:cubicBezTo>
                      <a:lnTo>
                        <a:pt x="18314" y="0"/>
                      </a:lnTo>
                      <a:lnTo>
                        <a:pt x="18314" y="14771"/>
                      </a:lnTo>
                      <a:cubicBezTo>
                        <a:pt x="20486" y="15189"/>
                        <a:pt x="21600" y="17303"/>
                        <a:pt x="20551" y="19016"/>
                      </a:cubicBezTo>
                      <a:cubicBezTo>
                        <a:pt x="18969" y="21600"/>
                        <a:pt x="14587" y="21176"/>
                        <a:pt x="13691" y="18352"/>
                      </a:cubicBezTo>
                      <a:lnTo>
                        <a:pt x="15826" y="18352"/>
                      </a:lnTo>
                      <a:cubicBezTo>
                        <a:pt x="16605" y="19724"/>
                        <a:pt x="18869" y="19667"/>
                        <a:pt x="19556" y="18258"/>
                      </a:cubicBezTo>
                      <a:cubicBezTo>
                        <a:pt x="20265" y="16801"/>
                        <a:pt x="18643" y="15307"/>
                        <a:pt x="16940" y="15849"/>
                      </a:cubicBezTo>
                      <a:lnTo>
                        <a:pt x="16730" y="2897"/>
                      </a:lnTo>
                      <a:lnTo>
                        <a:pt x="5256" y="17827"/>
                      </a:lnTo>
                      <a:lnTo>
                        <a:pt x="0" y="17547"/>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3" name="iŝḷiḋê">
                  <a:extLst>
                    <a:ext uri="{FF2B5EF4-FFF2-40B4-BE49-F238E27FC236}">
                      <a16:creationId xmlns:a16="http://schemas.microsoft.com/office/drawing/2014/main" id="{5CA1EF4A-4640-4ACD-BEE1-A3704C8BD921}"/>
                    </a:ext>
                  </a:extLst>
                </p:cNvPr>
                <p:cNvSpPr/>
                <p:nvPr/>
              </p:nvSpPr>
              <p:spPr>
                <a:xfrm>
                  <a:off x="1235695" y="930125"/>
                  <a:ext cx="312206" cy="1326098"/>
                </a:xfrm>
                <a:custGeom>
                  <a:avLst/>
                  <a:gdLst/>
                  <a:ahLst/>
                  <a:cxnLst>
                    <a:cxn ang="0">
                      <a:pos x="wd2" y="hd2"/>
                    </a:cxn>
                    <a:cxn ang="5400000">
                      <a:pos x="wd2" y="hd2"/>
                    </a:cxn>
                    <a:cxn ang="10800000">
                      <a:pos x="wd2" y="hd2"/>
                    </a:cxn>
                    <a:cxn ang="16200000">
                      <a:pos x="wd2" y="hd2"/>
                    </a:cxn>
                  </a:cxnLst>
                  <a:rect l="0" t="0" r="r" b="b"/>
                  <a:pathLst>
                    <a:path w="21600" h="21600" extrusionOk="0">
                      <a:moveTo>
                        <a:pt x="0" y="21527"/>
                      </a:moveTo>
                      <a:lnTo>
                        <a:pt x="0" y="5085"/>
                      </a:lnTo>
                      <a:lnTo>
                        <a:pt x="21600" y="0"/>
                      </a:lnTo>
                      <a:lnTo>
                        <a:pt x="21600" y="2875"/>
                      </a:lnTo>
                      <a:lnTo>
                        <a:pt x="7789" y="6000"/>
                      </a:lnTo>
                      <a:lnTo>
                        <a:pt x="7789" y="21600"/>
                      </a:lnTo>
                      <a:lnTo>
                        <a:pt x="0" y="21527"/>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4" name="iś1îḋê">
                  <a:extLst>
                    <a:ext uri="{FF2B5EF4-FFF2-40B4-BE49-F238E27FC236}">
                      <a16:creationId xmlns:a16="http://schemas.microsoft.com/office/drawing/2014/main" id="{B9C124BA-9A6C-437B-88AE-BA4DEE7E8591}"/>
                    </a:ext>
                  </a:extLst>
                </p:cNvPr>
                <p:cNvSpPr/>
                <p:nvPr/>
              </p:nvSpPr>
              <p:spPr>
                <a:xfrm>
                  <a:off x="1612070" y="930125"/>
                  <a:ext cx="312206" cy="84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485"/>
                      </a:moveTo>
                      <a:lnTo>
                        <a:pt x="21600" y="7995"/>
                      </a:lnTo>
                      <a:lnTo>
                        <a:pt x="0" y="0"/>
                      </a:lnTo>
                      <a:lnTo>
                        <a:pt x="0" y="4520"/>
                      </a:lnTo>
                      <a:lnTo>
                        <a:pt x="13811" y="9433"/>
                      </a:lnTo>
                      <a:lnTo>
                        <a:pt x="13811" y="21600"/>
                      </a:lnTo>
                      <a:lnTo>
                        <a:pt x="21600" y="2148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5" name="isḻíḓê">
                  <a:extLst>
                    <a:ext uri="{FF2B5EF4-FFF2-40B4-BE49-F238E27FC236}">
                      <a16:creationId xmlns:a16="http://schemas.microsoft.com/office/drawing/2014/main" id="{58029BBF-F1ED-4C32-943D-7F10F8CC1054}"/>
                    </a:ext>
                  </a:extLst>
                </p:cNvPr>
                <p:cNvSpPr/>
                <p:nvPr/>
              </p:nvSpPr>
              <p:spPr>
                <a:xfrm>
                  <a:off x="1523648" y="888507"/>
                  <a:ext cx="92807" cy="1344572"/>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6" name="ï$ļîḓe">
                  <a:extLst>
                    <a:ext uri="{FF2B5EF4-FFF2-40B4-BE49-F238E27FC236}">
                      <a16:creationId xmlns:a16="http://schemas.microsoft.com/office/drawing/2014/main" id="{84E1E2A0-60E2-4F7C-A44B-1601322933C0}"/>
                    </a:ext>
                  </a:extLst>
                </p:cNvPr>
                <p:cNvSpPr/>
                <p:nvPr/>
              </p:nvSpPr>
              <p:spPr>
                <a:xfrm>
                  <a:off x="1309431" y="1500973"/>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7" name="iṩḷîḍè">
                  <a:extLst>
                    <a:ext uri="{FF2B5EF4-FFF2-40B4-BE49-F238E27FC236}">
                      <a16:creationId xmlns:a16="http://schemas.microsoft.com/office/drawing/2014/main" id="{88E7450D-70F4-46E3-993D-224C16AEB641}"/>
                    </a:ext>
                  </a:extLst>
                </p:cNvPr>
                <p:cNvSpPr/>
                <p:nvPr/>
              </p:nvSpPr>
              <p:spPr>
                <a:xfrm>
                  <a:off x="1310389" y="1234273"/>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8" name="íṡļïḍe">
                  <a:extLst>
                    <a:ext uri="{FF2B5EF4-FFF2-40B4-BE49-F238E27FC236}">
                      <a16:creationId xmlns:a16="http://schemas.microsoft.com/office/drawing/2014/main" id="{734CD174-4AD5-4733-9065-00BE556AD14F}"/>
                    </a:ext>
                  </a:extLst>
                </p:cNvPr>
                <p:cNvSpPr/>
                <p:nvPr/>
              </p:nvSpPr>
              <p:spPr>
                <a:xfrm>
                  <a:off x="1310389" y="1748300"/>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9" name="íṣḷîḍé">
                  <a:extLst>
                    <a:ext uri="{FF2B5EF4-FFF2-40B4-BE49-F238E27FC236}">
                      <a16:creationId xmlns:a16="http://schemas.microsoft.com/office/drawing/2014/main" id="{24372721-CFE1-4F60-B8C7-7816890A4445}"/>
                    </a:ext>
                  </a:extLst>
                </p:cNvPr>
                <p:cNvSpPr/>
                <p:nvPr/>
              </p:nvSpPr>
              <p:spPr>
                <a:xfrm>
                  <a:off x="1462372" y="206497"/>
                  <a:ext cx="215359" cy="537137"/>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0" name="î$ḻîḑê">
                  <a:extLst>
                    <a:ext uri="{FF2B5EF4-FFF2-40B4-BE49-F238E27FC236}">
                      <a16:creationId xmlns:a16="http://schemas.microsoft.com/office/drawing/2014/main" id="{7756C821-94BF-454E-A247-244918EE1B2C}"/>
                    </a:ext>
                  </a:extLst>
                </p:cNvPr>
                <p:cNvSpPr/>
                <p:nvPr/>
              </p:nvSpPr>
              <p:spPr>
                <a:xfrm>
                  <a:off x="1576068" y="0"/>
                  <a:ext cx="139029" cy="346759"/>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sp>
            <p:nvSpPr>
              <p:cNvPr id="26" name="iŝ1îḓè">
                <a:extLst>
                  <a:ext uri="{FF2B5EF4-FFF2-40B4-BE49-F238E27FC236}">
                    <a16:creationId xmlns:a16="http://schemas.microsoft.com/office/drawing/2014/main" id="{E539798A-B8EB-4FE7-A822-6F6C178946B1}"/>
                  </a:ext>
                </a:extLst>
              </p:cNvPr>
              <p:cNvSpPr/>
              <p:nvPr/>
            </p:nvSpPr>
            <p:spPr>
              <a:xfrm>
                <a:off x="3280121" y="-76200"/>
                <a:ext cx="6987532" cy="9796663"/>
              </a:xfrm>
              <a:custGeom>
                <a:avLst/>
                <a:gdLst/>
                <a:ahLst/>
                <a:cxnLst>
                  <a:cxn ang="0">
                    <a:pos x="wd2" y="hd2"/>
                  </a:cxn>
                  <a:cxn ang="5400000">
                    <a:pos x="wd2" y="hd2"/>
                  </a:cxn>
                  <a:cxn ang="10800000">
                    <a:pos x="wd2" y="hd2"/>
                  </a:cxn>
                  <a:cxn ang="16200000">
                    <a:pos x="wd2" y="hd2"/>
                  </a:cxn>
                </a:cxnLst>
                <a:rect l="0" t="0" r="r" b="b"/>
                <a:pathLst>
                  <a:path w="21209" h="21579" extrusionOk="0">
                    <a:moveTo>
                      <a:pt x="10335" y="0"/>
                    </a:moveTo>
                    <a:cubicBezTo>
                      <a:pt x="8944" y="1432"/>
                      <a:pt x="7569" y="2810"/>
                      <a:pt x="6221" y="4184"/>
                    </a:cubicBezTo>
                    <a:cubicBezTo>
                      <a:pt x="4802" y="5630"/>
                      <a:pt x="3364" y="7130"/>
                      <a:pt x="2189" y="8673"/>
                    </a:cubicBezTo>
                    <a:cubicBezTo>
                      <a:pt x="998" y="10239"/>
                      <a:pt x="70" y="11871"/>
                      <a:pt x="4" y="13688"/>
                    </a:cubicBezTo>
                    <a:cubicBezTo>
                      <a:pt x="-147" y="17863"/>
                      <a:pt x="4126" y="21600"/>
                      <a:pt x="11029" y="21578"/>
                    </a:cubicBezTo>
                    <a:cubicBezTo>
                      <a:pt x="17133" y="21559"/>
                      <a:pt x="21453" y="17856"/>
                      <a:pt x="21199" y="13661"/>
                    </a:cubicBezTo>
                    <a:cubicBezTo>
                      <a:pt x="21022" y="10740"/>
                      <a:pt x="18647" y="8253"/>
                      <a:pt x="16365" y="5939"/>
                    </a:cubicBezTo>
                    <a:cubicBezTo>
                      <a:pt x="14459" y="4006"/>
                      <a:pt x="12453" y="2079"/>
                      <a:pt x="10335" y="0"/>
                    </a:cubicBezTo>
                    <a:close/>
                  </a:path>
                </a:pathLst>
              </a:custGeom>
              <a:noFill/>
              <a:ln w="431800" cap="flat">
                <a:solidFill>
                  <a:schemeClr val="tx2">
                    <a:lumMod val="20000"/>
                    <a:lumOff val="80000"/>
                  </a:schemeClr>
                </a:solidFill>
                <a:prstDash val="solid"/>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dirty="0"/>
              </a:p>
            </p:txBody>
          </p:sp>
        </p:grpSp>
      </p:grpSp>
      <p:sp>
        <p:nvSpPr>
          <p:cNvPr id="76" name="矩形 75">
            <a:extLst>
              <a:ext uri="{FF2B5EF4-FFF2-40B4-BE49-F238E27FC236}">
                <a16:creationId xmlns:a16="http://schemas.microsoft.com/office/drawing/2014/main" id="{EB77B98C-E35C-4D45-81CB-7915108E8EA4}"/>
              </a:ext>
            </a:extLst>
          </p:cNvPr>
          <p:cNvSpPr/>
          <p:nvPr/>
        </p:nvSpPr>
        <p:spPr>
          <a:xfrm>
            <a:off x="5211983" y="2469497"/>
            <a:ext cx="3562785" cy="1015663"/>
          </a:xfrm>
          <a:prstGeom prst="rect">
            <a:avLst/>
          </a:prstGeom>
        </p:spPr>
        <p:txBody>
          <a:bodyPr wrap="square">
            <a:spAutoFit/>
          </a:bodyPr>
          <a:lstStyle/>
          <a:p>
            <a:r>
              <a:rPr lang="zh-TW" altLang="zh-TW" sz="2000" kern="100" dirty="0">
                <a:latin typeface="+mn-ea"/>
                <a:cs typeface="Times New Roman" panose="02020603050405020304" pitchFamily="18" charset="0"/>
              </a:rPr>
              <a:t>經濟部給予能源之定義是可以從其獲得熱、光和動力之類資源（經濟部，</a:t>
            </a:r>
            <a:r>
              <a:rPr lang="en-US" altLang="zh-TW" sz="2000" kern="100" dirty="0">
                <a:latin typeface="+mn-ea"/>
                <a:cs typeface="Times New Roman" panose="02020603050405020304" pitchFamily="18" charset="0"/>
              </a:rPr>
              <a:t>2018</a:t>
            </a:r>
            <a:r>
              <a:rPr lang="zh-TW" altLang="zh-TW" sz="2000" kern="100" dirty="0">
                <a:latin typeface="+mn-ea"/>
                <a:cs typeface="Times New Roman" panose="02020603050405020304" pitchFamily="18" charset="0"/>
              </a:rPr>
              <a:t>）。</a:t>
            </a:r>
            <a:endParaRPr lang="zh-TW" altLang="en-US" sz="2000" dirty="0">
              <a:latin typeface="+mn-ea"/>
            </a:endParaRPr>
          </a:p>
        </p:txBody>
      </p:sp>
      <p:sp>
        <p:nvSpPr>
          <p:cNvPr id="77" name="矩形 76">
            <a:extLst>
              <a:ext uri="{FF2B5EF4-FFF2-40B4-BE49-F238E27FC236}">
                <a16:creationId xmlns:a16="http://schemas.microsoft.com/office/drawing/2014/main" id="{34FFF718-9002-4D48-A101-1F9BBAC64AB6}"/>
              </a:ext>
            </a:extLst>
          </p:cNvPr>
          <p:cNvSpPr/>
          <p:nvPr/>
        </p:nvSpPr>
        <p:spPr>
          <a:xfrm>
            <a:off x="5358151" y="3985906"/>
            <a:ext cx="3270447" cy="830997"/>
          </a:xfrm>
          <a:prstGeom prst="rect">
            <a:avLst/>
          </a:prstGeom>
        </p:spPr>
        <p:txBody>
          <a:bodyPr wrap="square">
            <a:spAutoFit/>
          </a:bodyPr>
          <a:lstStyle/>
          <a:p>
            <a:r>
              <a:rPr lang="zh-TW" altLang="zh-TW" sz="2400" kern="1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「能源」可賦予各項作業的活動能力</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400"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5542282E-3B74-4084-A11F-031836932AA8}"/>
              </a:ext>
            </a:extLst>
          </p:cNvPr>
          <p:cNvSpPr/>
          <p:nvPr/>
        </p:nvSpPr>
        <p:spPr>
          <a:xfrm>
            <a:off x="369232" y="2531198"/>
            <a:ext cx="4572000" cy="1015663"/>
          </a:xfrm>
          <a:prstGeom prst="rect">
            <a:avLst/>
          </a:prstGeom>
        </p:spPr>
        <p:txBody>
          <a:bodyPr>
            <a:spAutoFit/>
          </a:bodyPr>
          <a:lstStyle/>
          <a:p>
            <a:pPr hangingPunct="0"/>
            <a:r>
              <a:rPr lang="zh-TW" altLang="zh-TW" sz="2000" kern="100" dirty="0">
                <a:latin typeface="+mn-ea"/>
                <a:cs typeface="Times New Roman" panose="02020603050405020304" pitchFamily="18" charset="0"/>
              </a:rPr>
              <a:t>大英百科全書</a:t>
            </a:r>
            <a:r>
              <a:rPr lang="zh-TW" altLang="en-US" sz="2000" kern="100" dirty="0">
                <a:latin typeface="+mn-ea"/>
                <a:cs typeface="Times New Roman" panose="02020603050405020304" pitchFamily="18" charset="0"/>
              </a:rPr>
              <a:t>：</a:t>
            </a:r>
            <a:r>
              <a:rPr lang="zh-TW" altLang="zh-TW" sz="2000" kern="100" dirty="0">
                <a:latin typeface="+mn-ea"/>
                <a:cs typeface="Times New Roman" panose="02020603050405020304" pitchFamily="18" charset="0"/>
              </a:rPr>
              <a:t>所有燃料、流水、陽光和風的術語，人類用適當的轉換手段</a:t>
            </a:r>
            <a:r>
              <a:rPr lang="zh-TW" altLang="en-US" sz="2000" kern="100" dirty="0">
                <a:latin typeface="+mn-ea"/>
                <a:cs typeface="Times New Roman" panose="02020603050405020304" pitchFamily="18" charset="0"/>
              </a:rPr>
              <a:t>，成</a:t>
            </a:r>
            <a:r>
              <a:rPr lang="zh-TW" altLang="zh-TW" sz="2000" kern="100" dirty="0">
                <a:latin typeface="+mn-ea"/>
                <a:cs typeface="Times New Roman" panose="02020603050405020304" pitchFamily="18" charset="0"/>
              </a:rPr>
              <a:t>為自己提供所需的能量</a:t>
            </a:r>
            <a:endParaRPr lang="en-US" altLang="zh-TW" sz="2000" kern="100" dirty="0">
              <a:latin typeface="+mn-ea"/>
              <a:cs typeface="Times New Roman" panose="02020603050405020304" pitchFamily="18" charset="0"/>
            </a:endParaRPr>
          </a:p>
        </p:txBody>
      </p:sp>
      <p:sp>
        <p:nvSpPr>
          <p:cNvPr id="9" name="矩形 8">
            <a:extLst>
              <a:ext uri="{FF2B5EF4-FFF2-40B4-BE49-F238E27FC236}">
                <a16:creationId xmlns:a16="http://schemas.microsoft.com/office/drawing/2014/main" id="{EA6E0F79-04D7-4046-BF55-3EC7C9061613}"/>
              </a:ext>
            </a:extLst>
          </p:cNvPr>
          <p:cNvSpPr/>
          <p:nvPr/>
        </p:nvSpPr>
        <p:spPr>
          <a:xfrm>
            <a:off x="369232" y="3720266"/>
            <a:ext cx="4572000" cy="1015663"/>
          </a:xfrm>
          <a:prstGeom prst="rect">
            <a:avLst/>
          </a:prstGeom>
        </p:spPr>
        <p:txBody>
          <a:bodyPr>
            <a:spAutoFit/>
          </a:bodyPr>
          <a:lstStyle/>
          <a:p>
            <a:pPr hangingPunct="0"/>
            <a:r>
              <a:rPr lang="zh-TW" altLang="zh-TW" sz="2000" kern="100" dirty="0">
                <a:latin typeface="+mn-ea"/>
                <a:cs typeface="Times New Roman" panose="02020603050405020304" pitchFamily="18" charset="0"/>
              </a:rPr>
              <a:t>日本大百科全書</a:t>
            </a:r>
            <a:r>
              <a:rPr lang="zh-TW" altLang="en-US" sz="2000" kern="100" dirty="0">
                <a:latin typeface="+mn-ea"/>
                <a:cs typeface="Times New Roman" panose="02020603050405020304" pitchFamily="18" charset="0"/>
              </a:rPr>
              <a:t>：</a:t>
            </a:r>
            <a:r>
              <a:rPr lang="zh-TW" altLang="zh-TW" sz="2000" kern="100" dirty="0">
                <a:latin typeface="+mn-ea"/>
                <a:cs typeface="Times New Roman" panose="02020603050405020304" pitchFamily="18" charset="0"/>
              </a:rPr>
              <a:t>在各種生產活動中，利用熱能、機械能、光能、電能等來作功，使得各種載體能作動，稱為能源。</a:t>
            </a:r>
          </a:p>
        </p:txBody>
      </p:sp>
      <p:sp>
        <p:nvSpPr>
          <p:cNvPr id="10" name="矩形 9">
            <a:extLst>
              <a:ext uri="{FF2B5EF4-FFF2-40B4-BE49-F238E27FC236}">
                <a16:creationId xmlns:a16="http://schemas.microsoft.com/office/drawing/2014/main" id="{5E20BF71-FE4F-413A-964F-CC662BE1C100}"/>
              </a:ext>
            </a:extLst>
          </p:cNvPr>
          <p:cNvSpPr/>
          <p:nvPr/>
        </p:nvSpPr>
        <p:spPr>
          <a:xfrm>
            <a:off x="667429" y="1732604"/>
            <a:ext cx="1826141" cy="584775"/>
          </a:xfrm>
          <a:prstGeom prst="rect">
            <a:avLst/>
          </a:prstGeom>
        </p:spPr>
        <p:txBody>
          <a:bodyPr wrap="none">
            <a:spAutoFit/>
          </a:bodyPr>
          <a:lstStyle/>
          <a:p>
            <a:r>
              <a:rPr lang="zh-TW" altLang="zh-TW" sz="3200" dirty="0">
                <a:solidFill>
                  <a:srgbClr val="800000"/>
                </a:solidFill>
                <a:latin typeface="+mn-ea"/>
              </a:rPr>
              <a:t>能源</a:t>
            </a:r>
            <a:r>
              <a:rPr lang="zh-TW" altLang="en-US" sz="3200" dirty="0">
                <a:solidFill>
                  <a:srgbClr val="800000"/>
                </a:solidFill>
                <a:latin typeface="+mn-ea"/>
              </a:rPr>
              <a:t>定義</a:t>
            </a:r>
            <a:endParaRPr lang="zh-TW" altLang="en-US" sz="3200" dirty="0">
              <a:solidFill>
                <a:srgbClr val="800000"/>
              </a:solidFill>
            </a:endParaRPr>
          </a:p>
        </p:txBody>
      </p:sp>
      <p:sp>
        <p:nvSpPr>
          <p:cNvPr id="75" name="灯片编号占位符 3">
            <a:extLst>
              <a:ext uri="{FF2B5EF4-FFF2-40B4-BE49-F238E27FC236}">
                <a16:creationId xmlns:a16="http://schemas.microsoft.com/office/drawing/2014/main" id="{A6295504-5B64-4A66-9ACE-43058A26970B}"/>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18</a:t>
            </a:fld>
            <a:endParaRPr lang="zh-CN" altLang="en-US" dirty="0"/>
          </a:p>
        </p:txBody>
      </p:sp>
    </p:spTree>
    <p:extLst>
      <p:ext uri="{BB962C8B-B14F-4D97-AF65-F5344CB8AC3E}">
        <p14:creationId xmlns:p14="http://schemas.microsoft.com/office/powerpoint/2010/main" val="173102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84210-2E8D-46EA-918C-2F049BE5EE50}"/>
              </a:ext>
            </a:extLst>
          </p:cNvPr>
          <p:cNvSpPr>
            <a:spLocks noGrp="1"/>
          </p:cNvSpPr>
          <p:nvPr>
            <p:ph type="title"/>
          </p:nvPr>
        </p:nvSpPr>
        <p:spPr>
          <a:xfrm>
            <a:off x="718464" y="132605"/>
            <a:ext cx="7290054" cy="1499616"/>
          </a:xfrm>
        </p:spPr>
        <p:txBody>
          <a:bodyPr>
            <a:normAutofit/>
          </a:bodyPr>
          <a:lstStyle/>
          <a:p>
            <a:pPr>
              <a:lnSpc>
                <a:spcPts val="5000"/>
              </a:lnSpc>
            </a:pPr>
            <a:r>
              <a:rPr lang="en-US" altLang="zh-TW" sz="3600" dirty="0">
                <a:latin typeface="+mn-ea"/>
              </a:rPr>
              <a:t>2.3</a:t>
            </a:r>
            <a:r>
              <a:rPr lang="zh-TW" altLang="zh-TW" sz="3600" dirty="0">
                <a:latin typeface="+mn-ea"/>
              </a:rPr>
              <a:t>能源</a:t>
            </a:r>
            <a:r>
              <a:rPr lang="zh-TW" altLang="en-US" sz="3600" dirty="0">
                <a:latin typeface="+mn-ea"/>
              </a:rPr>
              <a:t>需求預測</a:t>
            </a:r>
            <a:r>
              <a:rPr lang="en-US" altLang="zh-TW" sz="3600" dirty="0">
                <a:latin typeface="+mn-ea"/>
              </a:rPr>
              <a:t>(2/2)</a:t>
            </a:r>
            <a:br>
              <a:rPr lang="en-US" altLang="zh-TW" dirty="0">
                <a:latin typeface="+mn-ea"/>
              </a:rPr>
            </a:br>
            <a:r>
              <a:rPr lang="zh-TW" altLang="zh-TW" sz="3200" dirty="0"/>
              <a:t>能源</a:t>
            </a:r>
            <a:r>
              <a:rPr lang="zh-TW" altLang="en-US" sz="3200" dirty="0"/>
              <a:t>預測之文獻</a:t>
            </a:r>
            <a:endParaRPr lang="zh-CN" altLang="en-US" sz="3200"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12"/>
          </p:nvPr>
        </p:nvSpPr>
        <p:spPr>
          <a:xfrm>
            <a:off x="6448729" y="6620072"/>
            <a:ext cx="2182416" cy="154786"/>
          </a:xfrm>
        </p:spPr>
        <p:txBody>
          <a:bodyPr/>
          <a:lstStyle/>
          <a:p>
            <a:fld id="{5DD3DB80-B894-403A-B48E-6FDC1A72010E}" type="slidenum">
              <a:rPr lang="zh-CN" altLang="en-US" smtClean="0"/>
              <a:pPr/>
              <a:t>19</a:t>
            </a:fld>
            <a:endParaRPr lang="zh-CN" altLang="en-US"/>
          </a:p>
        </p:txBody>
      </p:sp>
      <p:grpSp>
        <p:nvGrpSpPr>
          <p:cNvPr id="5" name="38bfd71f-613f-4b60-b105-60b18c71b1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3B46F3C-ABC9-4B6E-81C9-D15C3CC9BAC4}"/>
              </a:ext>
            </a:extLst>
          </p:cNvPr>
          <p:cNvGrpSpPr>
            <a:grpSpLocks noChangeAspect="1"/>
          </p:cNvGrpSpPr>
          <p:nvPr>
            <p:custDataLst>
              <p:tags r:id="rId1"/>
            </p:custDataLst>
          </p:nvPr>
        </p:nvGrpSpPr>
        <p:grpSpPr>
          <a:xfrm>
            <a:off x="0" y="5364153"/>
            <a:ext cx="12195265" cy="1552992"/>
            <a:chOff x="-13559413" y="1770832"/>
            <a:chExt cx="28782041" cy="3665216"/>
          </a:xfrm>
        </p:grpSpPr>
        <p:sp>
          <p:nvSpPr>
            <p:cNvPr id="6" name="ïṡļîďe">
              <a:extLst>
                <a:ext uri="{FF2B5EF4-FFF2-40B4-BE49-F238E27FC236}">
                  <a16:creationId xmlns:a16="http://schemas.microsoft.com/office/drawing/2014/main" id="{3310E8C3-4AAF-49EC-BA01-9D354E56226F}"/>
                </a:ext>
              </a:extLst>
            </p:cNvPr>
            <p:cNvSpPr/>
            <p:nvPr/>
          </p:nvSpPr>
          <p:spPr bwMode="auto">
            <a:xfrm>
              <a:off x="-13559413" y="4150313"/>
              <a:ext cx="28782041" cy="1195480"/>
            </a:xfrm>
            <a:prstGeom prst="rect">
              <a:avLst/>
            </a:prstGeom>
            <a:solidFill>
              <a:schemeClr val="tx1">
                <a:lumMod val="50000"/>
                <a:lumOff val="5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nvGrpSpPr>
            <p:cNvPr id="7" name="iś1iḋe">
              <a:extLst>
                <a:ext uri="{FF2B5EF4-FFF2-40B4-BE49-F238E27FC236}">
                  <a16:creationId xmlns:a16="http://schemas.microsoft.com/office/drawing/2014/main" id="{4FEB8CC8-69FB-4EC9-93CA-A3B9EAC05F83}"/>
                </a:ext>
              </a:extLst>
            </p:cNvPr>
            <p:cNvGrpSpPr/>
            <p:nvPr/>
          </p:nvGrpSpPr>
          <p:grpSpPr>
            <a:xfrm>
              <a:off x="4573570" y="1770832"/>
              <a:ext cx="3044859" cy="3665216"/>
              <a:chOff x="3305464" y="567069"/>
              <a:chExt cx="6936837" cy="8350127"/>
            </a:xfrm>
          </p:grpSpPr>
          <p:sp>
            <p:nvSpPr>
              <p:cNvPr id="21" name="îṣļiḍè">
                <a:extLst>
                  <a:ext uri="{FF2B5EF4-FFF2-40B4-BE49-F238E27FC236}">
                    <a16:creationId xmlns:a16="http://schemas.microsoft.com/office/drawing/2014/main" id="{31E92903-A519-48E5-8824-1C27660845FC}"/>
                  </a:ext>
                </a:extLst>
              </p:cNvPr>
              <p:cNvSpPr/>
              <p:nvPr/>
            </p:nvSpPr>
            <p:spPr>
              <a:xfrm>
                <a:off x="4654610" y="5695337"/>
                <a:ext cx="2482528" cy="205843"/>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nvGrpSpPr>
              <p:cNvPr id="22" name="íSlïḍe">
                <a:extLst>
                  <a:ext uri="{FF2B5EF4-FFF2-40B4-BE49-F238E27FC236}">
                    <a16:creationId xmlns:a16="http://schemas.microsoft.com/office/drawing/2014/main" id="{4CA7D762-36DC-4B5E-8C71-E46B5C4533E4}"/>
                  </a:ext>
                </a:extLst>
              </p:cNvPr>
              <p:cNvGrpSpPr/>
              <p:nvPr/>
            </p:nvGrpSpPr>
            <p:grpSpPr>
              <a:xfrm>
                <a:off x="4738040" y="2075348"/>
                <a:ext cx="3473076" cy="3904556"/>
                <a:chOff x="2" y="2"/>
                <a:chExt cx="3473075" cy="3904555"/>
              </a:xfrm>
            </p:grpSpPr>
            <p:sp>
              <p:nvSpPr>
                <p:cNvPr id="61" name="isľîdé">
                  <a:extLst>
                    <a:ext uri="{FF2B5EF4-FFF2-40B4-BE49-F238E27FC236}">
                      <a16:creationId xmlns:a16="http://schemas.microsoft.com/office/drawing/2014/main" id="{CFC10335-8606-4939-AA76-DBA361208C4D}"/>
                    </a:ext>
                  </a:extLst>
                </p:cNvPr>
                <p:cNvSpPr/>
                <p:nvPr/>
              </p:nvSpPr>
              <p:spPr>
                <a:xfrm>
                  <a:off x="2" y="2"/>
                  <a:ext cx="3473075" cy="3904555"/>
                </a:xfrm>
                <a:custGeom>
                  <a:avLst/>
                  <a:gdLst/>
                  <a:ahLst/>
                  <a:cxnLst>
                    <a:cxn ang="0">
                      <a:pos x="wd2" y="hd2"/>
                    </a:cxn>
                    <a:cxn ang="5400000">
                      <a:pos x="wd2" y="hd2"/>
                    </a:cxn>
                    <a:cxn ang="10800000">
                      <a:pos x="wd2" y="hd2"/>
                    </a:cxn>
                    <a:cxn ang="16200000">
                      <a:pos x="wd2" y="hd2"/>
                    </a:cxn>
                  </a:cxnLst>
                  <a:rect l="0" t="0" r="r" b="b"/>
                  <a:pathLst>
                    <a:path w="21305" h="21600" extrusionOk="0">
                      <a:moveTo>
                        <a:pt x="648" y="9726"/>
                      </a:moveTo>
                      <a:lnTo>
                        <a:pt x="16164" y="6087"/>
                      </a:lnTo>
                      <a:lnTo>
                        <a:pt x="19231" y="8778"/>
                      </a:lnTo>
                      <a:lnTo>
                        <a:pt x="19231" y="17428"/>
                      </a:lnTo>
                      <a:lnTo>
                        <a:pt x="18821" y="18763"/>
                      </a:lnTo>
                      <a:lnTo>
                        <a:pt x="18254" y="18763"/>
                      </a:lnTo>
                      <a:lnTo>
                        <a:pt x="18254" y="21600"/>
                      </a:lnTo>
                      <a:lnTo>
                        <a:pt x="21007" y="21600"/>
                      </a:lnTo>
                      <a:lnTo>
                        <a:pt x="21007" y="18742"/>
                      </a:lnTo>
                      <a:lnTo>
                        <a:pt x="20431" y="18742"/>
                      </a:lnTo>
                      <a:lnTo>
                        <a:pt x="20055" y="17340"/>
                      </a:lnTo>
                      <a:lnTo>
                        <a:pt x="20055" y="8716"/>
                      </a:lnTo>
                      <a:cubicBezTo>
                        <a:pt x="21225" y="7324"/>
                        <a:pt x="21600" y="5516"/>
                        <a:pt x="21068" y="3837"/>
                      </a:cubicBezTo>
                      <a:cubicBezTo>
                        <a:pt x="20481" y="1984"/>
                        <a:pt x="18877" y="534"/>
                        <a:pt x="16824" y="0"/>
                      </a:cubicBezTo>
                      <a:lnTo>
                        <a:pt x="15253" y="4087"/>
                      </a:lnTo>
                      <a:lnTo>
                        <a:pt x="0" y="7861"/>
                      </a:lnTo>
                      <a:lnTo>
                        <a:pt x="648" y="9726"/>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2" name="îṣḻïḋe">
                  <a:extLst>
                    <a:ext uri="{FF2B5EF4-FFF2-40B4-BE49-F238E27FC236}">
                      <a16:creationId xmlns:a16="http://schemas.microsoft.com/office/drawing/2014/main" id="{1E568499-CAEE-4D6D-8C7C-34E1774EAA66}"/>
                    </a:ext>
                  </a:extLst>
                </p:cNvPr>
                <p:cNvSpPr/>
                <p:nvPr/>
              </p:nvSpPr>
              <p:spPr>
                <a:xfrm>
                  <a:off x="2715583" y="222565"/>
                  <a:ext cx="532887" cy="5577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914" y="0"/>
                      </a:lnTo>
                      <a:cubicBezTo>
                        <a:pt x="10133" y="1486"/>
                        <a:pt x="13851" y="4037"/>
                        <a:pt x="16675" y="7380"/>
                      </a:cubicBezTo>
                      <a:cubicBezTo>
                        <a:pt x="19090" y="10241"/>
                        <a:pt x="20777" y="13600"/>
                        <a:pt x="21600" y="17191"/>
                      </a:cubicBezTo>
                      <a:lnTo>
                        <a:pt x="0"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3" name="íṣľíḓê">
                  <a:extLst>
                    <a:ext uri="{FF2B5EF4-FFF2-40B4-BE49-F238E27FC236}">
                      <a16:creationId xmlns:a16="http://schemas.microsoft.com/office/drawing/2014/main" id="{6413B4EC-AC2E-42AF-8026-F0E91A6BB5AE}"/>
                    </a:ext>
                  </a:extLst>
                </p:cNvPr>
                <p:cNvSpPr/>
                <p:nvPr/>
              </p:nvSpPr>
              <p:spPr>
                <a:xfrm>
                  <a:off x="2770761" y="839849"/>
                  <a:ext cx="529345" cy="530969"/>
                </a:xfrm>
                <a:custGeom>
                  <a:avLst/>
                  <a:gdLst/>
                  <a:ahLst/>
                  <a:cxnLst>
                    <a:cxn ang="0">
                      <a:pos x="wd2" y="hd2"/>
                    </a:cxn>
                    <a:cxn ang="5400000">
                      <a:pos x="wd2" y="hd2"/>
                    </a:cxn>
                    <a:cxn ang="10800000">
                      <a:pos x="wd2" y="hd2"/>
                    </a:cxn>
                    <a:cxn ang="16200000">
                      <a:pos x="wd2" y="hd2"/>
                    </a:cxn>
                  </a:cxnLst>
                  <a:rect l="0" t="0" r="r" b="b"/>
                  <a:pathLst>
                    <a:path w="21388" h="21600" extrusionOk="0">
                      <a:moveTo>
                        <a:pt x="0" y="5222"/>
                      </a:moveTo>
                      <a:lnTo>
                        <a:pt x="20722" y="0"/>
                      </a:lnTo>
                      <a:cubicBezTo>
                        <a:pt x="21512" y="3766"/>
                        <a:pt x="21600" y="7648"/>
                        <a:pt x="20981" y="11447"/>
                      </a:cubicBezTo>
                      <a:cubicBezTo>
                        <a:pt x="20399" y="15013"/>
                        <a:pt x="19203" y="18449"/>
                        <a:pt x="17447" y="21600"/>
                      </a:cubicBezTo>
                      <a:lnTo>
                        <a:pt x="0" y="5222"/>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4" name="ïśḻîďe">
                  <a:extLst>
                    <a:ext uri="{FF2B5EF4-FFF2-40B4-BE49-F238E27FC236}">
                      <a16:creationId xmlns:a16="http://schemas.microsoft.com/office/drawing/2014/main" id="{F4C2166C-0D67-45D5-B81B-16D6C9A27BA4}"/>
                    </a:ext>
                  </a:extLst>
                </p:cNvPr>
                <p:cNvSpPr/>
                <p:nvPr/>
              </p:nvSpPr>
              <p:spPr>
                <a:xfrm>
                  <a:off x="854225" y="1318761"/>
                  <a:ext cx="569360" cy="569361"/>
                </a:xfrm>
                <a:prstGeom prst="ellipse">
                  <a:avLst/>
                </a:pr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5" name="islídè">
                  <a:extLst>
                    <a:ext uri="{FF2B5EF4-FFF2-40B4-BE49-F238E27FC236}">
                      <a16:creationId xmlns:a16="http://schemas.microsoft.com/office/drawing/2014/main" id="{4CB9408D-43DE-4CD5-B922-72BDF502852B}"/>
                    </a:ext>
                  </a:extLst>
                </p:cNvPr>
                <p:cNvSpPr/>
                <p:nvPr/>
              </p:nvSpPr>
              <p:spPr>
                <a:xfrm>
                  <a:off x="983767" y="1448303"/>
                  <a:ext cx="310277" cy="310277"/>
                </a:xfrm>
                <a:prstGeom prst="ellipse">
                  <a:avLst/>
                </a:pr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6" name="íšḻîďé">
                  <a:extLst>
                    <a:ext uri="{FF2B5EF4-FFF2-40B4-BE49-F238E27FC236}">
                      <a16:creationId xmlns:a16="http://schemas.microsoft.com/office/drawing/2014/main" id="{9864504F-E6AF-4551-9CEE-BBEF85BA6CF4}"/>
                    </a:ext>
                  </a:extLst>
                </p:cNvPr>
                <p:cNvSpPr/>
                <p:nvPr/>
              </p:nvSpPr>
              <p:spPr>
                <a:xfrm rot="5400000">
                  <a:off x="-124878" y="2677195"/>
                  <a:ext cx="1956230" cy="69366"/>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7" name="îṩļîḑê">
                  <a:extLst>
                    <a:ext uri="{FF2B5EF4-FFF2-40B4-BE49-F238E27FC236}">
                      <a16:creationId xmlns:a16="http://schemas.microsoft.com/office/drawing/2014/main" id="{59057D34-8F29-41AE-9FBC-CCDD3DE6A212}"/>
                    </a:ext>
                  </a:extLst>
                </p:cNvPr>
                <p:cNvSpPr/>
                <p:nvPr/>
              </p:nvSpPr>
              <p:spPr>
                <a:xfrm rot="5400000">
                  <a:off x="443064" y="2677195"/>
                  <a:ext cx="1956230" cy="69366"/>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8" name="îṧlíde">
                  <a:extLst>
                    <a:ext uri="{FF2B5EF4-FFF2-40B4-BE49-F238E27FC236}">
                      <a16:creationId xmlns:a16="http://schemas.microsoft.com/office/drawing/2014/main" id="{79767CE2-AE81-433E-A536-A73EA6EB9211}"/>
                    </a:ext>
                  </a:extLst>
                </p:cNvPr>
                <p:cNvSpPr/>
                <p:nvPr/>
              </p:nvSpPr>
              <p:spPr>
                <a:xfrm rot="10800000">
                  <a:off x="534551" y="2292952"/>
                  <a:ext cx="1209733" cy="44338"/>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69" name="îṩḷïḋe">
                  <a:extLst>
                    <a:ext uri="{FF2B5EF4-FFF2-40B4-BE49-F238E27FC236}">
                      <a16:creationId xmlns:a16="http://schemas.microsoft.com/office/drawing/2014/main" id="{2B355510-A91E-4999-8D08-DD8D6969C024}"/>
                    </a:ext>
                  </a:extLst>
                </p:cNvPr>
                <p:cNvSpPr/>
                <p:nvPr/>
              </p:nvSpPr>
              <p:spPr>
                <a:xfrm rot="10800000">
                  <a:off x="443064" y="2981871"/>
                  <a:ext cx="1394441"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0" name="îṡ1íḋe">
                  <a:extLst>
                    <a:ext uri="{FF2B5EF4-FFF2-40B4-BE49-F238E27FC236}">
                      <a16:creationId xmlns:a16="http://schemas.microsoft.com/office/drawing/2014/main" id="{8D2BE032-A738-49DF-AE0C-9560BE766392}"/>
                    </a:ext>
                  </a:extLst>
                </p:cNvPr>
                <p:cNvSpPr/>
                <p:nvPr/>
              </p:nvSpPr>
              <p:spPr>
                <a:xfrm rot="10800000">
                  <a:off x="867646" y="3326331"/>
                  <a:ext cx="542954"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1" name="iśļíḍè">
                  <a:extLst>
                    <a:ext uri="{FF2B5EF4-FFF2-40B4-BE49-F238E27FC236}">
                      <a16:creationId xmlns:a16="http://schemas.microsoft.com/office/drawing/2014/main" id="{0D53E083-4A00-4744-B7FE-1868FA49F9F1}"/>
                    </a:ext>
                  </a:extLst>
                </p:cNvPr>
                <p:cNvSpPr/>
                <p:nvPr/>
              </p:nvSpPr>
              <p:spPr>
                <a:xfrm rot="10800000">
                  <a:off x="867646" y="2640182"/>
                  <a:ext cx="542954" cy="44338"/>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2" name="íşḷïḑè">
                  <a:extLst>
                    <a:ext uri="{FF2B5EF4-FFF2-40B4-BE49-F238E27FC236}">
                      <a16:creationId xmlns:a16="http://schemas.microsoft.com/office/drawing/2014/main" id="{97CC5312-E0F5-488B-B8BC-CF597C71911A}"/>
                    </a:ext>
                  </a:extLst>
                </p:cNvPr>
                <p:cNvSpPr/>
                <p:nvPr/>
              </p:nvSpPr>
              <p:spPr>
                <a:xfrm rot="10800000">
                  <a:off x="858497" y="1963181"/>
                  <a:ext cx="542954" cy="44339"/>
                </a:xfrm>
                <a:custGeom>
                  <a:avLst/>
                  <a:gdLst/>
                  <a:ahLst/>
                  <a:cxnLst>
                    <a:cxn ang="0">
                      <a:pos x="wd2" y="hd2"/>
                    </a:cxn>
                    <a:cxn ang="5400000">
                      <a:pos x="wd2" y="hd2"/>
                    </a:cxn>
                    <a:cxn ang="10800000">
                      <a:pos x="wd2" y="hd2"/>
                    </a:cxn>
                    <a:cxn ang="16200000">
                      <a:pos x="wd2" y="hd2"/>
                    </a:cxn>
                  </a:cxnLst>
                  <a:rect l="0" t="0" r="r" b="b"/>
                  <a:pathLst>
                    <a:path w="21600" h="21600" extrusionOk="0">
                      <a:moveTo>
                        <a:pt x="21559" y="21600"/>
                      </a:moveTo>
                      <a:lnTo>
                        <a:pt x="0" y="21600"/>
                      </a:lnTo>
                      <a:lnTo>
                        <a:pt x="0" y="0"/>
                      </a:lnTo>
                      <a:lnTo>
                        <a:pt x="21600" y="0"/>
                      </a:lnTo>
                      <a:lnTo>
                        <a:pt x="21559" y="21600"/>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73" name="íśļiďe">
                  <a:extLst>
                    <a:ext uri="{FF2B5EF4-FFF2-40B4-BE49-F238E27FC236}">
                      <a16:creationId xmlns:a16="http://schemas.microsoft.com/office/drawing/2014/main" id="{0C12AD57-8242-416E-B680-C5E912FB76FB}"/>
                    </a:ext>
                  </a:extLst>
                </p:cNvPr>
                <p:cNvSpPr/>
                <p:nvPr/>
              </p:nvSpPr>
              <p:spPr>
                <a:xfrm>
                  <a:off x="276907" y="1524481"/>
                  <a:ext cx="630508" cy="2212602"/>
                </a:xfrm>
                <a:custGeom>
                  <a:avLst/>
                  <a:gdLst/>
                  <a:ahLst/>
                  <a:cxnLst>
                    <a:cxn ang="0">
                      <a:pos x="wd2" y="hd2"/>
                    </a:cxn>
                    <a:cxn ang="5400000">
                      <a:pos x="wd2" y="hd2"/>
                    </a:cxn>
                    <a:cxn ang="10800000">
                      <a:pos x="wd2" y="hd2"/>
                    </a:cxn>
                    <a:cxn ang="16200000">
                      <a:pos x="wd2" y="hd2"/>
                    </a:cxn>
                  </a:cxnLst>
                  <a:rect l="0" t="0" r="r" b="b"/>
                  <a:pathLst>
                    <a:path w="21600" h="21600" extrusionOk="0">
                      <a:moveTo>
                        <a:pt x="4499" y="21531"/>
                      </a:moveTo>
                      <a:lnTo>
                        <a:pt x="12519" y="4619"/>
                      </a:lnTo>
                      <a:lnTo>
                        <a:pt x="21123" y="1627"/>
                      </a:lnTo>
                      <a:lnTo>
                        <a:pt x="21600" y="0"/>
                      </a:lnTo>
                      <a:lnTo>
                        <a:pt x="9492" y="3748"/>
                      </a:lnTo>
                      <a:lnTo>
                        <a:pt x="0" y="21600"/>
                      </a:lnTo>
                      <a:lnTo>
                        <a:pt x="4499" y="21531"/>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dirty="0"/>
                </a:p>
              </p:txBody>
            </p:sp>
            <p:sp>
              <p:nvSpPr>
                <p:cNvPr id="74" name="ïš1iḑé">
                  <a:extLst>
                    <a:ext uri="{FF2B5EF4-FFF2-40B4-BE49-F238E27FC236}">
                      <a16:creationId xmlns:a16="http://schemas.microsoft.com/office/drawing/2014/main" id="{352DDF78-6852-4C41-B3CB-DD60323D9926}"/>
                    </a:ext>
                  </a:extLst>
                </p:cNvPr>
                <p:cNvSpPr/>
                <p:nvPr/>
              </p:nvSpPr>
              <p:spPr>
                <a:xfrm>
                  <a:off x="1370394" y="1524482"/>
                  <a:ext cx="630452" cy="2212602"/>
                </a:xfrm>
                <a:custGeom>
                  <a:avLst/>
                  <a:gdLst/>
                  <a:ahLst/>
                  <a:cxnLst>
                    <a:cxn ang="0">
                      <a:pos x="wd2" y="hd2"/>
                    </a:cxn>
                    <a:cxn ang="5400000">
                      <a:pos x="wd2" y="hd2"/>
                    </a:cxn>
                    <a:cxn ang="10800000">
                      <a:pos x="wd2" y="hd2"/>
                    </a:cxn>
                    <a:cxn ang="16200000">
                      <a:pos x="wd2" y="hd2"/>
                    </a:cxn>
                  </a:cxnLst>
                  <a:rect l="0" t="0" r="r" b="b"/>
                  <a:pathLst>
                    <a:path w="21600" h="21600" extrusionOk="0">
                      <a:moveTo>
                        <a:pt x="17101" y="21531"/>
                      </a:moveTo>
                      <a:lnTo>
                        <a:pt x="9081" y="4619"/>
                      </a:lnTo>
                      <a:lnTo>
                        <a:pt x="477" y="1627"/>
                      </a:lnTo>
                      <a:lnTo>
                        <a:pt x="0" y="0"/>
                      </a:lnTo>
                      <a:lnTo>
                        <a:pt x="12108" y="3748"/>
                      </a:lnTo>
                      <a:lnTo>
                        <a:pt x="21600" y="21600"/>
                      </a:lnTo>
                      <a:lnTo>
                        <a:pt x="17101" y="21531"/>
                      </a:lnTo>
                      <a:close/>
                    </a:path>
                  </a:pathLst>
                </a:custGeom>
                <a:solidFill>
                  <a:srgbClr val="DCDEE0"/>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sp>
            <p:nvSpPr>
              <p:cNvPr id="23" name="îŝļîďé">
                <a:extLst>
                  <a:ext uri="{FF2B5EF4-FFF2-40B4-BE49-F238E27FC236}">
                    <a16:creationId xmlns:a16="http://schemas.microsoft.com/office/drawing/2014/main" id="{124A7208-989B-4EAE-9AE4-2248368C3717}"/>
                  </a:ext>
                </a:extLst>
              </p:cNvPr>
              <p:cNvSpPr/>
              <p:nvPr/>
            </p:nvSpPr>
            <p:spPr>
              <a:xfrm>
                <a:off x="3305464" y="5864350"/>
                <a:ext cx="6936837" cy="159644"/>
              </a:xfrm>
              <a:custGeom>
                <a:avLst/>
                <a:gdLst/>
                <a:ahLst/>
                <a:cxnLst>
                  <a:cxn ang="0">
                    <a:pos x="wd2" y="hd2"/>
                  </a:cxn>
                  <a:cxn ang="5400000">
                    <a:pos x="wd2" y="hd2"/>
                  </a:cxn>
                  <a:cxn ang="10800000">
                    <a:pos x="wd2" y="hd2"/>
                  </a:cxn>
                  <a:cxn ang="16200000">
                    <a:pos x="wd2" y="hd2"/>
                  </a:cxn>
                </a:cxnLst>
                <a:rect l="0" t="0" r="r" b="b"/>
                <a:pathLst>
                  <a:path w="21600" h="21600" extrusionOk="0">
                    <a:moveTo>
                      <a:pt x="43" y="0"/>
                    </a:moveTo>
                    <a:lnTo>
                      <a:pt x="21557" y="0"/>
                    </a:lnTo>
                    <a:lnTo>
                      <a:pt x="21600" y="21600"/>
                    </a:lnTo>
                    <a:lnTo>
                      <a:pt x="0" y="21600"/>
                    </a:lnTo>
                    <a:lnTo>
                      <a:pt x="43" y="0"/>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grpSp>
            <p:nvGrpSpPr>
              <p:cNvPr id="24" name="îSļïḋe">
                <a:extLst>
                  <a:ext uri="{FF2B5EF4-FFF2-40B4-BE49-F238E27FC236}">
                    <a16:creationId xmlns:a16="http://schemas.microsoft.com/office/drawing/2014/main" id="{67E8EBD1-8FFB-45E0-9E9B-9F548F6AE885}"/>
                  </a:ext>
                </a:extLst>
              </p:cNvPr>
              <p:cNvGrpSpPr/>
              <p:nvPr/>
            </p:nvGrpSpPr>
            <p:grpSpPr>
              <a:xfrm>
                <a:off x="6606916" y="2966910"/>
                <a:ext cx="3074615" cy="2909633"/>
                <a:chOff x="0" y="0"/>
                <a:chExt cx="3074613" cy="2909630"/>
              </a:xfrm>
            </p:grpSpPr>
            <p:sp>
              <p:nvSpPr>
                <p:cNvPr id="41" name="íś1íḍè">
                  <a:extLst>
                    <a:ext uri="{FF2B5EF4-FFF2-40B4-BE49-F238E27FC236}">
                      <a16:creationId xmlns:a16="http://schemas.microsoft.com/office/drawing/2014/main" id="{4AA211D8-00B4-43A7-B89F-5C0E2BD97F05}"/>
                    </a:ext>
                  </a:extLst>
                </p:cNvPr>
                <p:cNvSpPr/>
                <p:nvPr/>
              </p:nvSpPr>
              <p:spPr>
                <a:xfrm>
                  <a:off x="0" y="624793"/>
                  <a:ext cx="3074613" cy="2246195"/>
                </a:xfrm>
                <a:custGeom>
                  <a:avLst/>
                  <a:gdLst/>
                  <a:ahLst/>
                  <a:cxnLst>
                    <a:cxn ang="0">
                      <a:pos x="wd2" y="hd2"/>
                    </a:cxn>
                    <a:cxn ang="5400000">
                      <a:pos x="wd2" y="hd2"/>
                    </a:cxn>
                    <a:cxn ang="10800000">
                      <a:pos x="wd2" y="hd2"/>
                    </a:cxn>
                    <a:cxn ang="16200000">
                      <a:pos x="wd2" y="hd2"/>
                    </a:cxn>
                  </a:cxnLst>
                  <a:rect l="0" t="0" r="r" b="b"/>
                  <a:pathLst>
                    <a:path w="21308" h="21221" extrusionOk="0">
                      <a:moveTo>
                        <a:pt x="16346" y="18325"/>
                      </a:moveTo>
                      <a:lnTo>
                        <a:pt x="17337" y="18325"/>
                      </a:lnTo>
                      <a:lnTo>
                        <a:pt x="17337" y="19673"/>
                      </a:lnTo>
                      <a:lnTo>
                        <a:pt x="3983" y="19673"/>
                      </a:lnTo>
                      <a:lnTo>
                        <a:pt x="3983" y="18358"/>
                      </a:lnTo>
                      <a:lnTo>
                        <a:pt x="5016" y="18358"/>
                      </a:lnTo>
                      <a:lnTo>
                        <a:pt x="5016" y="16252"/>
                      </a:lnTo>
                      <a:lnTo>
                        <a:pt x="1199" y="11707"/>
                      </a:lnTo>
                      <a:lnTo>
                        <a:pt x="1199" y="19101"/>
                      </a:lnTo>
                      <a:cubicBezTo>
                        <a:pt x="829" y="18981"/>
                        <a:pt x="506" y="19459"/>
                        <a:pt x="624" y="19952"/>
                      </a:cubicBezTo>
                      <a:cubicBezTo>
                        <a:pt x="784" y="20622"/>
                        <a:pt x="1482" y="20614"/>
                        <a:pt x="1635" y="19941"/>
                      </a:cubicBezTo>
                      <a:lnTo>
                        <a:pt x="2343" y="19941"/>
                      </a:lnTo>
                      <a:cubicBezTo>
                        <a:pt x="2215" y="20410"/>
                        <a:pt x="1948" y="20777"/>
                        <a:pt x="1605" y="20956"/>
                      </a:cubicBezTo>
                      <a:cubicBezTo>
                        <a:pt x="1007" y="21268"/>
                        <a:pt x="401" y="21039"/>
                        <a:pt x="133" y="20403"/>
                      </a:cubicBezTo>
                      <a:cubicBezTo>
                        <a:pt x="-209" y="19593"/>
                        <a:pt x="135" y="18517"/>
                        <a:pt x="869" y="18392"/>
                      </a:cubicBezTo>
                      <a:lnTo>
                        <a:pt x="869" y="11154"/>
                      </a:lnTo>
                      <a:lnTo>
                        <a:pt x="5083" y="14157"/>
                      </a:lnTo>
                      <a:lnTo>
                        <a:pt x="5083" y="11194"/>
                      </a:lnTo>
                      <a:lnTo>
                        <a:pt x="4655" y="11194"/>
                      </a:lnTo>
                      <a:lnTo>
                        <a:pt x="4655" y="10089"/>
                      </a:lnTo>
                      <a:lnTo>
                        <a:pt x="7351" y="10089"/>
                      </a:lnTo>
                      <a:lnTo>
                        <a:pt x="7351" y="7983"/>
                      </a:lnTo>
                      <a:lnTo>
                        <a:pt x="6380" y="7983"/>
                      </a:lnTo>
                      <a:lnTo>
                        <a:pt x="6380" y="6945"/>
                      </a:lnTo>
                      <a:lnTo>
                        <a:pt x="3705" y="5222"/>
                      </a:lnTo>
                      <a:lnTo>
                        <a:pt x="2115" y="5222"/>
                      </a:lnTo>
                      <a:lnTo>
                        <a:pt x="2115" y="4227"/>
                      </a:lnTo>
                      <a:lnTo>
                        <a:pt x="7907" y="4227"/>
                      </a:lnTo>
                      <a:lnTo>
                        <a:pt x="7907" y="6906"/>
                      </a:lnTo>
                      <a:lnTo>
                        <a:pt x="8981" y="6906"/>
                      </a:lnTo>
                      <a:lnTo>
                        <a:pt x="8981" y="3517"/>
                      </a:lnTo>
                      <a:lnTo>
                        <a:pt x="11561" y="0"/>
                      </a:lnTo>
                      <a:lnTo>
                        <a:pt x="14145" y="3522"/>
                      </a:lnTo>
                      <a:lnTo>
                        <a:pt x="14145" y="6959"/>
                      </a:lnTo>
                      <a:lnTo>
                        <a:pt x="16972" y="6959"/>
                      </a:lnTo>
                      <a:lnTo>
                        <a:pt x="16972" y="7894"/>
                      </a:lnTo>
                      <a:lnTo>
                        <a:pt x="15011" y="7894"/>
                      </a:lnTo>
                      <a:lnTo>
                        <a:pt x="15011" y="15063"/>
                      </a:lnTo>
                      <a:lnTo>
                        <a:pt x="20635" y="11150"/>
                      </a:lnTo>
                      <a:lnTo>
                        <a:pt x="20635" y="18309"/>
                      </a:lnTo>
                      <a:cubicBezTo>
                        <a:pt x="21005" y="18495"/>
                        <a:pt x="21264" y="18953"/>
                        <a:pt x="21303" y="19488"/>
                      </a:cubicBezTo>
                      <a:cubicBezTo>
                        <a:pt x="21391" y="20716"/>
                        <a:pt x="20471" y="21600"/>
                        <a:pt x="19682" y="21057"/>
                      </a:cubicBezTo>
                      <a:cubicBezTo>
                        <a:pt x="19367" y="20840"/>
                        <a:pt x="19168" y="20399"/>
                        <a:pt x="19169" y="19917"/>
                      </a:cubicBezTo>
                      <a:lnTo>
                        <a:pt x="19701" y="19917"/>
                      </a:lnTo>
                      <a:cubicBezTo>
                        <a:pt x="19813" y="20649"/>
                        <a:pt x="20562" y="20711"/>
                        <a:pt x="20739" y="20003"/>
                      </a:cubicBezTo>
                      <a:cubicBezTo>
                        <a:pt x="20876" y="19453"/>
                        <a:pt x="20477" y="18936"/>
                        <a:pt x="20081" y="19151"/>
                      </a:cubicBezTo>
                      <a:lnTo>
                        <a:pt x="20081" y="12020"/>
                      </a:lnTo>
                      <a:lnTo>
                        <a:pt x="16349" y="16066"/>
                      </a:lnTo>
                      <a:lnTo>
                        <a:pt x="16346" y="1832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2" name="í$lïde">
                  <a:extLst>
                    <a:ext uri="{FF2B5EF4-FFF2-40B4-BE49-F238E27FC236}">
                      <a16:creationId xmlns:a16="http://schemas.microsoft.com/office/drawing/2014/main" id="{7FD2D405-6B29-41B6-894C-9C40EDA99BA0}"/>
                    </a:ext>
                  </a:extLst>
                </p:cNvPr>
                <p:cNvSpPr/>
                <p:nvPr/>
              </p:nvSpPr>
              <p:spPr>
                <a:xfrm>
                  <a:off x="1394043" y="822751"/>
                  <a:ext cx="196483" cy="495452"/>
                </a:xfrm>
                <a:custGeom>
                  <a:avLst/>
                  <a:gdLst/>
                  <a:ahLst/>
                  <a:cxnLst>
                    <a:cxn ang="0">
                      <a:pos x="wd2" y="hd2"/>
                    </a:cxn>
                    <a:cxn ang="5400000">
                      <a:pos x="wd2" y="hd2"/>
                    </a:cxn>
                    <a:cxn ang="10800000">
                      <a:pos x="wd2" y="hd2"/>
                    </a:cxn>
                    <a:cxn ang="16200000">
                      <a:pos x="wd2" y="hd2"/>
                    </a:cxn>
                  </a:cxnLst>
                  <a:rect l="0" t="0" r="r" b="b"/>
                  <a:pathLst>
                    <a:path w="21600" h="21600" extrusionOk="0">
                      <a:moveTo>
                        <a:pt x="384" y="21600"/>
                      </a:moveTo>
                      <a:lnTo>
                        <a:pt x="21600" y="21600"/>
                      </a:lnTo>
                      <a:lnTo>
                        <a:pt x="21600" y="0"/>
                      </a:lnTo>
                      <a:lnTo>
                        <a:pt x="0" y="8889"/>
                      </a:lnTo>
                      <a:lnTo>
                        <a:pt x="384"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3" name="îşḻíḍê">
                  <a:extLst>
                    <a:ext uri="{FF2B5EF4-FFF2-40B4-BE49-F238E27FC236}">
                      <a16:creationId xmlns:a16="http://schemas.microsoft.com/office/drawing/2014/main" id="{5ACFE85C-24C7-4406-887F-DE7A09E308ED}"/>
                    </a:ext>
                  </a:extLst>
                </p:cNvPr>
                <p:cNvSpPr/>
                <p:nvPr/>
              </p:nvSpPr>
              <p:spPr>
                <a:xfrm>
                  <a:off x="1745557" y="822751"/>
                  <a:ext cx="196491" cy="495452"/>
                </a:xfrm>
                <a:custGeom>
                  <a:avLst/>
                  <a:gdLst/>
                  <a:ahLst/>
                  <a:cxnLst>
                    <a:cxn ang="0">
                      <a:pos x="wd2" y="hd2"/>
                    </a:cxn>
                    <a:cxn ang="5400000">
                      <a:pos x="wd2" y="hd2"/>
                    </a:cxn>
                    <a:cxn ang="10800000">
                      <a:pos x="wd2" y="hd2"/>
                    </a:cxn>
                    <a:cxn ang="16200000">
                      <a:pos x="wd2" y="hd2"/>
                    </a:cxn>
                  </a:cxnLst>
                  <a:rect l="0" t="0" r="r" b="b"/>
                  <a:pathLst>
                    <a:path w="21600" h="21600" extrusionOk="0">
                      <a:moveTo>
                        <a:pt x="21216" y="21600"/>
                      </a:moveTo>
                      <a:lnTo>
                        <a:pt x="0" y="21600"/>
                      </a:lnTo>
                      <a:lnTo>
                        <a:pt x="0" y="0"/>
                      </a:lnTo>
                      <a:lnTo>
                        <a:pt x="21600" y="8889"/>
                      </a:lnTo>
                      <a:lnTo>
                        <a:pt x="21216"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4" name="îṥľïḑè">
                  <a:extLst>
                    <a:ext uri="{FF2B5EF4-FFF2-40B4-BE49-F238E27FC236}">
                      <a16:creationId xmlns:a16="http://schemas.microsoft.com/office/drawing/2014/main" id="{BCC0788D-6667-4443-BBCE-FA3243452DDB}"/>
                    </a:ext>
                  </a:extLst>
                </p:cNvPr>
                <p:cNvSpPr/>
                <p:nvPr/>
              </p:nvSpPr>
              <p:spPr>
                <a:xfrm>
                  <a:off x="1580416" y="0"/>
                  <a:ext cx="215359" cy="537136"/>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5" name="ï$ḷïďê">
                  <a:extLst>
                    <a:ext uri="{FF2B5EF4-FFF2-40B4-BE49-F238E27FC236}">
                      <a16:creationId xmlns:a16="http://schemas.microsoft.com/office/drawing/2014/main" id="{89F27220-D45A-46CD-B79E-2C721A7EEA18}"/>
                    </a:ext>
                  </a:extLst>
                </p:cNvPr>
                <p:cNvSpPr/>
                <p:nvPr/>
              </p:nvSpPr>
              <p:spPr>
                <a:xfrm>
                  <a:off x="1345437" y="1045698"/>
                  <a:ext cx="685317"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6" name="îṣ1iḍe">
                  <a:extLst>
                    <a:ext uri="{FF2B5EF4-FFF2-40B4-BE49-F238E27FC236}">
                      <a16:creationId xmlns:a16="http://schemas.microsoft.com/office/drawing/2014/main" id="{674ED783-6597-4DA3-B1ED-60BB752D6B79}"/>
                    </a:ext>
                  </a:extLst>
                </p:cNvPr>
                <p:cNvSpPr/>
                <p:nvPr/>
              </p:nvSpPr>
              <p:spPr>
                <a:xfrm>
                  <a:off x="1345437" y="1172698"/>
                  <a:ext cx="685317"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7" name="iṧḷíḓé">
                  <a:extLst>
                    <a:ext uri="{FF2B5EF4-FFF2-40B4-BE49-F238E27FC236}">
                      <a16:creationId xmlns:a16="http://schemas.microsoft.com/office/drawing/2014/main" id="{DD4E4E60-4462-4AC0-B6CC-63F40722AF94}"/>
                    </a:ext>
                  </a:extLst>
                </p:cNvPr>
                <p:cNvSpPr/>
                <p:nvPr/>
              </p:nvSpPr>
              <p:spPr>
                <a:xfrm>
                  <a:off x="1298148"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8" name="ïşḷïḑé">
                  <a:extLst>
                    <a:ext uri="{FF2B5EF4-FFF2-40B4-BE49-F238E27FC236}">
                      <a16:creationId xmlns:a16="http://schemas.microsoft.com/office/drawing/2014/main" id="{EC75A70A-746A-4F3E-8585-682D4EFC9562}"/>
                    </a:ext>
                  </a:extLst>
                </p:cNvPr>
                <p:cNvSpPr/>
                <p:nvPr/>
              </p:nvSpPr>
              <p:spPr>
                <a:xfrm>
                  <a:off x="1501349" y="1550721"/>
                  <a:ext cx="139033" cy="139033"/>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49" name="îslîdè">
                  <a:extLst>
                    <a:ext uri="{FF2B5EF4-FFF2-40B4-BE49-F238E27FC236}">
                      <a16:creationId xmlns:a16="http://schemas.microsoft.com/office/drawing/2014/main" id="{ED720A5F-3006-4DB7-A333-86B389F0F459}"/>
                    </a:ext>
                  </a:extLst>
                </p:cNvPr>
                <p:cNvSpPr/>
                <p:nvPr/>
              </p:nvSpPr>
              <p:spPr>
                <a:xfrm>
                  <a:off x="1704548"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0" name="iṩḷîḍe">
                  <a:extLst>
                    <a:ext uri="{FF2B5EF4-FFF2-40B4-BE49-F238E27FC236}">
                      <a16:creationId xmlns:a16="http://schemas.microsoft.com/office/drawing/2014/main" id="{2169B38F-F6C9-4A16-8988-20887FE8B851}"/>
                    </a:ext>
                  </a:extLst>
                </p:cNvPr>
                <p:cNvSpPr/>
                <p:nvPr/>
              </p:nvSpPr>
              <p:spPr>
                <a:xfrm>
                  <a:off x="1907750" y="1550721"/>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1" name="îṩlîḋè">
                  <a:extLst>
                    <a:ext uri="{FF2B5EF4-FFF2-40B4-BE49-F238E27FC236}">
                      <a16:creationId xmlns:a16="http://schemas.microsoft.com/office/drawing/2014/main" id="{A6BB21E9-7A12-4031-9771-1098CD083222}"/>
                    </a:ext>
                  </a:extLst>
                </p:cNvPr>
                <p:cNvSpPr/>
                <p:nvPr/>
              </p:nvSpPr>
              <p:spPr>
                <a:xfrm>
                  <a:off x="870582" y="2681021"/>
                  <a:ext cx="274796" cy="228609"/>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2" name="iśľîḋé">
                  <a:extLst>
                    <a:ext uri="{FF2B5EF4-FFF2-40B4-BE49-F238E27FC236}">
                      <a16:creationId xmlns:a16="http://schemas.microsoft.com/office/drawing/2014/main" id="{726AD96D-51F8-40A4-801F-431F2B15E5ED}"/>
                    </a:ext>
                  </a:extLst>
                </p:cNvPr>
                <p:cNvSpPr/>
                <p:nvPr/>
              </p:nvSpPr>
              <p:spPr>
                <a:xfrm>
                  <a:off x="1920448" y="2681021"/>
                  <a:ext cx="274796" cy="228609"/>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3" name="iśḷîdé">
                  <a:extLst>
                    <a:ext uri="{FF2B5EF4-FFF2-40B4-BE49-F238E27FC236}">
                      <a16:creationId xmlns:a16="http://schemas.microsoft.com/office/drawing/2014/main" id="{9AC0227A-CC04-4AB1-968B-F87C18FCE569}"/>
                    </a:ext>
                  </a:extLst>
                </p:cNvPr>
                <p:cNvSpPr/>
                <p:nvPr/>
              </p:nvSpPr>
              <p:spPr>
                <a:xfrm>
                  <a:off x="229536" y="585157"/>
                  <a:ext cx="879123" cy="280868"/>
                </a:xfrm>
                <a:custGeom>
                  <a:avLst/>
                  <a:gdLst/>
                  <a:ahLst/>
                  <a:cxnLst>
                    <a:cxn ang="0">
                      <a:pos x="wd2" y="hd2"/>
                    </a:cxn>
                    <a:cxn ang="5400000">
                      <a:pos x="wd2" y="hd2"/>
                    </a:cxn>
                    <a:cxn ang="10800000">
                      <a:pos x="wd2" y="hd2"/>
                    </a:cxn>
                    <a:cxn ang="16200000">
                      <a:pos x="wd2" y="hd2"/>
                    </a:cxn>
                  </a:cxnLst>
                  <a:rect l="0" t="0" r="r" b="b"/>
                  <a:pathLst>
                    <a:path w="21481" h="21513" extrusionOk="0">
                      <a:moveTo>
                        <a:pt x="12925" y="21502"/>
                      </a:moveTo>
                      <a:lnTo>
                        <a:pt x="1037" y="21502"/>
                      </a:lnTo>
                      <a:cubicBezTo>
                        <a:pt x="556" y="21038"/>
                        <a:pt x="184" y="19834"/>
                        <a:pt x="52" y="18311"/>
                      </a:cubicBezTo>
                      <a:cubicBezTo>
                        <a:pt x="-119" y="16333"/>
                        <a:pt x="137" y="14234"/>
                        <a:pt x="686" y="13120"/>
                      </a:cubicBezTo>
                      <a:lnTo>
                        <a:pt x="4428" y="2608"/>
                      </a:lnTo>
                      <a:cubicBezTo>
                        <a:pt x="4806" y="2011"/>
                        <a:pt x="5206" y="1561"/>
                        <a:pt x="5618" y="1265"/>
                      </a:cubicBezTo>
                      <a:cubicBezTo>
                        <a:pt x="6009" y="986"/>
                        <a:pt x="6408" y="847"/>
                        <a:pt x="6809" y="852"/>
                      </a:cubicBezTo>
                      <a:lnTo>
                        <a:pt x="11601" y="852"/>
                      </a:lnTo>
                      <a:cubicBezTo>
                        <a:pt x="11970" y="909"/>
                        <a:pt x="12310" y="1498"/>
                        <a:pt x="12522" y="2448"/>
                      </a:cubicBezTo>
                      <a:cubicBezTo>
                        <a:pt x="12668" y="3105"/>
                        <a:pt x="12742" y="3893"/>
                        <a:pt x="12733" y="4693"/>
                      </a:cubicBezTo>
                      <a:lnTo>
                        <a:pt x="12868" y="9398"/>
                      </a:lnTo>
                      <a:lnTo>
                        <a:pt x="15668" y="9398"/>
                      </a:lnTo>
                      <a:lnTo>
                        <a:pt x="17812" y="0"/>
                      </a:lnTo>
                      <a:lnTo>
                        <a:pt x="21481" y="0"/>
                      </a:lnTo>
                      <a:lnTo>
                        <a:pt x="20378" y="3457"/>
                      </a:lnTo>
                      <a:lnTo>
                        <a:pt x="18803" y="3457"/>
                      </a:lnTo>
                      <a:lnTo>
                        <a:pt x="16130" y="16315"/>
                      </a:lnTo>
                      <a:cubicBezTo>
                        <a:pt x="15830" y="17777"/>
                        <a:pt x="15426" y="19002"/>
                        <a:pt x="14950" y="19895"/>
                      </a:cubicBezTo>
                      <a:cubicBezTo>
                        <a:pt x="14340" y="21041"/>
                        <a:pt x="13636" y="21600"/>
                        <a:pt x="12925" y="21502"/>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54" name="îSļidê">
                  <a:extLst>
                    <a:ext uri="{FF2B5EF4-FFF2-40B4-BE49-F238E27FC236}">
                      <a16:creationId xmlns:a16="http://schemas.microsoft.com/office/drawing/2014/main" id="{814103A5-DFC5-401A-ADE3-E37EFEB13942}"/>
                    </a:ext>
                  </a:extLst>
                </p:cNvPr>
                <p:cNvSpPr/>
                <p:nvPr/>
              </p:nvSpPr>
              <p:spPr>
                <a:xfrm>
                  <a:off x="337429" y="639248"/>
                  <a:ext cx="231917" cy="1103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99" y="0"/>
                      </a:lnTo>
                      <a:lnTo>
                        <a:pt x="21600" y="0"/>
                      </a:lnTo>
                      <a:lnTo>
                        <a:pt x="21600" y="20848"/>
                      </a:lnTo>
                      <a:lnTo>
                        <a:pt x="0" y="21600"/>
                      </a:lnTo>
                      <a:close/>
                    </a:path>
                  </a:pathLst>
                </a:cu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55" name="îşļîdê">
                  <a:extLst>
                    <a:ext uri="{FF2B5EF4-FFF2-40B4-BE49-F238E27FC236}">
                      <a16:creationId xmlns:a16="http://schemas.microsoft.com/office/drawing/2014/main" id="{A604030D-B51C-46AE-8C62-BFD68730F24F}"/>
                    </a:ext>
                  </a:extLst>
                </p:cNvPr>
                <p:cNvSpPr/>
                <p:nvPr/>
              </p:nvSpPr>
              <p:spPr>
                <a:xfrm>
                  <a:off x="553082" y="483921"/>
                  <a:ext cx="48147"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6" name="íṥlîḑè">
                  <a:extLst>
                    <a:ext uri="{FF2B5EF4-FFF2-40B4-BE49-F238E27FC236}">
                      <a16:creationId xmlns:a16="http://schemas.microsoft.com/office/drawing/2014/main" id="{17F0C807-90C8-4536-AD19-39028D866E32}"/>
                    </a:ext>
                  </a:extLst>
                </p:cNvPr>
                <p:cNvSpPr/>
                <p:nvPr/>
              </p:nvSpPr>
              <p:spPr>
                <a:xfrm>
                  <a:off x="314208" y="458521"/>
                  <a:ext cx="525893"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7" name="íśḷíďe">
                  <a:extLst>
                    <a:ext uri="{FF2B5EF4-FFF2-40B4-BE49-F238E27FC236}">
                      <a16:creationId xmlns:a16="http://schemas.microsoft.com/office/drawing/2014/main" id="{FA882026-A0A8-4742-9B9A-06B0239604DC}"/>
                    </a:ext>
                  </a:extLst>
                </p:cNvPr>
                <p:cNvSpPr/>
                <p:nvPr/>
              </p:nvSpPr>
              <p:spPr>
                <a:xfrm>
                  <a:off x="314208" y="962249"/>
                  <a:ext cx="525893" cy="30776"/>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8" name="iSḻîḍê">
                  <a:extLst>
                    <a:ext uri="{FF2B5EF4-FFF2-40B4-BE49-F238E27FC236}">
                      <a16:creationId xmlns:a16="http://schemas.microsoft.com/office/drawing/2014/main" id="{5F3BEC34-9D2E-41BD-A40F-30ACD114F046}"/>
                    </a:ext>
                  </a:extLst>
                </p:cNvPr>
                <p:cNvSpPr/>
                <p:nvPr/>
              </p:nvSpPr>
              <p:spPr>
                <a:xfrm>
                  <a:off x="427474" y="839896"/>
                  <a:ext cx="33084"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59" name="îṩlidè">
                  <a:extLst>
                    <a:ext uri="{FF2B5EF4-FFF2-40B4-BE49-F238E27FC236}">
                      <a16:creationId xmlns:a16="http://schemas.microsoft.com/office/drawing/2014/main" id="{17B96B5E-93BA-48B5-92C5-48B5036B9003}"/>
                    </a:ext>
                  </a:extLst>
                </p:cNvPr>
                <p:cNvSpPr/>
                <p:nvPr/>
              </p:nvSpPr>
              <p:spPr>
                <a:xfrm>
                  <a:off x="661534" y="827196"/>
                  <a:ext cx="33084" cy="139031"/>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60" name="îṣľîďè">
                  <a:extLst>
                    <a:ext uri="{FF2B5EF4-FFF2-40B4-BE49-F238E27FC236}">
                      <a16:creationId xmlns:a16="http://schemas.microsoft.com/office/drawing/2014/main" id="{48A422DF-C1AB-490F-8B86-734E8A17EF00}"/>
                    </a:ext>
                  </a:extLst>
                </p:cNvPr>
                <p:cNvSpPr/>
                <p:nvPr/>
              </p:nvSpPr>
              <p:spPr>
                <a:xfrm>
                  <a:off x="832216" y="1818947"/>
                  <a:ext cx="1214561" cy="30777"/>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grpSp>
          <p:grpSp>
            <p:nvGrpSpPr>
              <p:cNvPr id="25" name="îslíḓe">
                <a:extLst>
                  <a:ext uri="{FF2B5EF4-FFF2-40B4-BE49-F238E27FC236}">
                    <a16:creationId xmlns:a16="http://schemas.microsoft.com/office/drawing/2014/main" id="{D782F31D-B4C5-4B6A-BBFA-28257F89878D}"/>
                  </a:ext>
                </a:extLst>
              </p:cNvPr>
              <p:cNvGrpSpPr/>
              <p:nvPr/>
            </p:nvGrpSpPr>
            <p:grpSpPr>
              <a:xfrm>
                <a:off x="3745514" y="3229429"/>
                <a:ext cx="3095126" cy="2702096"/>
                <a:chOff x="0" y="0"/>
                <a:chExt cx="3095124" cy="2702095"/>
              </a:xfrm>
            </p:grpSpPr>
            <p:sp>
              <p:nvSpPr>
                <p:cNvPr id="27" name="ïṩlíḋé">
                  <a:extLst>
                    <a:ext uri="{FF2B5EF4-FFF2-40B4-BE49-F238E27FC236}">
                      <a16:creationId xmlns:a16="http://schemas.microsoft.com/office/drawing/2014/main" id="{814BCEAC-D560-4CD6-B5A2-719B76AA69AC}"/>
                    </a:ext>
                  </a:extLst>
                </p:cNvPr>
                <p:cNvSpPr/>
                <p:nvPr/>
              </p:nvSpPr>
              <p:spPr>
                <a:xfrm>
                  <a:off x="0" y="1099289"/>
                  <a:ext cx="2487801" cy="1602806"/>
                </a:xfrm>
                <a:custGeom>
                  <a:avLst/>
                  <a:gdLst/>
                  <a:ahLst/>
                  <a:cxnLst>
                    <a:cxn ang="0">
                      <a:pos x="wd2" y="hd2"/>
                    </a:cxn>
                    <a:cxn ang="5400000">
                      <a:pos x="wd2" y="hd2"/>
                    </a:cxn>
                    <a:cxn ang="10800000">
                      <a:pos x="wd2" y="hd2"/>
                    </a:cxn>
                    <a:cxn ang="16200000">
                      <a:pos x="wd2" y="hd2"/>
                    </a:cxn>
                  </a:cxnLst>
                  <a:rect l="0" t="0" r="r" b="b"/>
                  <a:pathLst>
                    <a:path w="21600" h="21343" extrusionOk="0">
                      <a:moveTo>
                        <a:pt x="0" y="14635"/>
                      </a:moveTo>
                      <a:lnTo>
                        <a:pt x="3099" y="14635"/>
                      </a:lnTo>
                      <a:lnTo>
                        <a:pt x="3099" y="7873"/>
                      </a:lnTo>
                      <a:cubicBezTo>
                        <a:pt x="3049" y="6954"/>
                        <a:pt x="3492" y="6145"/>
                        <a:pt x="4091" y="6062"/>
                      </a:cubicBezTo>
                      <a:cubicBezTo>
                        <a:pt x="4773" y="5967"/>
                        <a:pt x="5350" y="6825"/>
                        <a:pt x="5309" y="7873"/>
                      </a:cubicBezTo>
                      <a:lnTo>
                        <a:pt x="5309" y="14779"/>
                      </a:lnTo>
                      <a:lnTo>
                        <a:pt x="5946" y="14779"/>
                      </a:lnTo>
                      <a:lnTo>
                        <a:pt x="5946" y="2176"/>
                      </a:lnTo>
                      <a:cubicBezTo>
                        <a:pt x="5931" y="786"/>
                        <a:pt x="6771" y="-257"/>
                        <a:pt x="7654" y="56"/>
                      </a:cubicBezTo>
                      <a:cubicBezTo>
                        <a:pt x="8288" y="281"/>
                        <a:pt x="8721" y="1181"/>
                        <a:pt x="8672" y="2176"/>
                      </a:cubicBezTo>
                      <a:lnTo>
                        <a:pt x="8672" y="14815"/>
                      </a:lnTo>
                      <a:lnTo>
                        <a:pt x="13269" y="14815"/>
                      </a:lnTo>
                      <a:lnTo>
                        <a:pt x="13269" y="8255"/>
                      </a:lnTo>
                      <a:lnTo>
                        <a:pt x="21600" y="8255"/>
                      </a:lnTo>
                      <a:lnTo>
                        <a:pt x="21600" y="15076"/>
                      </a:lnTo>
                      <a:lnTo>
                        <a:pt x="18864" y="19273"/>
                      </a:lnTo>
                      <a:lnTo>
                        <a:pt x="18864" y="21197"/>
                      </a:lnTo>
                      <a:lnTo>
                        <a:pt x="13660" y="21197"/>
                      </a:lnTo>
                      <a:lnTo>
                        <a:pt x="13660" y="19243"/>
                      </a:lnTo>
                      <a:lnTo>
                        <a:pt x="7859" y="19243"/>
                      </a:lnTo>
                      <a:lnTo>
                        <a:pt x="7859" y="21343"/>
                      </a:lnTo>
                      <a:lnTo>
                        <a:pt x="2681" y="21343"/>
                      </a:lnTo>
                      <a:lnTo>
                        <a:pt x="2681" y="19294"/>
                      </a:lnTo>
                      <a:lnTo>
                        <a:pt x="0" y="1463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28" name="íṣļíḋê">
                  <a:extLst>
                    <a:ext uri="{FF2B5EF4-FFF2-40B4-BE49-F238E27FC236}">
                      <a16:creationId xmlns:a16="http://schemas.microsoft.com/office/drawing/2014/main" id="{D1C65E6E-AEE8-473C-A6A9-A5A7A3FEC7CB}"/>
                    </a:ext>
                  </a:extLst>
                </p:cNvPr>
                <p:cNvSpPr/>
                <p:nvPr/>
              </p:nvSpPr>
              <p:spPr>
                <a:xfrm>
                  <a:off x="16142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29" name="ï$líḓe">
                  <a:extLst>
                    <a:ext uri="{FF2B5EF4-FFF2-40B4-BE49-F238E27FC236}">
                      <a16:creationId xmlns:a16="http://schemas.microsoft.com/office/drawing/2014/main" id="{F61D636F-300E-4C5D-B6AD-2B4D48B112A9}"/>
                    </a:ext>
                  </a:extLst>
                </p:cNvPr>
                <p:cNvSpPr/>
                <p:nvPr/>
              </p:nvSpPr>
              <p:spPr>
                <a:xfrm>
                  <a:off x="18174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0" name="ïSľîďé">
                  <a:extLst>
                    <a:ext uri="{FF2B5EF4-FFF2-40B4-BE49-F238E27FC236}">
                      <a16:creationId xmlns:a16="http://schemas.microsoft.com/office/drawing/2014/main" id="{07BA9209-D683-4676-A1EA-85B711C7AF2E}"/>
                    </a:ext>
                  </a:extLst>
                </p:cNvPr>
                <p:cNvSpPr/>
                <p:nvPr/>
              </p:nvSpPr>
              <p:spPr>
                <a:xfrm>
                  <a:off x="20206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1" name="îśľïďê">
                  <a:extLst>
                    <a:ext uri="{FF2B5EF4-FFF2-40B4-BE49-F238E27FC236}">
                      <a16:creationId xmlns:a16="http://schemas.microsoft.com/office/drawing/2014/main" id="{E98CE9AB-FFE9-4BBD-BE7A-5284E84CC9E2}"/>
                    </a:ext>
                  </a:extLst>
                </p:cNvPr>
                <p:cNvSpPr/>
                <p:nvPr/>
              </p:nvSpPr>
              <p:spPr>
                <a:xfrm>
                  <a:off x="2223831" y="1831173"/>
                  <a:ext cx="139031" cy="139031"/>
                </a:xfrm>
                <a:prstGeom prst="rect">
                  <a:avLst/>
                </a:prstGeom>
                <a:solidFill>
                  <a:srgbClr val="FFFFFF"/>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2" name="ïṧľíḑè">
                  <a:extLst>
                    <a:ext uri="{FF2B5EF4-FFF2-40B4-BE49-F238E27FC236}">
                      <a16:creationId xmlns:a16="http://schemas.microsoft.com/office/drawing/2014/main" id="{0393D0AA-3041-49F2-B7C0-B76E150135C3}"/>
                    </a:ext>
                  </a:extLst>
                </p:cNvPr>
                <p:cNvSpPr/>
                <p:nvPr/>
              </p:nvSpPr>
              <p:spPr>
                <a:xfrm>
                  <a:off x="2161108" y="850324"/>
                  <a:ext cx="934016" cy="1058253"/>
                </a:xfrm>
                <a:custGeom>
                  <a:avLst/>
                  <a:gdLst/>
                  <a:ahLst/>
                  <a:cxnLst>
                    <a:cxn ang="0">
                      <a:pos x="wd2" y="hd2"/>
                    </a:cxn>
                    <a:cxn ang="5400000">
                      <a:pos x="wd2" y="hd2"/>
                    </a:cxn>
                    <a:cxn ang="10800000">
                      <a:pos x="wd2" y="hd2"/>
                    </a:cxn>
                    <a:cxn ang="16200000">
                      <a:pos x="wd2" y="hd2"/>
                    </a:cxn>
                  </a:cxnLst>
                  <a:rect l="0" t="0" r="r" b="b"/>
                  <a:pathLst>
                    <a:path w="20950" h="20732" extrusionOk="0">
                      <a:moveTo>
                        <a:pt x="0" y="17547"/>
                      </a:moveTo>
                      <a:lnTo>
                        <a:pt x="0" y="11788"/>
                      </a:lnTo>
                      <a:cubicBezTo>
                        <a:pt x="212" y="11123"/>
                        <a:pt x="568" y="10499"/>
                        <a:pt x="1049" y="9951"/>
                      </a:cubicBezTo>
                      <a:cubicBezTo>
                        <a:pt x="1594" y="9332"/>
                        <a:pt x="2285" y="8823"/>
                        <a:pt x="3077" y="8461"/>
                      </a:cubicBezTo>
                      <a:lnTo>
                        <a:pt x="18314" y="0"/>
                      </a:lnTo>
                      <a:lnTo>
                        <a:pt x="18314" y="14771"/>
                      </a:lnTo>
                      <a:cubicBezTo>
                        <a:pt x="20486" y="15189"/>
                        <a:pt x="21600" y="17303"/>
                        <a:pt x="20551" y="19016"/>
                      </a:cubicBezTo>
                      <a:cubicBezTo>
                        <a:pt x="18969" y="21600"/>
                        <a:pt x="14587" y="21176"/>
                        <a:pt x="13691" y="18352"/>
                      </a:cubicBezTo>
                      <a:lnTo>
                        <a:pt x="15826" y="18352"/>
                      </a:lnTo>
                      <a:cubicBezTo>
                        <a:pt x="16605" y="19724"/>
                        <a:pt x="18869" y="19667"/>
                        <a:pt x="19556" y="18258"/>
                      </a:cubicBezTo>
                      <a:cubicBezTo>
                        <a:pt x="20265" y="16801"/>
                        <a:pt x="18643" y="15307"/>
                        <a:pt x="16940" y="15849"/>
                      </a:cubicBezTo>
                      <a:lnTo>
                        <a:pt x="16730" y="2897"/>
                      </a:lnTo>
                      <a:lnTo>
                        <a:pt x="5256" y="17827"/>
                      </a:lnTo>
                      <a:lnTo>
                        <a:pt x="0" y="17547"/>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3" name="iŝḷiḋê">
                  <a:extLst>
                    <a:ext uri="{FF2B5EF4-FFF2-40B4-BE49-F238E27FC236}">
                      <a16:creationId xmlns:a16="http://schemas.microsoft.com/office/drawing/2014/main" id="{5CA1EF4A-4640-4ACD-BEE1-A3704C8BD921}"/>
                    </a:ext>
                  </a:extLst>
                </p:cNvPr>
                <p:cNvSpPr/>
                <p:nvPr/>
              </p:nvSpPr>
              <p:spPr>
                <a:xfrm>
                  <a:off x="1235695" y="930125"/>
                  <a:ext cx="312206" cy="1326098"/>
                </a:xfrm>
                <a:custGeom>
                  <a:avLst/>
                  <a:gdLst/>
                  <a:ahLst/>
                  <a:cxnLst>
                    <a:cxn ang="0">
                      <a:pos x="wd2" y="hd2"/>
                    </a:cxn>
                    <a:cxn ang="5400000">
                      <a:pos x="wd2" y="hd2"/>
                    </a:cxn>
                    <a:cxn ang="10800000">
                      <a:pos x="wd2" y="hd2"/>
                    </a:cxn>
                    <a:cxn ang="16200000">
                      <a:pos x="wd2" y="hd2"/>
                    </a:cxn>
                  </a:cxnLst>
                  <a:rect l="0" t="0" r="r" b="b"/>
                  <a:pathLst>
                    <a:path w="21600" h="21600" extrusionOk="0">
                      <a:moveTo>
                        <a:pt x="0" y="21527"/>
                      </a:moveTo>
                      <a:lnTo>
                        <a:pt x="0" y="5085"/>
                      </a:lnTo>
                      <a:lnTo>
                        <a:pt x="21600" y="0"/>
                      </a:lnTo>
                      <a:lnTo>
                        <a:pt x="21600" y="2875"/>
                      </a:lnTo>
                      <a:lnTo>
                        <a:pt x="7789" y="6000"/>
                      </a:lnTo>
                      <a:lnTo>
                        <a:pt x="7789" y="21600"/>
                      </a:lnTo>
                      <a:lnTo>
                        <a:pt x="0" y="21527"/>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4" name="iś1îḋê">
                  <a:extLst>
                    <a:ext uri="{FF2B5EF4-FFF2-40B4-BE49-F238E27FC236}">
                      <a16:creationId xmlns:a16="http://schemas.microsoft.com/office/drawing/2014/main" id="{B9C124BA-9A6C-437B-88AE-BA4DEE7E8591}"/>
                    </a:ext>
                  </a:extLst>
                </p:cNvPr>
                <p:cNvSpPr/>
                <p:nvPr/>
              </p:nvSpPr>
              <p:spPr>
                <a:xfrm>
                  <a:off x="1612070" y="930125"/>
                  <a:ext cx="312206" cy="843498"/>
                </a:xfrm>
                <a:custGeom>
                  <a:avLst/>
                  <a:gdLst/>
                  <a:ahLst/>
                  <a:cxnLst>
                    <a:cxn ang="0">
                      <a:pos x="wd2" y="hd2"/>
                    </a:cxn>
                    <a:cxn ang="5400000">
                      <a:pos x="wd2" y="hd2"/>
                    </a:cxn>
                    <a:cxn ang="10800000">
                      <a:pos x="wd2" y="hd2"/>
                    </a:cxn>
                    <a:cxn ang="16200000">
                      <a:pos x="wd2" y="hd2"/>
                    </a:cxn>
                  </a:cxnLst>
                  <a:rect l="0" t="0" r="r" b="b"/>
                  <a:pathLst>
                    <a:path w="21600" h="21600" extrusionOk="0">
                      <a:moveTo>
                        <a:pt x="21600" y="21485"/>
                      </a:moveTo>
                      <a:lnTo>
                        <a:pt x="21600" y="7995"/>
                      </a:lnTo>
                      <a:lnTo>
                        <a:pt x="0" y="0"/>
                      </a:lnTo>
                      <a:lnTo>
                        <a:pt x="0" y="4520"/>
                      </a:lnTo>
                      <a:lnTo>
                        <a:pt x="13811" y="9433"/>
                      </a:lnTo>
                      <a:lnTo>
                        <a:pt x="13811" y="21600"/>
                      </a:lnTo>
                      <a:lnTo>
                        <a:pt x="21600" y="21485"/>
                      </a:ln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35" name="isḻíḓê">
                  <a:extLst>
                    <a:ext uri="{FF2B5EF4-FFF2-40B4-BE49-F238E27FC236}">
                      <a16:creationId xmlns:a16="http://schemas.microsoft.com/office/drawing/2014/main" id="{58029BBF-F1ED-4C32-943D-7F10F8CC1054}"/>
                    </a:ext>
                  </a:extLst>
                </p:cNvPr>
                <p:cNvSpPr/>
                <p:nvPr/>
              </p:nvSpPr>
              <p:spPr>
                <a:xfrm>
                  <a:off x="1523648" y="888507"/>
                  <a:ext cx="92807" cy="1344572"/>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6" name="ï$ļîḓe">
                  <a:extLst>
                    <a:ext uri="{FF2B5EF4-FFF2-40B4-BE49-F238E27FC236}">
                      <a16:creationId xmlns:a16="http://schemas.microsoft.com/office/drawing/2014/main" id="{84E1E2A0-60E2-4F7C-A44B-1601322933C0}"/>
                    </a:ext>
                  </a:extLst>
                </p:cNvPr>
                <p:cNvSpPr/>
                <p:nvPr/>
              </p:nvSpPr>
              <p:spPr>
                <a:xfrm>
                  <a:off x="1309431" y="1500973"/>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7" name="iṩḷîḍè">
                  <a:extLst>
                    <a:ext uri="{FF2B5EF4-FFF2-40B4-BE49-F238E27FC236}">
                      <a16:creationId xmlns:a16="http://schemas.microsoft.com/office/drawing/2014/main" id="{88E7450D-70F4-46E3-993D-224C16AEB641}"/>
                    </a:ext>
                  </a:extLst>
                </p:cNvPr>
                <p:cNvSpPr/>
                <p:nvPr/>
              </p:nvSpPr>
              <p:spPr>
                <a:xfrm>
                  <a:off x="1310389" y="1234273"/>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8" name="íṡļïḍe">
                  <a:extLst>
                    <a:ext uri="{FF2B5EF4-FFF2-40B4-BE49-F238E27FC236}">
                      <a16:creationId xmlns:a16="http://schemas.microsoft.com/office/drawing/2014/main" id="{734CD174-4AD5-4733-9065-00BE556AD14F}"/>
                    </a:ext>
                  </a:extLst>
                </p:cNvPr>
                <p:cNvSpPr/>
                <p:nvPr/>
              </p:nvSpPr>
              <p:spPr>
                <a:xfrm>
                  <a:off x="1310389" y="1748300"/>
                  <a:ext cx="521238" cy="30775"/>
                </a:xfrm>
                <a:prstGeom prst="rect">
                  <a:avLst/>
                </a:pr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FFFFFF"/>
                      </a:solidFill>
                    </a:defRPr>
                  </a:pPr>
                  <a:endParaRPr sz="2400"/>
                </a:p>
              </p:txBody>
            </p:sp>
            <p:sp>
              <p:nvSpPr>
                <p:cNvPr id="39" name="íṣḷîḍé">
                  <a:extLst>
                    <a:ext uri="{FF2B5EF4-FFF2-40B4-BE49-F238E27FC236}">
                      <a16:creationId xmlns:a16="http://schemas.microsoft.com/office/drawing/2014/main" id="{24372721-CFE1-4F60-B8C7-7816890A4445}"/>
                    </a:ext>
                  </a:extLst>
                </p:cNvPr>
                <p:cNvSpPr/>
                <p:nvPr/>
              </p:nvSpPr>
              <p:spPr>
                <a:xfrm>
                  <a:off x="1462372" y="206497"/>
                  <a:ext cx="215359" cy="537137"/>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sp>
              <p:nvSpPr>
                <p:cNvPr id="40" name="î$ḻîḑê">
                  <a:extLst>
                    <a:ext uri="{FF2B5EF4-FFF2-40B4-BE49-F238E27FC236}">
                      <a16:creationId xmlns:a16="http://schemas.microsoft.com/office/drawing/2014/main" id="{7756C821-94BF-454E-A247-244918EE1B2C}"/>
                    </a:ext>
                  </a:extLst>
                </p:cNvPr>
                <p:cNvSpPr/>
                <p:nvPr/>
              </p:nvSpPr>
              <p:spPr>
                <a:xfrm>
                  <a:off x="1576068" y="0"/>
                  <a:ext cx="139029" cy="346759"/>
                </a:xfrm>
                <a:custGeom>
                  <a:avLst/>
                  <a:gdLst/>
                  <a:ahLst/>
                  <a:cxnLst>
                    <a:cxn ang="0">
                      <a:pos x="wd2" y="hd2"/>
                    </a:cxn>
                    <a:cxn ang="5400000">
                      <a:pos x="wd2" y="hd2"/>
                    </a:cxn>
                    <a:cxn ang="10800000">
                      <a:pos x="wd2" y="hd2"/>
                    </a:cxn>
                    <a:cxn ang="16200000">
                      <a:pos x="wd2" y="hd2"/>
                    </a:cxn>
                  </a:cxnLst>
                  <a:rect l="0" t="0" r="r" b="b"/>
                  <a:pathLst>
                    <a:path w="19384" h="21600" extrusionOk="0">
                      <a:moveTo>
                        <a:pt x="7647" y="21600"/>
                      </a:moveTo>
                      <a:cubicBezTo>
                        <a:pt x="10160" y="19763"/>
                        <a:pt x="10668" y="17516"/>
                        <a:pt x="9028" y="15492"/>
                      </a:cubicBezTo>
                      <a:cubicBezTo>
                        <a:pt x="7210" y="13249"/>
                        <a:pt x="2927" y="11571"/>
                        <a:pt x="1061" y="9321"/>
                      </a:cubicBezTo>
                      <a:cubicBezTo>
                        <a:pt x="-1886" y="5769"/>
                        <a:pt x="1487" y="1789"/>
                        <a:pt x="8962" y="0"/>
                      </a:cubicBezTo>
                      <a:cubicBezTo>
                        <a:pt x="8765" y="2196"/>
                        <a:pt x="9705" y="4383"/>
                        <a:pt x="11708" y="6390"/>
                      </a:cubicBezTo>
                      <a:cubicBezTo>
                        <a:pt x="14416" y="9106"/>
                        <a:pt x="19053" y="11521"/>
                        <a:pt x="19367" y="14513"/>
                      </a:cubicBezTo>
                      <a:cubicBezTo>
                        <a:pt x="19714" y="17817"/>
                        <a:pt x="14820" y="20777"/>
                        <a:pt x="7647" y="21600"/>
                      </a:cubicBezTo>
                      <a:close/>
                    </a:path>
                  </a:pathLst>
                </a:custGeom>
                <a:solidFill>
                  <a:srgbClr val="A6AAA9"/>
                </a:solidFill>
                <a:ln w="12700" cap="flat">
                  <a:noFill/>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a:p>
              </p:txBody>
            </p:sp>
          </p:grpSp>
          <p:sp>
            <p:nvSpPr>
              <p:cNvPr id="26" name="iŝ1îḓè">
                <a:extLst>
                  <a:ext uri="{FF2B5EF4-FFF2-40B4-BE49-F238E27FC236}">
                    <a16:creationId xmlns:a16="http://schemas.microsoft.com/office/drawing/2014/main" id="{E539798A-B8EB-4FE7-A822-6F6C178946B1}"/>
                  </a:ext>
                </a:extLst>
              </p:cNvPr>
              <p:cNvSpPr/>
              <p:nvPr/>
            </p:nvSpPr>
            <p:spPr>
              <a:xfrm>
                <a:off x="4033419" y="567069"/>
                <a:ext cx="5693665" cy="8350127"/>
              </a:xfrm>
              <a:custGeom>
                <a:avLst/>
                <a:gdLst/>
                <a:ahLst/>
                <a:cxnLst>
                  <a:cxn ang="0">
                    <a:pos x="wd2" y="hd2"/>
                  </a:cxn>
                  <a:cxn ang="5400000">
                    <a:pos x="wd2" y="hd2"/>
                  </a:cxn>
                  <a:cxn ang="10800000">
                    <a:pos x="wd2" y="hd2"/>
                  </a:cxn>
                  <a:cxn ang="16200000">
                    <a:pos x="wd2" y="hd2"/>
                  </a:cxn>
                </a:cxnLst>
                <a:rect l="0" t="0" r="r" b="b"/>
                <a:pathLst>
                  <a:path w="21209" h="21579" extrusionOk="0">
                    <a:moveTo>
                      <a:pt x="10335" y="0"/>
                    </a:moveTo>
                    <a:cubicBezTo>
                      <a:pt x="8944" y="1432"/>
                      <a:pt x="7569" y="2810"/>
                      <a:pt x="6221" y="4184"/>
                    </a:cubicBezTo>
                    <a:cubicBezTo>
                      <a:pt x="4802" y="5630"/>
                      <a:pt x="3364" y="7130"/>
                      <a:pt x="2189" y="8673"/>
                    </a:cubicBezTo>
                    <a:cubicBezTo>
                      <a:pt x="998" y="10239"/>
                      <a:pt x="70" y="11871"/>
                      <a:pt x="4" y="13688"/>
                    </a:cubicBezTo>
                    <a:cubicBezTo>
                      <a:pt x="-147" y="17863"/>
                      <a:pt x="4126" y="21600"/>
                      <a:pt x="11029" y="21578"/>
                    </a:cubicBezTo>
                    <a:cubicBezTo>
                      <a:pt x="17133" y="21559"/>
                      <a:pt x="21453" y="17856"/>
                      <a:pt x="21199" y="13661"/>
                    </a:cubicBezTo>
                    <a:cubicBezTo>
                      <a:pt x="21022" y="10740"/>
                      <a:pt x="18647" y="8253"/>
                      <a:pt x="16365" y="5939"/>
                    </a:cubicBezTo>
                    <a:cubicBezTo>
                      <a:pt x="14459" y="4006"/>
                      <a:pt x="12453" y="2079"/>
                      <a:pt x="10335" y="0"/>
                    </a:cubicBezTo>
                    <a:close/>
                  </a:path>
                </a:pathLst>
              </a:custGeom>
              <a:noFill/>
              <a:ln w="431800" cap="flat">
                <a:solidFill>
                  <a:schemeClr val="accent1">
                    <a:lumMod val="20000"/>
                    <a:lumOff val="80000"/>
                    <a:alpha val="38000"/>
                  </a:schemeClr>
                </a:solidFill>
                <a:prstDash val="solid"/>
                <a:miter lim="400000"/>
              </a:ln>
              <a:effectLst/>
            </p:spPr>
            <p:txBody>
              <a:bodyPr wrap="square" lIns="38100" tIns="38100" rIns="38100" bIns="38100" numCol="1" anchor="ctr">
                <a:noAutofit/>
              </a:bodyPr>
              <a:lstStyle/>
              <a:p>
                <a:pPr algn="ctr" defTabSz="619125">
                  <a:defRPr sz="3200" cap="none">
                    <a:solidFill>
                      <a:srgbClr val="000000"/>
                    </a:solidFill>
                  </a:defRPr>
                </a:pPr>
                <a:endParaRPr sz="2400" dirty="0"/>
              </a:p>
            </p:txBody>
          </p:sp>
        </p:grpSp>
      </p:grpSp>
      <p:grpSp>
        <p:nvGrpSpPr>
          <p:cNvPr id="12" name="群組 11">
            <a:extLst>
              <a:ext uri="{FF2B5EF4-FFF2-40B4-BE49-F238E27FC236}">
                <a16:creationId xmlns:a16="http://schemas.microsoft.com/office/drawing/2014/main" id="{0EE24C96-4767-4FA2-A24C-5F6FDA3E14C6}"/>
              </a:ext>
            </a:extLst>
          </p:cNvPr>
          <p:cNvGrpSpPr/>
          <p:nvPr/>
        </p:nvGrpSpPr>
        <p:grpSpPr>
          <a:xfrm>
            <a:off x="2370592" y="2051425"/>
            <a:ext cx="2620352" cy="4296154"/>
            <a:chOff x="2713307" y="2034084"/>
            <a:chExt cx="2382199" cy="3258871"/>
          </a:xfrm>
        </p:grpSpPr>
        <p:sp>
          <p:nvSpPr>
            <p:cNvPr id="79" name="圓角化同側角落矩形 15">
              <a:extLst>
                <a:ext uri="{FF2B5EF4-FFF2-40B4-BE49-F238E27FC236}">
                  <a16:creationId xmlns:a16="http://schemas.microsoft.com/office/drawing/2014/main" id="{FA2C1C1D-A423-4F45-A9ED-99B74EBD64E5}"/>
                </a:ext>
              </a:extLst>
            </p:cNvPr>
            <p:cNvSpPr/>
            <p:nvPr/>
          </p:nvSpPr>
          <p:spPr>
            <a:xfrm>
              <a:off x="2724085" y="2034084"/>
              <a:ext cx="2369139" cy="2843064"/>
            </a:xfrm>
            <a:prstGeom prst="round2SameRect">
              <a:avLst>
                <a:gd name="adj1" fmla="val 8000"/>
                <a:gd name="adj2" fmla="val 0"/>
              </a:avLst>
            </a:prstGeom>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just"/>
              <a:r>
                <a:rPr lang="zh-TW" altLang="zh-TW" dirty="0">
                  <a:solidFill>
                    <a:srgbClr val="800000"/>
                  </a:solidFill>
                  <a:latin typeface="微軟正黑體" panose="020B0604030504040204" pitchFamily="34" charset="-120"/>
                  <a:ea typeface="微軟正黑體" panose="020B0604030504040204" pitchFamily="34" charset="-120"/>
                </a:rPr>
                <a:t>阿曼</a:t>
              </a:r>
              <a:r>
                <a:rPr lang="zh-TW" altLang="en-US" dirty="0">
                  <a:solidFill>
                    <a:srgbClr val="800000"/>
                  </a:solidFill>
                  <a:latin typeface="微軟正黑體" panose="020B0604030504040204" pitchFamily="34" charset="-120"/>
                  <a:ea typeface="微軟正黑體" panose="020B0604030504040204" pitchFamily="34" charset="-120"/>
                </a:rPr>
                <a:t>城市</a:t>
              </a:r>
              <a:r>
                <a:rPr lang="zh-TW" altLang="en-US" dirty="0">
                  <a:latin typeface="微軟正黑體" panose="020B0604030504040204" pitchFamily="34" charset="-120"/>
                  <a:ea typeface="微軟正黑體" panose="020B0604030504040204" pitchFamily="34" charset="-120"/>
                </a:rPr>
                <a:t>進入智慧城市時代，</a:t>
              </a:r>
              <a:r>
                <a:rPr lang="zh-TW" altLang="en-US" dirty="0">
                  <a:solidFill>
                    <a:srgbClr val="800000"/>
                  </a:solidFill>
                  <a:latin typeface="微軟正黑體" panose="020B0604030504040204" pitchFamily="34" charset="-120"/>
                  <a:ea typeface="微軟正黑體" panose="020B0604030504040204" pitchFamily="34" charset="-120"/>
                </a:rPr>
                <a:t>電力預測是最重要的</a:t>
              </a:r>
              <a:r>
                <a:rPr lang="zh-TW" altLang="en-US" dirty="0">
                  <a:latin typeface="微軟正黑體" panose="020B0604030504040204" pitchFamily="34" charset="-120"/>
                  <a:ea typeface="微軟正黑體" panose="020B0604030504040204" pitchFamily="34" charset="-120"/>
                </a:rPr>
                <a:t>，先</a:t>
              </a:r>
              <a:r>
                <a:rPr lang="zh-TW" altLang="en-US" dirty="0">
                  <a:solidFill>
                    <a:srgbClr val="800000"/>
                  </a:solidFill>
                  <a:latin typeface="微軟正黑體" panose="020B0604030504040204" pitchFamily="34" charset="-120"/>
                  <a:ea typeface="微軟正黑體" panose="020B0604030504040204" pitchFamily="34" charset="-120"/>
                </a:rPr>
                <a:t>運用</a:t>
              </a:r>
              <a:r>
                <a:rPr lang="en-US" altLang="zh-TW" dirty="0">
                  <a:solidFill>
                    <a:srgbClr val="800000"/>
                  </a:solidFill>
                  <a:latin typeface="微軟正黑體" panose="020B0604030504040204" pitchFamily="34" charset="-120"/>
                  <a:ea typeface="微軟正黑體" panose="020B0604030504040204" pitchFamily="34" charset="-120"/>
                </a:rPr>
                <a:t>K</a:t>
              </a:r>
              <a:r>
                <a:rPr lang="zh-TW" altLang="en-US" dirty="0">
                  <a:solidFill>
                    <a:srgbClr val="800000"/>
                  </a:solidFill>
                  <a:latin typeface="微軟正黑體" panose="020B0604030504040204" pitchFamily="34" charset="-120"/>
                  <a:ea typeface="微軟正黑體" panose="020B0604030504040204" pitchFamily="34" charset="-120"/>
                </a:rPr>
                <a:t>集群分組住宅和工業電力消耗</a:t>
              </a:r>
              <a:r>
                <a:rPr lang="zh-TW" altLang="en-US" dirty="0">
                  <a:latin typeface="微軟正黑體" panose="020B0604030504040204" pitchFamily="34" charset="-120"/>
                  <a:ea typeface="微軟正黑體" panose="020B0604030504040204" pitchFamily="34" charset="-120"/>
                </a:rPr>
                <a:t>數據</a:t>
              </a:r>
              <a:r>
                <a:rPr lang="zh-TW" altLang="zh-TW" dirty="0">
                  <a:latin typeface="微軟正黑體" panose="020B0604030504040204" pitchFamily="34" charset="-120"/>
                  <a:ea typeface="微軟正黑體" panose="020B0604030504040204" pitchFamily="34" charset="-120"/>
                </a:rPr>
                <a:t>，</a:t>
              </a:r>
              <a:r>
                <a:rPr lang="zh-TW" altLang="en-US" dirty="0">
                  <a:solidFill>
                    <a:srgbClr val="800000"/>
                  </a:solidFill>
                  <a:latin typeface="微軟正黑體" panose="020B0604030504040204" pitchFamily="34" charset="-120"/>
                  <a:ea typeface="微軟正黑體" panose="020B0604030504040204" pitchFamily="34" charset="-120"/>
                </a:rPr>
                <a:t>再</a:t>
              </a:r>
              <a:r>
                <a:rPr lang="zh-TW" altLang="zh-TW" dirty="0">
                  <a:solidFill>
                    <a:srgbClr val="800000"/>
                  </a:solidFill>
                  <a:latin typeface="微軟正黑體" panose="020B0604030504040204" pitchFamily="34" charset="-120"/>
                  <a:ea typeface="微軟正黑體" panose="020B0604030504040204" pitchFamily="34" charset="-120"/>
                </a:rPr>
                <a:t>運用平均法</a:t>
              </a:r>
              <a:r>
                <a:rPr lang="zh-TW" altLang="zh-TW" dirty="0">
                  <a:latin typeface="微軟正黑體" panose="020B0604030504040204" pitchFamily="34" charset="-120"/>
                  <a:ea typeface="微軟正黑體" panose="020B0604030504040204" pitchFamily="34" charset="-120"/>
                </a:rPr>
                <a:t>、天真預測、</a:t>
              </a:r>
              <a:r>
                <a:rPr lang="en-US" altLang="zh-TW" dirty="0">
                  <a:latin typeface="微軟正黑體" panose="020B0604030504040204" pitchFamily="34" charset="-120"/>
                  <a:ea typeface="微軟正黑體" panose="020B0604030504040204" pitchFamily="34" charset="-120"/>
                </a:rPr>
                <a:t>EMS</a:t>
              </a:r>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ARIMA</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分解法及</a:t>
              </a:r>
              <a:r>
                <a:rPr lang="en-US" altLang="zh-TW" dirty="0">
                  <a:latin typeface="微軟正黑體" panose="020B0604030504040204" pitchFamily="34" charset="-120"/>
                  <a:ea typeface="微軟正黑體" panose="020B0604030504040204" pitchFamily="34" charset="-120"/>
                </a:rPr>
                <a:t>TBATS</a:t>
              </a:r>
              <a:r>
                <a:rPr lang="zh-TW" altLang="zh-TW" dirty="0">
                  <a:latin typeface="微軟正黑體" panose="020B0604030504040204" pitchFamily="34" charset="-120"/>
                  <a:ea typeface="微軟正黑體" panose="020B0604030504040204" pitchFamily="34" charset="-120"/>
                </a:rPr>
                <a:t>預測，</a:t>
              </a:r>
              <a:r>
                <a:rPr lang="zh-TW" altLang="zh-TW" dirty="0">
                  <a:solidFill>
                    <a:srgbClr val="800000"/>
                  </a:solidFill>
                  <a:latin typeface="微軟正黑體" panose="020B0604030504040204" pitchFamily="34" charset="-120"/>
                  <a:ea typeface="微軟正黑體" panose="020B0604030504040204" pitchFamily="34" charset="-120"/>
                </a:rPr>
                <a:t>住宅</a:t>
              </a:r>
              <a:r>
                <a:rPr lang="zh-TW" altLang="en-US" dirty="0">
                  <a:solidFill>
                    <a:srgbClr val="800000"/>
                  </a:solidFill>
                  <a:latin typeface="微軟正黑體" panose="020B0604030504040204" pitchFamily="34" charset="-120"/>
                  <a:ea typeface="微軟正黑體" panose="020B0604030504040204" pitchFamily="34" charset="-120"/>
                </a:rPr>
                <a:t>類</a:t>
              </a:r>
              <a:r>
                <a:rPr lang="zh-TW" altLang="zh-TW" dirty="0">
                  <a:latin typeface="微軟正黑體" panose="020B0604030504040204" pitchFamily="34" charset="-120"/>
                  <a:ea typeface="微軟正黑體" panose="020B0604030504040204" pitchFamily="34" charset="-120"/>
                </a:rPr>
                <a:t>是</a:t>
              </a:r>
              <a:r>
                <a:rPr lang="zh-TW" altLang="zh-TW" dirty="0">
                  <a:solidFill>
                    <a:srgbClr val="800000"/>
                  </a:solidFill>
                  <a:latin typeface="微軟正黑體" panose="020B0604030504040204" pitchFamily="34" charset="-120"/>
                  <a:ea typeface="微軟正黑體" panose="020B0604030504040204" pitchFamily="34" charset="-120"/>
                </a:rPr>
                <a:t>指數平滑法</a:t>
              </a:r>
              <a:r>
                <a:rPr lang="zh-TW" altLang="zh-TW" dirty="0">
                  <a:latin typeface="微軟正黑體" panose="020B0604030504040204" pitchFamily="34" charset="-120"/>
                  <a:ea typeface="微軟正黑體" panose="020B0604030504040204" pitchFamily="34" charset="-120"/>
                </a:rPr>
                <a:t>預測最好；在</a:t>
              </a:r>
              <a:r>
                <a:rPr lang="zh-TW" altLang="zh-TW" dirty="0">
                  <a:solidFill>
                    <a:srgbClr val="800000"/>
                  </a:solidFill>
                  <a:latin typeface="微軟正黑體" panose="020B0604030504040204" pitchFamily="34" charset="-120"/>
                  <a:ea typeface="微軟正黑體" panose="020B0604030504040204" pitchFamily="34" charset="-120"/>
                </a:rPr>
                <a:t>工業界</a:t>
              </a:r>
              <a:r>
                <a:rPr lang="zh-TW" altLang="zh-TW" dirty="0">
                  <a:latin typeface="微軟正黑體" panose="020B0604030504040204" pitchFamily="34" charset="-120"/>
                  <a:ea typeface="微軟正黑體" panose="020B0604030504040204" pitchFamily="34" charset="-120"/>
                </a:rPr>
                <a:t>在小型，中型和大型工業消耗分別由</a:t>
              </a:r>
              <a:r>
                <a:rPr lang="en-US" altLang="zh-TW" dirty="0">
                  <a:solidFill>
                    <a:srgbClr val="800000"/>
                  </a:solidFill>
                  <a:latin typeface="微軟正黑體" panose="020B0604030504040204" pitchFamily="34" charset="-120"/>
                  <a:ea typeface="微軟正黑體" panose="020B0604030504040204" pitchFamily="34" charset="-120"/>
                </a:rPr>
                <a:t>TBATS</a:t>
              </a:r>
              <a:r>
                <a:rPr lang="zh-TW" altLang="zh-TW" dirty="0">
                  <a:latin typeface="微軟正黑體" panose="020B0604030504040204" pitchFamily="34" charset="-120"/>
                  <a:ea typeface="微軟正黑體" panose="020B0604030504040204" pitchFamily="34" charset="-120"/>
                </a:rPr>
                <a:t>、</a:t>
              </a:r>
              <a:r>
                <a:rPr lang="zh-TW" altLang="zh-TW" dirty="0">
                  <a:solidFill>
                    <a:srgbClr val="800000"/>
                  </a:solidFill>
                  <a:latin typeface="微軟正黑體" panose="020B0604030504040204" pitchFamily="34" charset="-120"/>
                  <a:ea typeface="微軟正黑體" panose="020B0604030504040204" pitchFamily="34" charset="-120"/>
                </a:rPr>
                <a:t>平均法和分解法模型預測</a:t>
              </a:r>
              <a:r>
                <a:rPr lang="zh-TW" altLang="en-US" dirty="0">
                  <a:solidFill>
                    <a:srgbClr val="800000"/>
                  </a:solidFill>
                  <a:latin typeface="微軟正黑體" panose="020B0604030504040204" pitchFamily="34" charset="-120"/>
                  <a:ea typeface="微軟正黑體" panose="020B0604030504040204" pitchFamily="34" charset="-120"/>
                </a:rPr>
                <a:t>最</a:t>
              </a:r>
              <a:r>
                <a:rPr lang="zh-TW" altLang="zh-TW" dirty="0">
                  <a:solidFill>
                    <a:srgbClr val="800000"/>
                  </a:solidFill>
                  <a:latin typeface="微軟正黑體" panose="020B0604030504040204" pitchFamily="34" charset="-120"/>
                  <a:ea typeface="微軟正黑體" panose="020B0604030504040204" pitchFamily="34" charset="-120"/>
                </a:rPr>
                <a:t>好</a:t>
              </a:r>
              <a:r>
                <a:rPr lang="zh-TW" altLang="en-US" dirty="0">
                  <a:latin typeface="微軟正黑體" panose="020B0604030504040204" pitchFamily="34" charset="-120"/>
                  <a:ea typeface="微軟正黑體" panose="020B0604030504040204" pitchFamily="34" charset="-120"/>
                </a:rPr>
                <a:t>。</a:t>
              </a: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80" name="手繪多邊形 16">
              <a:extLst>
                <a:ext uri="{FF2B5EF4-FFF2-40B4-BE49-F238E27FC236}">
                  <a16:creationId xmlns:a16="http://schemas.microsoft.com/office/drawing/2014/main" id="{90C99464-EE53-495D-8AC6-38EEE0D416F5}"/>
                </a:ext>
              </a:extLst>
            </p:cNvPr>
            <p:cNvSpPr/>
            <p:nvPr/>
          </p:nvSpPr>
          <p:spPr>
            <a:xfrm>
              <a:off x="2713307" y="4869293"/>
              <a:ext cx="2382199" cy="423662"/>
            </a:xfrm>
            <a:custGeom>
              <a:avLst/>
              <a:gdLst>
                <a:gd name="connsiteX0" fmla="*/ 0 w 1930216"/>
                <a:gd name="connsiteY0" fmla="*/ 0 h 619572"/>
                <a:gd name="connsiteX1" fmla="*/ 1930216 w 1930216"/>
                <a:gd name="connsiteY1" fmla="*/ 0 h 619572"/>
                <a:gd name="connsiteX2" fmla="*/ 1930216 w 1930216"/>
                <a:gd name="connsiteY2" fmla="*/ 619572 h 619572"/>
                <a:gd name="connsiteX3" fmla="*/ 0 w 1930216"/>
                <a:gd name="connsiteY3" fmla="*/ 619572 h 619572"/>
                <a:gd name="connsiteX4" fmla="*/ 0 w 1930216"/>
                <a:gd name="connsiteY4" fmla="*/ 0 h 61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16" h="619572">
                  <a:moveTo>
                    <a:pt x="0" y="0"/>
                  </a:moveTo>
                  <a:lnTo>
                    <a:pt x="1930216" y="0"/>
                  </a:lnTo>
                  <a:lnTo>
                    <a:pt x="1930216" y="619572"/>
                  </a:lnTo>
                  <a:lnTo>
                    <a:pt x="0" y="619572"/>
                  </a:lnTo>
                  <a:lnTo>
                    <a:pt x="0" y="0"/>
                  </a:lnTo>
                  <a:close/>
                </a:path>
              </a:pathLst>
            </a:custGeom>
            <a:solidFill>
              <a:schemeClr val="accent5">
                <a:lumMod val="40000"/>
                <a:lumOff val="60000"/>
              </a:schemeClr>
            </a:solidFill>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99692" tIns="0" rIns="0" bIns="0" numCol="1" spcCol="1270" anchor="ctr" anchorCtr="0">
              <a:noAutofit/>
            </a:bodyPr>
            <a:lstStyle/>
            <a:p>
              <a:pPr algn="ctr" defTabSz="1200180">
                <a:lnSpc>
                  <a:spcPct val="90000"/>
                </a:lnSpc>
                <a:spcBef>
                  <a:spcPct val="0"/>
                </a:spcBef>
                <a:spcAft>
                  <a:spcPct val="35000"/>
                </a:spcAft>
              </a:pPr>
              <a:r>
                <a:rPr lang="en-US" altLang="zh-TW" sz="1350" dirty="0" err="1">
                  <a:solidFill>
                    <a:schemeClr val="tx1"/>
                  </a:solidFill>
                  <a:latin typeface="+mj-ea"/>
                  <a:ea typeface="+mj-ea"/>
                </a:rPr>
                <a:t>Maksood</a:t>
              </a:r>
              <a:r>
                <a:rPr lang="en-US" altLang="zh-TW" sz="1350" dirty="0">
                  <a:latin typeface="+mj-ea"/>
                  <a:ea typeface="+mj-ea"/>
                </a:rPr>
                <a:t>  </a:t>
              </a:r>
              <a:r>
                <a:rPr lang="en-US" altLang="zh-TW" sz="1350" dirty="0">
                  <a:solidFill>
                    <a:schemeClr val="tx1"/>
                  </a:solidFill>
                  <a:latin typeface="+mj-ea"/>
                  <a:ea typeface="+mj-ea"/>
                </a:rPr>
                <a:t>and</a:t>
              </a:r>
              <a:r>
                <a:rPr lang="en-US" altLang="zh-TW" sz="1350" dirty="0">
                  <a:latin typeface="+mj-ea"/>
                  <a:ea typeface="+mj-ea"/>
                </a:rPr>
                <a:t> </a:t>
              </a:r>
              <a:r>
                <a:rPr lang="en-US" altLang="zh-TW" sz="1350" dirty="0">
                  <a:solidFill>
                    <a:schemeClr val="tx1"/>
                  </a:solidFill>
                  <a:latin typeface="+mj-ea"/>
                  <a:ea typeface="+mj-ea"/>
                </a:rPr>
                <a:t>Achuthan,2017</a:t>
              </a:r>
              <a:endParaRPr lang="zh-TW" altLang="en-US" sz="1385" dirty="0">
                <a:solidFill>
                  <a:schemeClr val="tx1"/>
                </a:solidFill>
                <a:latin typeface="+mj-ea"/>
                <a:ea typeface="+mj-ea"/>
                <a:cs typeface="Times New Roman" panose="02020603050405020304" pitchFamily="18" charset="0"/>
              </a:endParaRPr>
            </a:p>
          </p:txBody>
        </p:sp>
      </p:grpSp>
      <p:sp>
        <p:nvSpPr>
          <p:cNvPr id="81" name="橢圓 80">
            <a:extLst>
              <a:ext uri="{FF2B5EF4-FFF2-40B4-BE49-F238E27FC236}">
                <a16:creationId xmlns:a16="http://schemas.microsoft.com/office/drawing/2014/main" id="{82FCF47E-66E9-4A7B-99BE-DF36A0B96143}"/>
              </a:ext>
            </a:extLst>
          </p:cNvPr>
          <p:cNvSpPr/>
          <p:nvPr/>
        </p:nvSpPr>
        <p:spPr>
          <a:xfrm>
            <a:off x="-709145" y="7810357"/>
            <a:ext cx="707827" cy="582698"/>
          </a:xfrm>
          <a:prstGeom prst="ellipse">
            <a:avLst/>
          </a:prstGeom>
          <a:solidFill>
            <a:schemeClr val="accent2">
              <a:lumMod val="20000"/>
              <a:lumOff val="80000"/>
              <a:alpha val="90000"/>
            </a:schemeClr>
          </a:solidFill>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49847" rIns="49847" anchor="ctr"/>
          <a:lstStyle/>
          <a:p>
            <a:r>
              <a:rPr lang="en-US" altLang="zh-TW" sz="1200" dirty="0">
                <a:latin typeface="Times New Roman" pitchFamily="18" charset="0"/>
                <a:cs typeface="Times New Roman" pitchFamily="18" charset="0"/>
              </a:rPr>
              <a:t>2017</a:t>
            </a:r>
            <a:endParaRPr lang="zh-TW" altLang="en-US" sz="1200" dirty="0">
              <a:latin typeface="Times New Roman" pitchFamily="18" charset="0"/>
              <a:cs typeface="Times New Roman" pitchFamily="18" charset="0"/>
            </a:endParaRPr>
          </a:p>
        </p:txBody>
      </p:sp>
      <p:grpSp>
        <p:nvGrpSpPr>
          <p:cNvPr id="82" name="群組 81">
            <a:extLst>
              <a:ext uri="{FF2B5EF4-FFF2-40B4-BE49-F238E27FC236}">
                <a16:creationId xmlns:a16="http://schemas.microsoft.com/office/drawing/2014/main" id="{F2E8AA54-75BC-454D-AD38-A288574D045A}"/>
              </a:ext>
            </a:extLst>
          </p:cNvPr>
          <p:cNvGrpSpPr/>
          <p:nvPr/>
        </p:nvGrpSpPr>
        <p:grpSpPr>
          <a:xfrm>
            <a:off x="120760" y="2080172"/>
            <a:ext cx="6462494" cy="6284604"/>
            <a:chOff x="-5838915" y="2732852"/>
            <a:chExt cx="9334716" cy="9547297"/>
          </a:xfrm>
        </p:grpSpPr>
        <p:sp>
          <p:nvSpPr>
            <p:cNvPr id="83" name="圓角化同側角落矩形 19">
              <a:extLst>
                <a:ext uri="{FF2B5EF4-FFF2-40B4-BE49-F238E27FC236}">
                  <a16:creationId xmlns:a16="http://schemas.microsoft.com/office/drawing/2014/main" id="{419E37BB-0588-4944-A4D9-3D70C924AF4D}"/>
                </a:ext>
              </a:extLst>
            </p:cNvPr>
            <p:cNvSpPr/>
            <p:nvPr/>
          </p:nvSpPr>
          <p:spPr>
            <a:xfrm>
              <a:off x="1448908" y="2732852"/>
              <a:ext cx="2040744" cy="5626489"/>
            </a:xfrm>
            <a:prstGeom prst="round2SameRect">
              <a:avLst>
                <a:gd name="adj1" fmla="val 8000"/>
                <a:gd name="adj2" fmla="val 0"/>
              </a:avLst>
            </a:prstGeom>
          </p:spPr>
          <p:style>
            <a:lnRef idx="1">
              <a:schemeClr val="accent2">
                <a:hueOff val="1560506"/>
                <a:satOff val="-1946"/>
                <a:lumOff val="45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just"/>
              <a:r>
                <a:rPr lang="zh-TW" altLang="zh-TW" dirty="0">
                  <a:latin typeface="微軟正黑體" panose="020B0604030504040204" pitchFamily="34" charset="-120"/>
                  <a:ea typeface="微軟正黑體" panose="020B0604030504040204" pitchFamily="34" charset="-120"/>
                </a:rPr>
                <a:t>使用</a:t>
              </a:r>
              <a:r>
                <a:rPr lang="zh-TW" altLang="zh-TW" dirty="0">
                  <a:solidFill>
                    <a:srgbClr val="800000"/>
                  </a:solidFill>
                  <a:latin typeface="微軟正黑體" panose="020B0604030504040204" pitchFamily="34" charset="-120"/>
                  <a:ea typeface="微軟正黑體" panose="020B0604030504040204" pitchFamily="34" charset="-120"/>
                </a:rPr>
                <a:t>人工神經網絡和</a:t>
              </a:r>
              <a:r>
                <a:rPr lang="en-US" altLang="zh-TW" dirty="0">
                  <a:solidFill>
                    <a:srgbClr val="800000"/>
                  </a:solidFill>
                  <a:latin typeface="微軟正黑體" panose="020B0604030504040204" pitchFamily="34" charset="-120"/>
                  <a:ea typeface="微軟正黑體" panose="020B0604030504040204" pitchFamily="34" charset="-120"/>
                </a:rPr>
                <a:t>ARIMA</a:t>
              </a:r>
              <a:r>
                <a:rPr lang="zh-TW" altLang="zh-TW" dirty="0">
                  <a:solidFill>
                    <a:srgbClr val="800000"/>
                  </a:solidFill>
                  <a:latin typeface="微軟正黑體" panose="020B0604030504040204" pitchFamily="34" charset="-120"/>
                  <a:ea typeface="微軟正黑體" panose="020B0604030504040204" pitchFamily="34" charset="-120"/>
                </a:rPr>
                <a:t>模型</a:t>
              </a:r>
              <a:r>
                <a:rPr lang="zh-TW" altLang="zh-TW" dirty="0">
                  <a:latin typeface="微軟正黑體" panose="020B0604030504040204" pitchFamily="34" charset="-120"/>
                  <a:ea typeface="微軟正黑體" panose="020B0604030504040204" pitchFamily="34" charset="-120"/>
                </a:rPr>
                <a:t>預測風速，實驗結果</a:t>
              </a:r>
              <a:r>
                <a:rPr lang="zh-TW" altLang="zh-TW" dirty="0">
                  <a:solidFill>
                    <a:srgbClr val="800000"/>
                  </a:solidFill>
                  <a:latin typeface="微軟正黑體" panose="020B0604030504040204" pitchFamily="34" charset="-120"/>
                  <a:ea typeface="微軟正黑體" panose="020B0604030504040204" pitchFamily="34" charset="-120"/>
                </a:rPr>
                <a:t>均可預測</a:t>
              </a:r>
              <a:r>
                <a:rPr lang="en-US" altLang="zh-TW" dirty="0">
                  <a:solidFill>
                    <a:srgbClr val="800000"/>
                  </a:solidFill>
                  <a:latin typeface="微軟正黑體" panose="020B0604030504040204" pitchFamily="34" charset="-120"/>
                  <a:ea typeface="微軟正黑體" panose="020B0604030504040204" pitchFamily="34" charset="-120"/>
                </a:rPr>
                <a:t>30</a:t>
              </a:r>
              <a:r>
                <a:rPr lang="zh-TW" altLang="zh-TW" dirty="0">
                  <a:solidFill>
                    <a:srgbClr val="800000"/>
                  </a:solidFill>
                  <a:latin typeface="微軟正黑體" panose="020B0604030504040204" pitchFamily="34" charset="-120"/>
                  <a:ea typeface="微軟正黑體" panose="020B0604030504040204" pitchFamily="34" charset="-120"/>
                </a:rPr>
                <a:t>小時以後風速資訊</a:t>
              </a:r>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ARIMA</a:t>
              </a:r>
              <a:r>
                <a:rPr lang="zh-TW" altLang="zh-TW" dirty="0">
                  <a:latin typeface="微軟正黑體" panose="020B0604030504040204" pitchFamily="34" charset="-120"/>
                  <a:ea typeface="微軟正黑體" panose="020B0604030504040204" pitchFamily="34" charset="-120"/>
                </a:rPr>
                <a:t>較其他方式準確度高</a:t>
              </a:r>
              <a:r>
                <a:rPr lang="zh-TW" altLang="en-US" dirty="0">
                  <a:latin typeface="微軟正黑體" panose="020B0604030504040204" pitchFamily="34" charset="-120"/>
                  <a:ea typeface="微軟正黑體" panose="020B0604030504040204" pitchFamily="34" charset="-120"/>
                </a:rPr>
                <a:t>。</a:t>
              </a:r>
              <a:endParaRPr lang="zh-TW" altLang="en-US" dirty="0">
                <a:solidFill>
                  <a:srgbClr val="FF0000"/>
                </a:solidFill>
                <a:latin typeface="微軟正黑體" panose="020B0604030504040204" pitchFamily="34" charset="-120"/>
                <a:ea typeface="微軟正黑體" panose="020B0604030504040204" pitchFamily="34" charset="-120"/>
                <a:cs typeface="Times New Roman" pitchFamily="18" charset="0"/>
              </a:endParaRPr>
            </a:p>
          </p:txBody>
        </p:sp>
        <p:sp>
          <p:nvSpPr>
            <p:cNvPr id="84" name="手繪多邊形 21">
              <a:extLst>
                <a:ext uri="{FF2B5EF4-FFF2-40B4-BE49-F238E27FC236}">
                  <a16:creationId xmlns:a16="http://schemas.microsoft.com/office/drawing/2014/main" id="{39207A2D-9558-485D-8EEC-11F115CB7F2A}"/>
                </a:ext>
              </a:extLst>
            </p:cNvPr>
            <p:cNvSpPr/>
            <p:nvPr/>
          </p:nvSpPr>
          <p:spPr>
            <a:xfrm>
              <a:off x="1455057" y="8359341"/>
              <a:ext cx="2040744" cy="832543"/>
            </a:xfrm>
            <a:custGeom>
              <a:avLst/>
              <a:gdLst>
                <a:gd name="connsiteX0" fmla="*/ 0 w 1930216"/>
                <a:gd name="connsiteY0" fmla="*/ 0 h 619572"/>
                <a:gd name="connsiteX1" fmla="*/ 1930216 w 1930216"/>
                <a:gd name="connsiteY1" fmla="*/ 0 h 619572"/>
                <a:gd name="connsiteX2" fmla="*/ 1930216 w 1930216"/>
                <a:gd name="connsiteY2" fmla="*/ 619572 h 619572"/>
                <a:gd name="connsiteX3" fmla="*/ 0 w 1930216"/>
                <a:gd name="connsiteY3" fmla="*/ 619572 h 619572"/>
                <a:gd name="connsiteX4" fmla="*/ 0 w 1930216"/>
                <a:gd name="connsiteY4" fmla="*/ 0 h 61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16" h="619572">
                  <a:moveTo>
                    <a:pt x="0" y="0"/>
                  </a:moveTo>
                  <a:lnTo>
                    <a:pt x="1930216" y="0"/>
                  </a:lnTo>
                  <a:lnTo>
                    <a:pt x="1930216" y="619572"/>
                  </a:lnTo>
                  <a:lnTo>
                    <a:pt x="0" y="619572"/>
                  </a:lnTo>
                  <a:lnTo>
                    <a:pt x="0" y="0"/>
                  </a:lnTo>
                  <a:close/>
                </a:path>
              </a:pathLst>
            </a:custGeom>
            <a:solidFill>
              <a:schemeClr val="accent2">
                <a:lumMod val="40000"/>
                <a:lumOff val="60000"/>
              </a:schemeClr>
            </a:solidFill>
          </p:spPr>
          <p:style>
            <a:lnRef idx="1">
              <a:schemeClr val="accent2">
                <a:hueOff val="1560506"/>
                <a:satOff val="-1946"/>
                <a:lumOff val="458"/>
                <a:alphaOff val="0"/>
              </a:schemeClr>
            </a:lnRef>
            <a:fillRef idx="3">
              <a:schemeClr val="accent2">
                <a:hueOff val="1560506"/>
                <a:satOff val="-1946"/>
                <a:lumOff val="458"/>
                <a:alphaOff val="0"/>
              </a:schemeClr>
            </a:fillRef>
            <a:effectRef idx="2">
              <a:schemeClr val="accent2">
                <a:hueOff val="1560506"/>
                <a:satOff val="-1946"/>
                <a:lumOff val="458"/>
                <a:alphaOff val="0"/>
              </a:schemeClr>
            </a:effectRef>
            <a:fontRef idx="minor">
              <a:schemeClr val="lt1"/>
            </a:fontRef>
          </p:style>
          <p:txBody>
            <a:bodyPr spcFirstLastPara="0" vert="horz" wrap="square" lIns="99692" tIns="0" rIns="0" bIns="0" numCol="1" spcCol="1270" anchor="ctr" anchorCtr="0">
              <a:noAutofit/>
            </a:bodyPr>
            <a:lstStyle/>
            <a:p>
              <a:pPr defTabSz="1200180">
                <a:lnSpc>
                  <a:spcPct val="90000"/>
                </a:lnSpc>
                <a:spcBef>
                  <a:spcPct val="0"/>
                </a:spcBef>
                <a:spcAft>
                  <a:spcPct val="35000"/>
                </a:spcAft>
              </a:pPr>
              <a:r>
                <a:rPr lang="en-US" altLang="zh-TW" sz="1350" dirty="0" err="1">
                  <a:solidFill>
                    <a:schemeClr val="tx1"/>
                  </a:solidFill>
                  <a:latin typeface="微軟正黑體" panose="020B0604030504040204" pitchFamily="34" charset="-120"/>
                  <a:ea typeface="微軟正黑體" panose="020B0604030504040204" pitchFamily="34" charset="-120"/>
                </a:rPr>
                <a:t>Bantupalli</a:t>
              </a:r>
              <a:r>
                <a:rPr lang="zh-TW" altLang="zh-TW" sz="1350" dirty="0">
                  <a:latin typeface="微軟正黑體" panose="020B0604030504040204" pitchFamily="34" charset="-120"/>
                  <a:ea typeface="微軟正黑體" panose="020B0604030504040204" pitchFamily="34" charset="-120"/>
                </a:rPr>
                <a:t> </a:t>
              </a:r>
              <a:r>
                <a:rPr lang="en-US" altLang="zh-TW" sz="1350" dirty="0">
                  <a:solidFill>
                    <a:schemeClr val="tx1"/>
                  </a:solidFill>
                  <a:latin typeface="微軟正黑體" panose="020B0604030504040204" pitchFamily="34" charset="-120"/>
                  <a:ea typeface="微軟正黑體" panose="020B0604030504040204" pitchFamily="34" charset="-120"/>
                </a:rPr>
                <a:t>and</a:t>
              </a:r>
              <a:r>
                <a:rPr lang="en-US" altLang="zh-TW" sz="1350" dirty="0">
                  <a:latin typeface="微軟正黑體" panose="020B0604030504040204" pitchFamily="34" charset="-120"/>
                  <a:ea typeface="微軟正黑體" panose="020B0604030504040204" pitchFamily="34" charset="-120"/>
                </a:rPr>
                <a:t> </a:t>
              </a:r>
              <a:r>
                <a:rPr lang="en-US" altLang="zh-TW" sz="1350" dirty="0">
                  <a:solidFill>
                    <a:schemeClr val="tx1"/>
                  </a:solidFill>
                  <a:latin typeface="微軟正黑體" panose="020B0604030504040204" pitchFamily="34" charset="-120"/>
                  <a:ea typeface="微軟正黑體" panose="020B0604030504040204" pitchFamily="34" charset="-120"/>
                </a:rPr>
                <a:t>Matam,2017</a:t>
              </a:r>
              <a:endParaRPr lang="zh-TW" altLang="en-US" sz="1385"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5" name="橢圓 84">
              <a:extLst>
                <a:ext uri="{FF2B5EF4-FFF2-40B4-BE49-F238E27FC236}">
                  <a16:creationId xmlns:a16="http://schemas.microsoft.com/office/drawing/2014/main" id="{F0EF22E7-ECB2-497E-AB9E-2B928FBF56AA}"/>
                </a:ext>
              </a:extLst>
            </p:cNvPr>
            <p:cNvSpPr/>
            <p:nvPr/>
          </p:nvSpPr>
          <p:spPr>
            <a:xfrm>
              <a:off x="-5838915" y="11480860"/>
              <a:ext cx="1022416" cy="799289"/>
            </a:xfrm>
            <a:prstGeom prst="ellipse">
              <a:avLst/>
            </a:prstGeom>
            <a:solidFill>
              <a:schemeClr val="accent6">
                <a:lumMod val="20000"/>
                <a:lumOff val="80000"/>
                <a:alpha val="90000"/>
              </a:schemeClr>
            </a:solidFill>
          </p:spPr>
          <p:style>
            <a:lnRef idx="1">
              <a:schemeClr val="accent2">
                <a:tint val="40000"/>
                <a:alpha val="90000"/>
                <a:hueOff val="1675274"/>
                <a:satOff val="-1459"/>
                <a:lumOff val="-2"/>
                <a:alphaOff val="0"/>
              </a:schemeClr>
            </a:lnRef>
            <a:fillRef idx="1">
              <a:schemeClr val="accent2">
                <a:tint val="40000"/>
                <a:alpha val="90000"/>
                <a:hueOff val="1675274"/>
                <a:satOff val="-1459"/>
                <a:lumOff val="-2"/>
                <a:alphaOff val="0"/>
              </a:schemeClr>
            </a:fillRef>
            <a:effectRef idx="0">
              <a:schemeClr val="accent2">
                <a:tint val="40000"/>
                <a:alpha val="90000"/>
                <a:hueOff val="1675274"/>
                <a:satOff val="-1459"/>
                <a:lumOff val="-2"/>
                <a:alphaOff val="0"/>
              </a:schemeClr>
            </a:effectRef>
            <a:fontRef idx="minor">
              <a:schemeClr val="dk1">
                <a:hueOff val="0"/>
                <a:satOff val="0"/>
                <a:lumOff val="0"/>
                <a:alphaOff val="0"/>
              </a:schemeClr>
            </a:fontRef>
          </p:style>
          <p:txBody>
            <a:bodyPr lIns="49847" rIns="49847" anchor="ctr"/>
            <a:lstStyle/>
            <a:p>
              <a:r>
                <a:rPr lang="en-US" altLang="zh-TW" sz="1200" dirty="0">
                  <a:latin typeface="+mj-ea"/>
                  <a:ea typeface="+mj-ea"/>
                  <a:cs typeface="Times New Roman" pitchFamily="18" charset="0"/>
                </a:rPr>
                <a:t>2017</a:t>
              </a:r>
              <a:endParaRPr lang="zh-TW" altLang="en-US" sz="1200" dirty="0">
                <a:latin typeface="+mj-ea"/>
                <a:ea typeface="+mj-ea"/>
                <a:cs typeface="Times New Roman" pitchFamily="18" charset="0"/>
              </a:endParaRPr>
            </a:p>
          </p:txBody>
        </p:sp>
      </p:grpSp>
      <p:grpSp>
        <p:nvGrpSpPr>
          <p:cNvPr id="10" name="群組 9">
            <a:extLst>
              <a:ext uri="{FF2B5EF4-FFF2-40B4-BE49-F238E27FC236}">
                <a16:creationId xmlns:a16="http://schemas.microsoft.com/office/drawing/2014/main" id="{6F774AE6-5012-45CC-82BE-73CCF32B1276}"/>
              </a:ext>
            </a:extLst>
          </p:cNvPr>
          <p:cNvGrpSpPr/>
          <p:nvPr/>
        </p:nvGrpSpPr>
        <p:grpSpPr>
          <a:xfrm>
            <a:off x="498071" y="2075610"/>
            <a:ext cx="1699536" cy="4271968"/>
            <a:chOff x="624224" y="1883436"/>
            <a:chExt cx="1016700" cy="3278941"/>
          </a:xfrm>
        </p:grpSpPr>
        <p:sp>
          <p:nvSpPr>
            <p:cNvPr id="87" name="圓角化同側角落矩形 25">
              <a:extLst>
                <a:ext uri="{FF2B5EF4-FFF2-40B4-BE49-F238E27FC236}">
                  <a16:creationId xmlns:a16="http://schemas.microsoft.com/office/drawing/2014/main" id="{02CDB77E-3482-47ED-A571-5020CA2048B8}"/>
                </a:ext>
              </a:extLst>
            </p:cNvPr>
            <p:cNvSpPr/>
            <p:nvPr/>
          </p:nvSpPr>
          <p:spPr>
            <a:xfrm>
              <a:off x="624600" y="1883436"/>
              <a:ext cx="1016324" cy="2866697"/>
            </a:xfrm>
            <a:prstGeom prst="round2SameRect">
              <a:avLst>
                <a:gd name="adj1" fmla="val 8000"/>
                <a:gd name="adj2" fmla="val 0"/>
              </a:avLst>
            </a:prstGeom>
          </p:spPr>
          <p:style>
            <a:lnRef idx="1">
              <a:schemeClr val="accent2">
                <a:hueOff val="3121013"/>
                <a:satOff val="-3893"/>
                <a:lumOff val="91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just"/>
              <a:r>
                <a:rPr lang="zh-TW" altLang="zh-TW" dirty="0">
                  <a:latin typeface="微軟正黑體" panose="020B0604030504040204" pitchFamily="34" charset="-120"/>
                  <a:ea typeface="微軟正黑體" panose="020B0604030504040204" pitchFamily="34" charset="-120"/>
                </a:rPr>
                <a:t>蒐集</a:t>
              </a:r>
              <a:r>
                <a:rPr lang="en-US" altLang="zh-TW" dirty="0">
                  <a:latin typeface="微軟正黑體" panose="020B0604030504040204" pitchFamily="34" charset="-120"/>
                  <a:ea typeface="微軟正黑體" panose="020B0604030504040204" pitchFamily="34" charset="-120"/>
                </a:rPr>
                <a:t>1990</a:t>
              </a:r>
              <a:r>
                <a:rPr lang="zh-TW" altLang="zh-TW" dirty="0">
                  <a:latin typeface="微軟正黑體" panose="020B0604030504040204" pitchFamily="34" charset="-120"/>
                  <a:ea typeface="微軟正黑體" panose="020B0604030504040204" pitchFamily="34" charset="-120"/>
                </a:rPr>
                <a:t>年至</a:t>
              </a:r>
              <a:r>
                <a:rPr lang="en-US" altLang="zh-TW" dirty="0">
                  <a:latin typeface="微軟正黑體" panose="020B0604030504040204" pitchFamily="34" charset="-120"/>
                  <a:ea typeface="微軟正黑體" panose="020B0604030504040204" pitchFamily="34" charset="-120"/>
                </a:rPr>
                <a:t>2010</a:t>
              </a:r>
              <a:r>
                <a:rPr lang="zh-TW" altLang="zh-TW" dirty="0">
                  <a:latin typeface="微軟正黑體" panose="020B0604030504040204" pitchFamily="34" charset="-120"/>
                  <a:ea typeface="微軟正黑體" panose="020B0604030504040204" pitchFamily="34" charset="-120"/>
                </a:rPr>
                <a:t>年孟加拉石油</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天然氣</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電力數據資料，運用</a:t>
              </a:r>
              <a:r>
                <a:rPr lang="zh-TW" altLang="zh-TW" dirty="0">
                  <a:solidFill>
                    <a:srgbClr val="800000"/>
                  </a:solidFill>
                  <a:latin typeface="微軟正黑體" panose="020B0604030504040204" pitchFamily="34" charset="-120"/>
                  <a:ea typeface="微軟正黑體" panose="020B0604030504040204" pitchFamily="34" charset="-120"/>
                </a:rPr>
                <a:t>指數平滑方法</a:t>
              </a:r>
              <a:r>
                <a:rPr lang="zh-TW" altLang="zh-TW" dirty="0">
                  <a:latin typeface="微軟正黑體" panose="020B0604030504040204" pitchFamily="34" charset="-120"/>
                  <a:ea typeface="微軟正黑體" panose="020B0604030504040204" pitchFamily="34" charset="-120"/>
                </a:rPr>
                <a:t>建立預測模型，研究者</a:t>
              </a:r>
              <a:r>
                <a:rPr lang="zh-TW" altLang="zh-TW" dirty="0">
                  <a:solidFill>
                    <a:srgbClr val="800000"/>
                  </a:solidFill>
                  <a:latin typeface="微軟正黑體" panose="020B0604030504040204" pitchFamily="34" charset="-120"/>
                  <a:ea typeface="微軟正黑體" panose="020B0604030504040204" pitchFamily="34" charset="-120"/>
                </a:rPr>
                <a:t>分析孟加拉國的能源需求將迅速增加</a:t>
              </a:r>
              <a:r>
                <a:rPr lang="zh-TW"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社會</a:t>
              </a:r>
              <a:r>
                <a:rPr lang="zh-TW" altLang="zh-TW" dirty="0">
                  <a:latin typeface="微軟正黑體" panose="020B0604030504040204" pitchFamily="34" charset="-120"/>
                  <a:ea typeface="微軟正黑體" panose="020B0604030504040204" pitchFamily="34" charset="-120"/>
                </a:rPr>
                <a:t>經濟隨能源增加</a:t>
              </a:r>
              <a:r>
                <a:rPr lang="zh-TW" altLang="en-US" dirty="0">
                  <a:latin typeface="微軟正黑體" panose="020B0604030504040204" pitchFamily="34" charset="-120"/>
                  <a:ea typeface="微軟正黑體" panose="020B0604030504040204" pitchFamily="34" charset="-120"/>
                </a:rPr>
                <a:t>產生</a:t>
              </a:r>
              <a:r>
                <a:rPr lang="zh-TW" altLang="zh-TW" dirty="0">
                  <a:latin typeface="微軟正黑體" panose="020B0604030504040204" pitchFamily="34" charset="-120"/>
                  <a:ea typeface="微軟正黑體" panose="020B0604030504040204" pitchFamily="34" charset="-120"/>
                </a:rPr>
                <a:t>變化</a:t>
              </a:r>
              <a:r>
                <a:rPr lang="zh-TW" altLang="en-US" dirty="0">
                  <a:latin typeface="微軟正黑體" panose="020B0604030504040204" pitchFamily="34" charset="-120"/>
                  <a:ea typeface="微軟正黑體" panose="020B0604030504040204" pitchFamily="34" charset="-120"/>
                </a:rPr>
                <a:t>。</a:t>
              </a:r>
            </a:p>
          </p:txBody>
        </p:sp>
        <p:sp>
          <p:nvSpPr>
            <p:cNvPr id="88" name="手繪多邊形 26">
              <a:extLst>
                <a:ext uri="{FF2B5EF4-FFF2-40B4-BE49-F238E27FC236}">
                  <a16:creationId xmlns:a16="http://schemas.microsoft.com/office/drawing/2014/main" id="{19FB5128-360A-49FD-890F-3333FC0845F8}"/>
                </a:ext>
              </a:extLst>
            </p:cNvPr>
            <p:cNvSpPr/>
            <p:nvPr/>
          </p:nvSpPr>
          <p:spPr>
            <a:xfrm>
              <a:off x="624224" y="4742750"/>
              <a:ext cx="1016324" cy="419627"/>
            </a:xfrm>
            <a:custGeom>
              <a:avLst/>
              <a:gdLst>
                <a:gd name="connsiteX0" fmla="*/ 0 w 1930216"/>
                <a:gd name="connsiteY0" fmla="*/ 0 h 619572"/>
                <a:gd name="connsiteX1" fmla="*/ 1930216 w 1930216"/>
                <a:gd name="connsiteY1" fmla="*/ 0 h 619572"/>
                <a:gd name="connsiteX2" fmla="*/ 1930216 w 1930216"/>
                <a:gd name="connsiteY2" fmla="*/ 619572 h 619572"/>
                <a:gd name="connsiteX3" fmla="*/ 0 w 1930216"/>
                <a:gd name="connsiteY3" fmla="*/ 619572 h 619572"/>
                <a:gd name="connsiteX4" fmla="*/ 0 w 1930216"/>
                <a:gd name="connsiteY4" fmla="*/ 0 h 61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16" h="619572">
                  <a:moveTo>
                    <a:pt x="0" y="0"/>
                  </a:moveTo>
                  <a:lnTo>
                    <a:pt x="1930216" y="0"/>
                  </a:lnTo>
                  <a:lnTo>
                    <a:pt x="1930216" y="619572"/>
                  </a:lnTo>
                  <a:lnTo>
                    <a:pt x="0" y="619572"/>
                  </a:lnTo>
                  <a:lnTo>
                    <a:pt x="0" y="0"/>
                  </a:lnTo>
                  <a:close/>
                </a:path>
              </a:pathLst>
            </a:custGeom>
            <a:solidFill>
              <a:schemeClr val="accent4">
                <a:lumMod val="60000"/>
                <a:lumOff val="40000"/>
              </a:schemeClr>
            </a:solidFill>
          </p:spPr>
          <p:style>
            <a:lnRef idx="1">
              <a:schemeClr val="accent2">
                <a:hueOff val="3121013"/>
                <a:satOff val="-3893"/>
                <a:lumOff val="915"/>
                <a:alphaOff val="0"/>
              </a:schemeClr>
            </a:lnRef>
            <a:fillRef idx="3">
              <a:schemeClr val="accent2">
                <a:hueOff val="3121013"/>
                <a:satOff val="-3893"/>
                <a:lumOff val="915"/>
                <a:alphaOff val="0"/>
              </a:schemeClr>
            </a:fillRef>
            <a:effectRef idx="2">
              <a:schemeClr val="accent2">
                <a:hueOff val="3121013"/>
                <a:satOff val="-3893"/>
                <a:lumOff val="915"/>
                <a:alphaOff val="0"/>
              </a:schemeClr>
            </a:effectRef>
            <a:fontRef idx="minor">
              <a:schemeClr val="lt1"/>
            </a:fontRef>
          </p:style>
          <p:txBody>
            <a:bodyPr spcFirstLastPara="0" vert="horz" wrap="square" lIns="0" tIns="0" rIns="0" bIns="0" numCol="1" spcCol="1270" anchor="ctr" anchorCtr="0">
              <a:noAutofit/>
            </a:bodyPr>
            <a:lstStyle/>
            <a:p>
              <a:pPr algn="ctr" defTabSz="1200180">
                <a:lnSpc>
                  <a:spcPct val="90000"/>
                </a:lnSpc>
                <a:spcBef>
                  <a:spcPct val="0"/>
                </a:spcBef>
                <a:spcAft>
                  <a:spcPct val="35000"/>
                </a:spcAft>
              </a:pPr>
              <a:r>
                <a:rPr lang="en-US" altLang="zh-TW" sz="1385"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Rahman,2016</a:t>
              </a:r>
              <a:endParaRPr lang="zh-TW" altLang="en-US" sz="1385" dirty="0">
                <a:solidFill>
                  <a:schemeClr val="tx1"/>
                </a:solidFill>
                <a:latin typeface="微軟正黑體" panose="020B0604030504040204" pitchFamily="34" charset="-120"/>
                <a:ea typeface="微軟正黑體" panose="020B0604030504040204" pitchFamily="34" charset="-120"/>
                <a:cs typeface="Times New Roman" pitchFamily="18" charset="0"/>
              </a:endParaRPr>
            </a:p>
          </p:txBody>
        </p:sp>
      </p:grpSp>
      <p:sp>
        <p:nvSpPr>
          <p:cNvPr id="89" name="橢圓 88">
            <a:extLst>
              <a:ext uri="{FF2B5EF4-FFF2-40B4-BE49-F238E27FC236}">
                <a16:creationId xmlns:a16="http://schemas.microsoft.com/office/drawing/2014/main" id="{E37FB6A1-5143-4DB1-8F67-222B97E4D2D2}"/>
              </a:ext>
            </a:extLst>
          </p:cNvPr>
          <p:cNvSpPr/>
          <p:nvPr/>
        </p:nvSpPr>
        <p:spPr>
          <a:xfrm>
            <a:off x="-1484015" y="7810357"/>
            <a:ext cx="723284" cy="607608"/>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Times New Roman" pitchFamily="18" charset="0"/>
                <a:cs typeface="Times New Roman" pitchFamily="18" charset="0"/>
              </a:rPr>
              <a:t>2016</a:t>
            </a:r>
            <a:endParaRPr lang="zh-TW" altLang="en-US" sz="1200" dirty="0">
              <a:latin typeface="Times New Roman" pitchFamily="18" charset="0"/>
              <a:cs typeface="Times New Roman" pitchFamily="18" charset="0"/>
            </a:endParaRPr>
          </a:p>
        </p:txBody>
      </p:sp>
      <p:grpSp>
        <p:nvGrpSpPr>
          <p:cNvPr id="90" name="群組 89">
            <a:extLst>
              <a:ext uri="{FF2B5EF4-FFF2-40B4-BE49-F238E27FC236}">
                <a16:creationId xmlns:a16="http://schemas.microsoft.com/office/drawing/2014/main" id="{9AD6A194-CC40-45EE-837D-BDC3FACCB1E4}"/>
              </a:ext>
            </a:extLst>
          </p:cNvPr>
          <p:cNvGrpSpPr/>
          <p:nvPr/>
        </p:nvGrpSpPr>
        <p:grpSpPr>
          <a:xfrm>
            <a:off x="964001" y="2071792"/>
            <a:ext cx="7201408" cy="6277268"/>
            <a:chOff x="-2732858" y="1916829"/>
            <a:chExt cx="10402041" cy="9536158"/>
          </a:xfrm>
        </p:grpSpPr>
        <p:sp>
          <p:nvSpPr>
            <p:cNvPr id="91" name="圓角化同側角落矩形 25">
              <a:extLst>
                <a:ext uri="{FF2B5EF4-FFF2-40B4-BE49-F238E27FC236}">
                  <a16:creationId xmlns:a16="http://schemas.microsoft.com/office/drawing/2014/main" id="{488A9CC2-BDDD-4423-9118-326CF24D5EB8}"/>
                </a:ext>
              </a:extLst>
            </p:cNvPr>
            <p:cNvSpPr/>
            <p:nvPr/>
          </p:nvSpPr>
          <p:spPr>
            <a:xfrm>
              <a:off x="5609618" y="1916829"/>
              <a:ext cx="2059565" cy="5668256"/>
            </a:xfrm>
            <a:prstGeom prst="round2SameRect">
              <a:avLst>
                <a:gd name="adj1" fmla="val 8000"/>
                <a:gd name="adj2" fmla="val 0"/>
              </a:avLst>
            </a:prstGeom>
          </p:spPr>
          <p:style>
            <a:lnRef idx="1">
              <a:schemeClr val="accent2">
                <a:hueOff val="3121013"/>
                <a:satOff val="-3893"/>
                <a:lumOff val="91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just"/>
              <a:r>
                <a:rPr lang="zh-TW" altLang="zh-TW" dirty="0"/>
                <a:t>蒐整</a:t>
              </a:r>
              <a:r>
                <a:rPr lang="zh-TW" altLang="zh-TW" dirty="0">
                  <a:solidFill>
                    <a:srgbClr val="800000"/>
                  </a:solidFill>
                  <a:latin typeface="微軟正黑體" panose="020B0604030504040204" pitchFamily="34" charset="-120"/>
                  <a:ea typeface="微軟正黑體" panose="020B0604030504040204" pitchFamily="34" charset="-120"/>
                </a:rPr>
                <a:t>希拉庫德水文站水力資料</a:t>
              </a:r>
              <a:r>
                <a:rPr lang="zh-TW" altLang="zh-TW" dirty="0"/>
                <a:t>，自</a:t>
              </a:r>
              <a:r>
                <a:rPr lang="en-US" altLang="zh-TW" dirty="0"/>
                <a:t>1995</a:t>
              </a:r>
              <a:r>
                <a:rPr lang="zh-TW" altLang="zh-TW" dirty="0"/>
                <a:t>年至</a:t>
              </a:r>
              <a:r>
                <a:rPr lang="en-US" altLang="zh-TW" dirty="0"/>
                <a:t>2015</a:t>
              </a:r>
              <a:r>
                <a:rPr lang="zh-TW" altLang="zh-TW" dirty="0"/>
                <a:t>年，使用</a:t>
              </a:r>
              <a:r>
                <a:rPr lang="en-US" altLang="zh-TW" dirty="0"/>
                <a:t>ARIMA</a:t>
              </a:r>
              <a:r>
                <a:rPr lang="zh-TW" altLang="zh-TW" dirty="0"/>
                <a:t>模型進行水力預測，</a:t>
              </a:r>
              <a:r>
                <a:rPr lang="zh-TW" altLang="en-US" dirty="0">
                  <a:solidFill>
                    <a:srgbClr val="800000"/>
                  </a:solidFill>
                  <a:latin typeface="微軟正黑體" panose="020B0604030504040204" pitchFamily="34" charset="-120"/>
                  <a:ea typeface="微軟正黑體" panose="020B0604030504040204" pitchFamily="34" charset="-120"/>
                </a:rPr>
                <a:t>執行</a:t>
              </a:r>
              <a:r>
                <a:rPr lang="zh-TW" altLang="zh-TW" dirty="0">
                  <a:solidFill>
                    <a:srgbClr val="800000"/>
                  </a:solidFill>
                  <a:latin typeface="微軟正黑體" panose="020B0604030504040204" pitchFamily="34" charset="-120"/>
                  <a:ea typeface="微軟正黑體" panose="020B0604030504040204" pitchFamily="34" charset="-120"/>
                </a:rPr>
                <a:t>短期一年的預測</a:t>
              </a:r>
              <a:r>
                <a:rPr lang="zh-TW" altLang="zh-TW" dirty="0"/>
                <a:t>，</a:t>
              </a:r>
              <a:r>
                <a:rPr lang="zh-TW" altLang="en-US" dirty="0"/>
                <a:t>分別算出</a:t>
              </a:r>
              <a:r>
                <a:rPr lang="zh-TW" altLang="zh-TW" dirty="0">
                  <a:solidFill>
                    <a:srgbClr val="800000"/>
                  </a:solidFill>
                  <a:latin typeface="微軟正黑體" panose="020B0604030504040204" pitchFamily="34" charset="-120"/>
                  <a:ea typeface="微軟正黑體" panose="020B0604030504040204" pitchFamily="34" charset="-120"/>
                </a:rPr>
                <a:t>月預測模型</a:t>
              </a:r>
              <a:r>
                <a:rPr lang="zh-TW" altLang="zh-TW" dirty="0"/>
                <a:t>，</a:t>
              </a:r>
              <a:r>
                <a:rPr lang="zh-TW" altLang="en-US" dirty="0"/>
                <a:t>及</a:t>
              </a:r>
              <a:r>
                <a:rPr lang="zh-TW" altLang="zh-TW" dirty="0">
                  <a:solidFill>
                    <a:srgbClr val="800000"/>
                  </a:solidFill>
                  <a:latin typeface="微軟正黑體" panose="020B0604030504040204" pitchFamily="34" charset="-120"/>
                  <a:ea typeface="微軟正黑體" panose="020B0604030504040204" pitchFamily="34" charset="-120"/>
                </a:rPr>
                <a:t>日預測模型</a:t>
              </a:r>
              <a:r>
                <a:rPr lang="zh-TW" altLang="en-US" dirty="0"/>
                <a:t>。</a:t>
              </a:r>
              <a:endParaRPr lang="zh-TW" altLang="en-US" dirty="0">
                <a:solidFill>
                  <a:schemeClr val="tx1"/>
                </a:solidFill>
                <a:latin typeface="標楷體" pitchFamily="65" charset="-120"/>
                <a:ea typeface="標楷體" pitchFamily="65" charset="-120"/>
              </a:endParaRPr>
            </a:p>
          </p:txBody>
        </p:sp>
        <p:sp>
          <p:nvSpPr>
            <p:cNvPr id="92" name="手繪多邊形 26">
              <a:extLst>
                <a:ext uri="{FF2B5EF4-FFF2-40B4-BE49-F238E27FC236}">
                  <a16:creationId xmlns:a16="http://schemas.microsoft.com/office/drawing/2014/main" id="{958A355F-4810-4D17-8FBB-3DEA14EAF986}"/>
                </a:ext>
              </a:extLst>
            </p:cNvPr>
            <p:cNvSpPr/>
            <p:nvPr/>
          </p:nvSpPr>
          <p:spPr>
            <a:xfrm>
              <a:off x="5608904" y="7577189"/>
              <a:ext cx="2050929" cy="801275"/>
            </a:xfrm>
            <a:custGeom>
              <a:avLst/>
              <a:gdLst>
                <a:gd name="connsiteX0" fmla="*/ 0 w 1930216"/>
                <a:gd name="connsiteY0" fmla="*/ 0 h 619572"/>
                <a:gd name="connsiteX1" fmla="*/ 1930216 w 1930216"/>
                <a:gd name="connsiteY1" fmla="*/ 0 h 619572"/>
                <a:gd name="connsiteX2" fmla="*/ 1930216 w 1930216"/>
                <a:gd name="connsiteY2" fmla="*/ 619572 h 619572"/>
                <a:gd name="connsiteX3" fmla="*/ 0 w 1930216"/>
                <a:gd name="connsiteY3" fmla="*/ 619572 h 619572"/>
                <a:gd name="connsiteX4" fmla="*/ 0 w 1930216"/>
                <a:gd name="connsiteY4" fmla="*/ 0 h 61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16" h="619572">
                  <a:moveTo>
                    <a:pt x="0" y="0"/>
                  </a:moveTo>
                  <a:lnTo>
                    <a:pt x="1930216" y="0"/>
                  </a:lnTo>
                  <a:lnTo>
                    <a:pt x="1930216" y="619572"/>
                  </a:lnTo>
                  <a:lnTo>
                    <a:pt x="0" y="619572"/>
                  </a:lnTo>
                  <a:lnTo>
                    <a:pt x="0" y="0"/>
                  </a:lnTo>
                  <a:close/>
                </a:path>
              </a:pathLst>
            </a:custGeom>
            <a:solidFill>
              <a:schemeClr val="accent1">
                <a:lumMod val="60000"/>
                <a:lumOff val="40000"/>
              </a:schemeClr>
            </a:solidFill>
          </p:spPr>
          <p:style>
            <a:lnRef idx="1">
              <a:schemeClr val="accent2">
                <a:hueOff val="3121013"/>
                <a:satOff val="-3893"/>
                <a:lumOff val="915"/>
                <a:alphaOff val="0"/>
              </a:schemeClr>
            </a:lnRef>
            <a:fillRef idx="3">
              <a:schemeClr val="accent2">
                <a:hueOff val="3121013"/>
                <a:satOff val="-3893"/>
                <a:lumOff val="915"/>
                <a:alphaOff val="0"/>
              </a:schemeClr>
            </a:fillRef>
            <a:effectRef idx="2">
              <a:schemeClr val="accent2">
                <a:hueOff val="3121013"/>
                <a:satOff val="-3893"/>
                <a:lumOff val="915"/>
                <a:alphaOff val="0"/>
              </a:schemeClr>
            </a:effectRef>
            <a:fontRef idx="minor">
              <a:schemeClr val="lt1"/>
            </a:fontRef>
          </p:style>
          <p:txBody>
            <a:bodyPr spcFirstLastPara="0" vert="horz" wrap="square" lIns="0" tIns="0" rIns="0" bIns="0" numCol="1" spcCol="1270" anchor="ctr" anchorCtr="0">
              <a:noAutofit/>
            </a:bodyPr>
            <a:lstStyle/>
            <a:p>
              <a:pPr algn="ctr" defTabSz="1200180">
                <a:lnSpc>
                  <a:spcPct val="90000"/>
                </a:lnSpc>
                <a:spcBef>
                  <a:spcPct val="0"/>
                </a:spcBef>
                <a:spcAft>
                  <a:spcPct val="35000"/>
                </a:spcAft>
              </a:pPr>
              <a:r>
                <a:rPr lang="en-US" altLang="zh-TW" sz="1350" dirty="0">
                  <a:solidFill>
                    <a:schemeClr val="tx1"/>
                  </a:solidFill>
                  <a:latin typeface="+mn-ea"/>
                </a:rPr>
                <a:t>Rath,2017</a:t>
              </a:r>
              <a:endParaRPr lang="zh-TW" altLang="en-US" sz="1385" dirty="0">
                <a:solidFill>
                  <a:schemeClr val="tx1"/>
                </a:solidFill>
                <a:latin typeface="+mn-ea"/>
                <a:cs typeface="Times New Roman" pitchFamily="18" charset="0"/>
              </a:endParaRPr>
            </a:p>
          </p:txBody>
        </p:sp>
        <p:sp>
          <p:nvSpPr>
            <p:cNvPr id="93" name="橢圓 92">
              <a:extLst>
                <a:ext uri="{FF2B5EF4-FFF2-40B4-BE49-F238E27FC236}">
                  <a16:creationId xmlns:a16="http://schemas.microsoft.com/office/drawing/2014/main" id="{A23391E5-B1A0-4FA1-8FF8-AC3D8F5CF606}"/>
                </a:ext>
              </a:extLst>
            </p:cNvPr>
            <p:cNvSpPr/>
            <p:nvPr/>
          </p:nvSpPr>
          <p:spPr>
            <a:xfrm>
              <a:off x="-2732858" y="10620442"/>
              <a:ext cx="1107956" cy="832545"/>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mj-ea"/>
                  <a:ea typeface="+mj-ea"/>
                  <a:cs typeface="Times New Roman" pitchFamily="18" charset="0"/>
                </a:rPr>
                <a:t>2017</a:t>
              </a:r>
              <a:endParaRPr lang="zh-TW" altLang="en-US" sz="1200" dirty="0">
                <a:latin typeface="+mj-ea"/>
                <a:ea typeface="+mj-ea"/>
                <a:cs typeface="Times New Roman" pitchFamily="18" charset="0"/>
              </a:endParaRPr>
            </a:p>
          </p:txBody>
        </p:sp>
      </p:grpSp>
      <p:sp>
        <p:nvSpPr>
          <p:cNvPr id="14" name="流程圖: 接點 13">
            <a:extLst>
              <a:ext uri="{FF2B5EF4-FFF2-40B4-BE49-F238E27FC236}">
                <a16:creationId xmlns:a16="http://schemas.microsoft.com/office/drawing/2014/main" id="{267E0DF3-F534-47EF-BD1C-B8E48D7BDB56}"/>
              </a:ext>
            </a:extLst>
          </p:cNvPr>
          <p:cNvSpPr/>
          <p:nvPr/>
        </p:nvSpPr>
        <p:spPr>
          <a:xfrm>
            <a:off x="484498" y="1485365"/>
            <a:ext cx="660400" cy="622300"/>
          </a:xfrm>
          <a:prstGeom prst="flowChartConnector">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油</a:t>
            </a:r>
          </a:p>
        </p:txBody>
      </p:sp>
      <p:sp>
        <p:nvSpPr>
          <p:cNvPr id="94" name="流程圖: 接點 93">
            <a:extLst>
              <a:ext uri="{FF2B5EF4-FFF2-40B4-BE49-F238E27FC236}">
                <a16:creationId xmlns:a16="http://schemas.microsoft.com/office/drawing/2014/main" id="{8E8F1DF1-D9C2-4EBC-8676-E36B5FAA349E}"/>
              </a:ext>
            </a:extLst>
          </p:cNvPr>
          <p:cNvSpPr/>
          <p:nvPr/>
        </p:nvSpPr>
        <p:spPr>
          <a:xfrm>
            <a:off x="2318815" y="1482087"/>
            <a:ext cx="660400" cy="622300"/>
          </a:xfrm>
          <a:prstGeom prst="flowChartConnector">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電</a:t>
            </a:r>
          </a:p>
        </p:txBody>
      </p:sp>
      <p:sp>
        <p:nvSpPr>
          <p:cNvPr id="95" name="流程圖: 接點 94">
            <a:extLst>
              <a:ext uri="{FF2B5EF4-FFF2-40B4-BE49-F238E27FC236}">
                <a16:creationId xmlns:a16="http://schemas.microsoft.com/office/drawing/2014/main" id="{2D355BD1-7835-4D8C-A5A1-13DC2AD72DBC}"/>
              </a:ext>
            </a:extLst>
          </p:cNvPr>
          <p:cNvSpPr/>
          <p:nvPr/>
        </p:nvSpPr>
        <p:spPr>
          <a:xfrm>
            <a:off x="5133045" y="1489016"/>
            <a:ext cx="660400" cy="622300"/>
          </a:xfrm>
          <a:prstGeom prst="flowChartConnector">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風</a:t>
            </a:r>
          </a:p>
        </p:txBody>
      </p:sp>
      <p:sp>
        <p:nvSpPr>
          <p:cNvPr id="96" name="流程圖: 接點 95">
            <a:extLst>
              <a:ext uri="{FF2B5EF4-FFF2-40B4-BE49-F238E27FC236}">
                <a16:creationId xmlns:a16="http://schemas.microsoft.com/office/drawing/2014/main" id="{2E569E4E-3ECE-4CCA-9EFC-447E1291B69A}"/>
              </a:ext>
            </a:extLst>
          </p:cNvPr>
          <p:cNvSpPr/>
          <p:nvPr/>
        </p:nvSpPr>
        <p:spPr>
          <a:xfrm>
            <a:off x="6725690" y="1504835"/>
            <a:ext cx="660400" cy="622300"/>
          </a:xfrm>
          <a:prstGeom prst="flowChartConnector">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水</a:t>
            </a:r>
          </a:p>
        </p:txBody>
      </p:sp>
      <p:sp>
        <p:nvSpPr>
          <p:cNvPr id="16" name="矩形: 圓角 15">
            <a:extLst>
              <a:ext uri="{FF2B5EF4-FFF2-40B4-BE49-F238E27FC236}">
                <a16:creationId xmlns:a16="http://schemas.microsoft.com/office/drawing/2014/main" id="{A04B6A13-5633-473E-8CE2-2BF29CDDEB02}"/>
              </a:ext>
            </a:extLst>
          </p:cNvPr>
          <p:cNvSpPr/>
          <p:nvPr/>
        </p:nvSpPr>
        <p:spPr>
          <a:xfrm>
            <a:off x="311437" y="2483218"/>
            <a:ext cx="8065226" cy="2660496"/>
          </a:xfrm>
          <a:prstGeom prst="roundRect">
            <a:avLst>
              <a:gd name="adj" fmla="val 30918"/>
            </a:avLst>
          </a:prstGeom>
          <a:solidFill>
            <a:srgbClr val="FFCC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sz="2000" dirty="0">
                <a:solidFill>
                  <a:schemeClr val="tx1"/>
                </a:solidFill>
                <a:latin typeface="微軟正黑體" panose="020B0604030504040204" pitchFamily="34" charset="-120"/>
                <a:ea typeface="微軟正黑體" panose="020B0604030504040204" pitchFamily="34" charset="-120"/>
              </a:rPr>
              <a:t>綜觀國內學者對於能源相關研究，多屬能源對於經濟或股價影響、能源管理與應用、再生能源發展應用及能源對裝備效能提升等，較少著墨於預測方面，反觀國外，再生能源發展優異及非再生能源資源豐富，相對於能源耗用及需求預測方面較多學者探討，期能達到預算成本控制及隨之產生附加價值，供決策或營運部門參考</a:t>
            </a:r>
            <a:r>
              <a:rPr lang="zh-TW" altLang="en-US" sz="2000" dirty="0">
                <a:solidFill>
                  <a:schemeClr val="tx1"/>
                </a:solidFill>
                <a:latin typeface="微軟正黑體" panose="020B0604030504040204" pitchFamily="34" charset="-120"/>
                <a:ea typeface="微軟正黑體" panose="020B0604030504040204" pitchFamily="34" charset="-120"/>
              </a:rPr>
              <a:t>。</a:t>
            </a:r>
          </a:p>
        </p:txBody>
      </p:sp>
      <p:sp>
        <p:nvSpPr>
          <p:cNvPr id="86" name="灯片编号占位符 3">
            <a:extLst>
              <a:ext uri="{FF2B5EF4-FFF2-40B4-BE49-F238E27FC236}">
                <a16:creationId xmlns:a16="http://schemas.microsoft.com/office/drawing/2014/main" id="{8EC9CD42-498A-411A-BED4-73D2213B3A24}"/>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19</a:t>
            </a:fld>
            <a:endParaRPr lang="zh-CN" altLang="en-US" dirty="0"/>
          </a:p>
        </p:txBody>
      </p:sp>
    </p:spTree>
    <p:extLst>
      <p:ext uri="{BB962C8B-B14F-4D97-AF65-F5344CB8AC3E}">
        <p14:creationId xmlns:p14="http://schemas.microsoft.com/office/powerpoint/2010/main" val="212339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0fb470e5-1029-42ce-833c-e9373f9ba9b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642C52E-6E86-4BBE-ACE6-CA73E3718488}"/>
              </a:ext>
            </a:extLst>
          </p:cNvPr>
          <p:cNvGrpSpPr>
            <a:grpSpLocks noChangeAspect="1"/>
          </p:cNvGrpSpPr>
          <p:nvPr>
            <p:custDataLst>
              <p:tags r:id="rId1"/>
            </p:custDataLst>
          </p:nvPr>
        </p:nvGrpSpPr>
        <p:grpSpPr>
          <a:xfrm>
            <a:off x="-697582" y="1645777"/>
            <a:ext cx="9337948" cy="3585084"/>
            <a:chOff x="-930109" y="1051361"/>
            <a:chExt cx="12450597" cy="4780113"/>
          </a:xfrm>
        </p:grpSpPr>
        <p:grpSp>
          <p:nvGrpSpPr>
            <p:cNvPr id="6" name="ïṣľîde">
              <a:extLst>
                <a:ext uri="{FF2B5EF4-FFF2-40B4-BE49-F238E27FC236}">
                  <a16:creationId xmlns:a16="http://schemas.microsoft.com/office/drawing/2014/main" id="{933B65FF-A272-4A69-9A01-92D7C77CF829}"/>
                </a:ext>
              </a:extLst>
            </p:cNvPr>
            <p:cNvGrpSpPr/>
            <p:nvPr/>
          </p:nvGrpSpPr>
          <p:grpSpPr>
            <a:xfrm>
              <a:off x="-930109" y="1051361"/>
              <a:ext cx="2490640" cy="4778319"/>
              <a:chOff x="-930109" y="1051361"/>
              <a:chExt cx="2490640" cy="4778319"/>
            </a:xfrm>
          </p:grpSpPr>
          <p:sp>
            <p:nvSpPr>
              <p:cNvPr id="27" name="îSľïďe">
                <a:extLst>
                  <a:ext uri="{FF2B5EF4-FFF2-40B4-BE49-F238E27FC236}">
                    <a16:creationId xmlns:a16="http://schemas.microsoft.com/office/drawing/2014/main" id="{B19D50FC-1125-4ED9-B7D8-78BCBCE8C008}"/>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sz="2400"/>
              </a:p>
            </p:txBody>
          </p:sp>
          <p:sp>
            <p:nvSpPr>
              <p:cNvPr id="28" name="íṡļîḍe">
                <a:extLst>
                  <a:ext uri="{FF2B5EF4-FFF2-40B4-BE49-F238E27FC236}">
                    <a16:creationId xmlns:a16="http://schemas.microsoft.com/office/drawing/2014/main" id="{9361AAF3-CAD5-4F13-928C-BFE011AA4BDD}"/>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sz="2400"/>
              </a:p>
            </p:txBody>
          </p:sp>
          <p:sp>
            <p:nvSpPr>
              <p:cNvPr id="29" name="ïŝ1ïḋe">
                <a:extLst>
                  <a:ext uri="{FF2B5EF4-FFF2-40B4-BE49-F238E27FC236}">
                    <a16:creationId xmlns:a16="http://schemas.microsoft.com/office/drawing/2014/main" id="{97F43942-06F9-42D1-A7B5-43B69347F1AE}"/>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sz="2400"/>
              </a:p>
            </p:txBody>
          </p:sp>
        </p:grpSp>
        <p:sp>
          <p:nvSpPr>
            <p:cNvPr id="7" name="ïsḷíḑè">
              <a:extLst>
                <a:ext uri="{FF2B5EF4-FFF2-40B4-BE49-F238E27FC236}">
                  <a16:creationId xmlns:a16="http://schemas.microsoft.com/office/drawing/2014/main" id="{4F1A39D8-7570-4901-A3E5-473DAAB733E1}"/>
                </a:ext>
              </a:extLst>
            </p:cNvPr>
            <p:cNvSpPr/>
            <p:nvPr/>
          </p:nvSpPr>
          <p:spPr>
            <a:xfrm>
              <a:off x="1543012" y="2978855"/>
              <a:ext cx="3742988" cy="923330"/>
            </a:xfrm>
            <a:prstGeom prst="rect">
              <a:avLst/>
            </a:prstGeom>
          </p:spPr>
          <p:txBody>
            <a:bodyPr wrap="square" anchor="ctr" anchorCtr="1">
              <a:normAutofit/>
            </a:bodyPr>
            <a:lstStyle/>
            <a:p>
              <a:pPr algn="r"/>
              <a:r>
                <a:rPr lang="en-US" altLang="zh-CN" sz="3600" b="1" spc="225" dirty="0">
                  <a:solidFill>
                    <a:schemeClr val="tx2"/>
                  </a:solidFill>
                </a:rPr>
                <a:t>CONTENTS</a:t>
              </a:r>
            </a:p>
          </p:txBody>
        </p:sp>
        <p:sp>
          <p:nvSpPr>
            <p:cNvPr id="8" name="i$ļïďe">
              <a:extLst>
                <a:ext uri="{FF2B5EF4-FFF2-40B4-BE49-F238E27FC236}">
                  <a16:creationId xmlns:a16="http://schemas.microsoft.com/office/drawing/2014/main" id="{A25DF563-5684-4357-AF66-64EBE7A7028F}"/>
                </a:ext>
              </a:extLst>
            </p:cNvPr>
            <p:cNvSpPr/>
            <p:nvPr/>
          </p:nvSpPr>
          <p:spPr>
            <a:xfrm>
              <a:off x="6276020" y="5029187"/>
              <a:ext cx="624349" cy="624349"/>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7500" tIns="35100" rIns="67500" bIns="35100" anchor="ctr">
              <a:noAutofit/>
            </a:bodyPr>
            <a:lstStyle/>
            <a:p>
              <a:pPr algn="ctr"/>
              <a:r>
                <a:rPr lang="en-US" altLang="zh-CN" sz="2400" dirty="0">
                  <a:solidFill>
                    <a:schemeClr val="bg1"/>
                  </a:solidFill>
                  <a:latin typeface="Impact" panose="020B0806030902050204" pitchFamily="34" charset="0"/>
                </a:rPr>
                <a:t>05</a:t>
              </a:r>
            </a:p>
          </p:txBody>
        </p:sp>
        <p:sp>
          <p:nvSpPr>
            <p:cNvPr id="9" name="îṡ1íḑé">
              <a:extLst>
                <a:ext uri="{FF2B5EF4-FFF2-40B4-BE49-F238E27FC236}">
                  <a16:creationId xmlns:a16="http://schemas.microsoft.com/office/drawing/2014/main" id="{82BD5307-F3AD-4DE2-A6DA-7E8B6322ACC7}"/>
                </a:ext>
              </a:extLst>
            </p:cNvPr>
            <p:cNvSpPr/>
            <p:nvPr/>
          </p:nvSpPr>
          <p:spPr>
            <a:xfrm>
              <a:off x="6281459" y="4150611"/>
              <a:ext cx="624349" cy="624349"/>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7500" tIns="35100" rIns="67500" bIns="35100" anchor="ctr">
              <a:noAutofit/>
            </a:bodyPr>
            <a:lstStyle/>
            <a:p>
              <a:pPr algn="ctr"/>
              <a:r>
                <a:rPr lang="en-US" altLang="zh-CN" sz="2400">
                  <a:solidFill>
                    <a:schemeClr val="bg1"/>
                  </a:solidFill>
                  <a:latin typeface="Impact" panose="020B0806030902050204" pitchFamily="34" charset="0"/>
                </a:rPr>
                <a:t>04</a:t>
              </a:r>
            </a:p>
          </p:txBody>
        </p:sp>
        <p:sp>
          <p:nvSpPr>
            <p:cNvPr id="10" name="íśľíḍé">
              <a:extLst>
                <a:ext uri="{FF2B5EF4-FFF2-40B4-BE49-F238E27FC236}">
                  <a16:creationId xmlns:a16="http://schemas.microsoft.com/office/drawing/2014/main" id="{1AB55A3F-C86D-41AF-8780-3FA466C759D8}"/>
                </a:ext>
              </a:extLst>
            </p:cNvPr>
            <p:cNvSpPr/>
            <p:nvPr/>
          </p:nvSpPr>
          <p:spPr>
            <a:xfrm>
              <a:off x="6281459" y="3272035"/>
              <a:ext cx="624349" cy="624349"/>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7500" tIns="35100" rIns="67500" bIns="35100" anchor="ctr">
              <a:noAutofit/>
            </a:bodyPr>
            <a:lstStyle/>
            <a:p>
              <a:pPr algn="ctr"/>
              <a:r>
                <a:rPr lang="en-US" altLang="zh-CN" sz="2400">
                  <a:solidFill>
                    <a:schemeClr val="bg1"/>
                  </a:solidFill>
                  <a:latin typeface="Impact" panose="020B0806030902050204" pitchFamily="34" charset="0"/>
                </a:rPr>
                <a:t>03</a:t>
              </a:r>
            </a:p>
          </p:txBody>
        </p:sp>
        <p:sp>
          <p:nvSpPr>
            <p:cNvPr id="11" name="ïşḻíḋê">
              <a:extLst>
                <a:ext uri="{FF2B5EF4-FFF2-40B4-BE49-F238E27FC236}">
                  <a16:creationId xmlns:a16="http://schemas.microsoft.com/office/drawing/2014/main" id="{F0E5BC8E-4AA2-4FC6-AEDE-48B8FAA4B9AC}"/>
                </a:ext>
              </a:extLst>
            </p:cNvPr>
            <p:cNvSpPr/>
            <p:nvPr/>
          </p:nvSpPr>
          <p:spPr>
            <a:xfrm>
              <a:off x="6281459" y="2393459"/>
              <a:ext cx="624349" cy="62434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7500" tIns="35100" rIns="67500" bIns="35100" anchor="ctr">
              <a:noAutofit/>
            </a:bodyPr>
            <a:lstStyle/>
            <a:p>
              <a:pPr algn="ctr"/>
              <a:r>
                <a:rPr lang="en-US" altLang="zh-CN" sz="2400">
                  <a:solidFill>
                    <a:schemeClr val="bg1"/>
                  </a:solidFill>
                  <a:latin typeface="Impact" panose="020B0806030902050204" pitchFamily="34" charset="0"/>
                </a:rPr>
                <a:t>02</a:t>
              </a:r>
            </a:p>
          </p:txBody>
        </p:sp>
        <p:sp>
          <p:nvSpPr>
            <p:cNvPr id="12" name="isḻïḋé">
              <a:extLst>
                <a:ext uri="{FF2B5EF4-FFF2-40B4-BE49-F238E27FC236}">
                  <a16:creationId xmlns:a16="http://schemas.microsoft.com/office/drawing/2014/main" id="{C0451A36-F8F9-4E68-9C14-18681989F54C}"/>
                </a:ext>
              </a:extLst>
            </p:cNvPr>
            <p:cNvSpPr/>
            <p:nvPr/>
          </p:nvSpPr>
          <p:spPr>
            <a:xfrm>
              <a:off x="6281461" y="1514883"/>
              <a:ext cx="624349" cy="624349"/>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67500" tIns="35100" rIns="67500" bIns="35100" anchor="ctr">
              <a:noAutofit/>
            </a:bodyPr>
            <a:lstStyle/>
            <a:p>
              <a:pPr algn="ctr"/>
              <a:r>
                <a:rPr lang="en-US" altLang="zh-CN" sz="2400" dirty="0">
                  <a:solidFill>
                    <a:schemeClr val="bg1"/>
                  </a:solidFill>
                  <a:latin typeface="Impact" panose="020B0806030902050204" pitchFamily="34" charset="0"/>
                </a:rPr>
                <a:t>01</a:t>
              </a:r>
            </a:p>
          </p:txBody>
        </p:sp>
        <p:sp>
          <p:nvSpPr>
            <p:cNvPr id="13" name="isļiḓé">
              <a:extLst>
                <a:ext uri="{FF2B5EF4-FFF2-40B4-BE49-F238E27FC236}">
                  <a16:creationId xmlns:a16="http://schemas.microsoft.com/office/drawing/2014/main" id="{14BE8420-7381-470B-AC29-3CB82B49C2D2}"/>
                </a:ext>
              </a:extLst>
            </p:cNvPr>
            <p:cNvSpPr txBox="1"/>
            <p:nvPr/>
          </p:nvSpPr>
          <p:spPr>
            <a:xfrm>
              <a:off x="7254456" y="5527493"/>
              <a:ext cx="3962575" cy="303981"/>
            </a:xfrm>
            <a:prstGeom prst="rect">
              <a:avLst/>
            </a:prstGeom>
            <a:noFill/>
          </p:spPr>
          <p:txBody>
            <a:bodyPr wrap="none" lIns="67500" tIns="35100" rIns="67500" bIns="35100" anchor="b" anchorCtr="0">
              <a:noAutofit/>
            </a:bodyPr>
            <a:lstStyle/>
            <a:p>
              <a:endParaRPr lang="zh-CN" altLang="en-US" sz="2400" b="1" dirty="0"/>
            </a:p>
          </p:txBody>
        </p:sp>
        <p:sp>
          <p:nvSpPr>
            <p:cNvPr id="15" name="iṡ1íḑê">
              <a:extLst>
                <a:ext uri="{FF2B5EF4-FFF2-40B4-BE49-F238E27FC236}">
                  <a16:creationId xmlns:a16="http://schemas.microsoft.com/office/drawing/2014/main" id="{05F8F47E-A116-4434-A57F-D953A941B808}"/>
                </a:ext>
              </a:extLst>
            </p:cNvPr>
            <p:cNvSpPr txBox="1"/>
            <p:nvPr/>
          </p:nvSpPr>
          <p:spPr>
            <a:xfrm>
              <a:off x="6951000" y="4462785"/>
              <a:ext cx="3962575" cy="303981"/>
            </a:xfrm>
            <a:prstGeom prst="rect">
              <a:avLst/>
            </a:prstGeom>
            <a:noFill/>
          </p:spPr>
          <p:txBody>
            <a:bodyPr wrap="none" lIns="67500" tIns="35100" rIns="67500" bIns="35100" anchor="b" anchorCtr="0">
              <a:noAutofit/>
            </a:bodyPr>
            <a:lstStyle/>
            <a:p>
              <a:r>
                <a:rPr lang="zh-TW" altLang="en-US" sz="2400" b="1" dirty="0"/>
                <a:t>實證研究</a:t>
              </a:r>
              <a:endParaRPr lang="zh-CN" altLang="en-US" sz="2400" b="1" dirty="0"/>
            </a:p>
          </p:txBody>
        </p:sp>
        <p:sp>
          <p:nvSpPr>
            <p:cNvPr id="17" name="íşḻïďê">
              <a:extLst>
                <a:ext uri="{FF2B5EF4-FFF2-40B4-BE49-F238E27FC236}">
                  <a16:creationId xmlns:a16="http://schemas.microsoft.com/office/drawing/2014/main" id="{09C5B617-7E6A-4CFF-AD7F-0BDED1EE9FAA}"/>
                </a:ext>
              </a:extLst>
            </p:cNvPr>
            <p:cNvSpPr txBox="1"/>
            <p:nvPr/>
          </p:nvSpPr>
          <p:spPr>
            <a:xfrm>
              <a:off x="6926628" y="3578189"/>
              <a:ext cx="3962575" cy="303981"/>
            </a:xfrm>
            <a:prstGeom prst="rect">
              <a:avLst/>
            </a:prstGeom>
            <a:noFill/>
          </p:spPr>
          <p:txBody>
            <a:bodyPr wrap="none" lIns="67500" tIns="35100" rIns="67500" bIns="35100" anchor="b" anchorCtr="0">
              <a:noAutofit/>
            </a:bodyPr>
            <a:lstStyle/>
            <a:p>
              <a:r>
                <a:rPr lang="zh-TW" altLang="en-US" sz="2400" b="1" dirty="0"/>
                <a:t>研究方法</a:t>
              </a:r>
              <a:endParaRPr lang="zh-CN" altLang="en-US" sz="2400" b="1" dirty="0"/>
            </a:p>
          </p:txBody>
        </p:sp>
        <p:sp>
          <p:nvSpPr>
            <p:cNvPr id="19" name="iśļîďe">
              <a:extLst>
                <a:ext uri="{FF2B5EF4-FFF2-40B4-BE49-F238E27FC236}">
                  <a16:creationId xmlns:a16="http://schemas.microsoft.com/office/drawing/2014/main" id="{176089DB-693D-4D37-A433-1F6BA8DEFCFF}"/>
                </a:ext>
              </a:extLst>
            </p:cNvPr>
            <p:cNvSpPr txBox="1"/>
            <p:nvPr/>
          </p:nvSpPr>
          <p:spPr>
            <a:xfrm>
              <a:off x="6900369" y="2713826"/>
              <a:ext cx="3962575" cy="303981"/>
            </a:xfrm>
            <a:prstGeom prst="rect">
              <a:avLst/>
            </a:prstGeom>
            <a:noFill/>
          </p:spPr>
          <p:txBody>
            <a:bodyPr wrap="none" lIns="67500" tIns="35100" rIns="67500" bIns="35100" anchor="b" anchorCtr="0">
              <a:noAutofit/>
            </a:bodyPr>
            <a:lstStyle/>
            <a:p>
              <a:r>
                <a:rPr lang="zh-TW" altLang="en-US" sz="2400" b="1" dirty="0"/>
                <a:t>文獻探討</a:t>
              </a:r>
              <a:endParaRPr lang="zh-CN" altLang="en-US" sz="2400" b="1" dirty="0"/>
            </a:p>
          </p:txBody>
        </p:sp>
        <p:sp>
          <p:nvSpPr>
            <p:cNvPr id="21" name="îṧļïďé">
              <a:extLst>
                <a:ext uri="{FF2B5EF4-FFF2-40B4-BE49-F238E27FC236}">
                  <a16:creationId xmlns:a16="http://schemas.microsoft.com/office/drawing/2014/main" id="{6C45C575-63D3-4FAE-AD19-9A503AADE65D}"/>
                </a:ext>
              </a:extLst>
            </p:cNvPr>
            <p:cNvSpPr txBox="1"/>
            <p:nvPr/>
          </p:nvSpPr>
          <p:spPr>
            <a:xfrm>
              <a:off x="6951000" y="1824890"/>
              <a:ext cx="3962575" cy="303981"/>
            </a:xfrm>
            <a:prstGeom prst="rect">
              <a:avLst/>
            </a:prstGeom>
            <a:noFill/>
          </p:spPr>
          <p:txBody>
            <a:bodyPr wrap="none" lIns="67500" tIns="35100" rIns="67500" bIns="35100" anchor="b" anchorCtr="0">
              <a:noAutofit/>
            </a:bodyPr>
            <a:lstStyle/>
            <a:p>
              <a:r>
                <a:rPr lang="zh-TW" altLang="en-US" sz="2400" b="1" dirty="0"/>
                <a:t>緒論</a:t>
              </a:r>
              <a:endParaRPr lang="zh-CN" altLang="en-US" sz="2400" b="1" dirty="0"/>
            </a:p>
          </p:txBody>
        </p:sp>
        <p:cxnSp>
          <p:nvCxnSpPr>
            <p:cNvPr id="23" name="直接连接符 22">
              <a:extLst>
                <a:ext uri="{FF2B5EF4-FFF2-40B4-BE49-F238E27FC236}">
                  <a16:creationId xmlns:a16="http://schemas.microsoft.com/office/drawing/2014/main" id="{0E32E640-B6ED-4EFE-957A-AAD95DCF3AAB}"/>
                </a:ext>
              </a:extLst>
            </p:cNvPr>
            <p:cNvCxnSpPr/>
            <p:nvPr/>
          </p:nvCxnSpPr>
          <p:spPr>
            <a:xfrm>
              <a:off x="6951000" y="221400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9E2D5EA-51F3-4E72-84C3-3CE94BF2E84E}"/>
                </a:ext>
              </a:extLst>
            </p:cNvPr>
            <p:cNvCxnSpPr/>
            <p:nvPr/>
          </p:nvCxnSpPr>
          <p:spPr>
            <a:xfrm>
              <a:off x="6951000" y="3137925"/>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836C54C-28CC-4860-AF9D-44ABB7440248}"/>
                </a:ext>
              </a:extLst>
            </p:cNvPr>
            <p:cNvCxnSpPr/>
            <p:nvPr/>
          </p:nvCxnSpPr>
          <p:spPr>
            <a:xfrm>
              <a:off x="6951000" y="406185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5F81125-8A12-4887-9236-8B5ADD3E6237}"/>
                </a:ext>
              </a:extLst>
            </p:cNvPr>
            <p:cNvCxnSpPr/>
            <p:nvPr/>
          </p:nvCxnSpPr>
          <p:spPr>
            <a:xfrm>
              <a:off x="6951000" y="4919100"/>
              <a:ext cx="456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0" name="灯片编号占位符 3">
            <a:extLst>
              <a:ext uri="{FF2B5EF4-FFF2-40B4-BE49-F238E27FC236}">
                <a16:creationId xmlns:a16="http://schemas.microsoft.com/office/drawing/2014/main" id="{7E4A7FFE-F402-4DE7-8DC5-48DFE03A5765}"/>
              </a:ext>
            </a:extLst>
          </p:cNvPr>
          <p:cNvSpPr>
            <a:spLocks noGrp="1"/>
          </p:cNvSpPr>
          <p:nvPr>
            <p:ph type="sldNum" sz="quarter" idx="12"/>
          </p:nvPr>
        </p:nvSpPr>
        <p:spPr>
          <a:xfrm>
            <a:off x="8640366" y="6552797"/>
            <a:ext cx="730250" cy="232749"/>
          </a:xfrm>
        </p:spPr>
        <p:txBody>
          <a:bodyPr/>
          <a:lstStyle/>
          <a:p>
            <a:fld id="{5DD3DB80-B894-403A-B48E-6FDC1A72010E}" type="slidenum">
              <a:rPr lang="zh-CN" altLang="en-US" sz="1800" smtClean="0"/>
              <a:pPr/>
              <a:t>2</a:t>
            </a:fld>
            <a:endParaRPr lang="zh-CN" altLang="en-US" sz="1800" dirty="0"/>
          </a:p>
        </p:txBody>
      </p:sp>
      <p:sp>
        <p:nvSpPr>
          <p:cNvPr id="3" name="矩形 2">
            <a:extLst>
              <a:ext uri="{FF2B5EF4-FFF2-40B4-BE49-F238E27FC236}">
                <a16:creationId xmlns:a16="http://schemas.microsoft.com/office/drawing/2014/main" id="{C84F11ED-7F58-4923-ABD3-C71C5EB885F4}"/>
              </a:ext>
            </a:extLst>
          </p:cNvPr>
          <p:cNvSpPr/>
          <p:nvPr/>
        </p:nvSpPr>
        <p:spPr>
          <a:xfrm>
            <a:off x="5213250" y="4683427"/>
            <a:ext cx="1723549" cy="461665"/>
          </a:xfrm>
          <a:prstGeom prst="rect">
            <a:avLst/>
          </a:prstGeom>
        </p:spPr>
        <p:txBody>
          <a:bodyPr wrap="none">
            <a:spAutoFit/>
          </a:bodyPr>
          <a:lstStyle/>
          <a:p>
            <a:r>
              <a:rPr lang="zh-TW" altLang="en-US" sz="2400" b="1" dirty="0"/>
              <a:t>結論與建議</a:t>
            </a:r>
          </a:p>
        </p:txBody>
      </p:sp>
      <p:cxnSp>
        <p:nvCxnSpPr>
          <p:cNvPr id="31" name="直接连接符 25">
            <a:extLst>
              <a:ext uri="{FF2B5EF4-FFF2-40B4-BE49-F238E27FC236}">
                <a16:creationId xmlns:a16="http://schemas.microsoft.com/office/drawing/2014/main" id="{33C41F1E-2B31-425D-9485-B5978AD36BFF}"/>
              </a:ext>
            </a:extLst>
          </p:cNvPr>
          <p:cNvCxnSpPr/>
          <p:nvPr/>
        </p:nvCxnSpPr>
        <p:spPr>
          <a:xfrm>
            <a:off x="5213249" y="5236656"/>
            <a:ext cx="342711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225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BC60C-1CC7-4E13-AC50-F9C6D1FDC930}"/>
              </a:ext>
            </a:extLst>
          </p:cNvPr>
          <p:cNvSpPr>
            <a:spLocks noGrp="1"/>
          </p:cNvSpPr>
          <p:nvPr>
            <p:ph type="title"/>
          </p:nvPr>
        </p:nvSpPr>
        <p:spPr/>
        <p:txBody>
          <a:bodyPr>
            <a:normAutofit/>
          </a:bodyPr>
          <a:lstStyle/>
          <a:p>
            <a:r>
              <a:rPr lang="en-US" altLang="zh-TW" sz="3600" dirty="0">
                <a:latin typeface="+mn-ea"/>
                <a:ea typeface="+mn-ea"/>
              </a:rPr>
              <a:t>2.4</a:t>
            </a:r>
            <a:r>
              <a:rPr lang="zh-TW" altLang="zh-TW" sz="3600" dirty="0">
                <a:latin typeface="+mn-ea"/>
                <a:ea typeface="+mn-ea"/>
              </a:rPr>
              <a:t>時間序列分析</a:t>
            </a:r>
            <a:r>
              <a:rPr lang="en-US" altLang="zh-TW" sz="3600" dirty="0">
                <a:latin typeface="+mn-ea"/>
                <a:ea typeface="+mn-ea"/>
              </a:rPr>
              <a:t>(1/4)</a:t>
            </a:r>
            <a:endParaRPr lang="zh-CN" altLang="en-US" sz="3600" dirty="0">
              <a:latin typeface="+mn-ea"/>
              <a:ea typeface="+mn-ea"/>
            </a:endParaRPr>
          </a:p>
        </p:txBody>
      </p:sp>
      <p:grpSp>
        <p:nvGrpSpPr>
          <p:cNvPr id="5"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216CB9D-074B-428C-9F14-1D73F4DAA23C}"/>
              </a:ext>
            </a:extLst>
          </p:cNvPr>
          <p:cNvGrpSpPr>
            <a:grpSpLocks noChangeAspect="1"/>
          </p:cNvGrpSpPr>
          <p:nvPr>
            <p:custDataLst>
              <p:tags r:id="rId1"/>
            </p:custDataLst>
          </p:nvPr>
        </p:nvGrpSpPr>
        <p:grpSpPr>
          <a:xfrm>
            <a:off x="4572000" y="3445335"/>
            <a:ext cx="4807577" cy="3014996"/>
            <a:chOff x="5103586" y="1411606"/>
            <a:chExt cx="6410102" cy="4019995"/>
          </a:xfrm>
        </p:grpSpPr>
        <p:sp>
          <p:nvSpPr>
            <p:cNvPr id="115" name="îSliḑê">
              <a:extLst>
                <a:ext uri="{FF2B5EF4-FFF2-40B4-BE49-F238E27FC236}">
                  <a16:creationId xmlns:a16="http://schemas.microsoft.com/office/drawing/2014/main" id="{5943322E-D644-4855-BAA2-72884A1923BB}"/>
                </a:ext>
              </a:extLst>
            </p:cNvPr>
            <p:cNvSpPr txBox="1"/>
            <p:nvPr/>
          </p:nvSpPr>
          <p:spPr bwMode="auto">
            <a:xfrm>
              <a:off x="5103586" y="1411606"/>
              <a:ext cx="80" cy="221599"/>
            </a:xfrm>
            <a:prstGeom prst="rect">
              <a:avLst/>
            </a:prstGeom>
            <a:noFill/>
            <a:scene3d>
              <a:camera prst="orthographicFront">
                <a:rot lat="0" lon="0" rev="0"/>
              </a:camera>
              <a:lightRig rig="threePt" dir="t"/>
            </a:scene3d>
            <a:sp3d prstMaterial="matte">
              <a:bevelT w="1270" h="1270"/>
            </a:sp3d>
          </p:spPr>
          <p:txBody>
            <a:bodyPr anchor="ctr"/>
            <a:lstStyle/>
            <a:p>
              <a:pPr algn="ctr"/>
              <a:endParaRPr sz="1350"/>
            </a:p>
          </p:txBody>
        </p:sp>
        <p:grpSp>
          <p:nvGrpSpPr>
            <p:cNvPr id="8" name="iṡļïḑê">
              <a:extLst>
                <a:ext uri="{FF2B5EF4-FFF2-40B4-BE49-F238E27FC236}">
                  <a16:creationId xmlns:a16="http://schemas.microsoft.com/office/drawing/2014/main" id="{3BBF0089-935B-4637-A62B-15A12FD376A7}"/>
                </a:ext>
              </a:extLst>
            </p:cNvPr>
            <p:cNvGrpSpPr/>
            <p:nvPr/>
          </p:nvGrpSpPr>
          <p:grpSpPr>
            <a:xfrm>
              <a:off x="8137675" y="2040717"/>
              <a:ext cx="3376013" cy="3390884"/>
              <a:chOff x="8064407" y="1991998"/>
              <a:chExt cx="3376013" cy="3390884"/>
            </a:xfrm>
          </p:grpSpPr>
          <p:sp>
            <p:nvSpPr>
              <p:cNvPr id="12" name="ïṥ1íḋé">
                <a:extLst>
                  <a:ext uri="{FF2B5EF4-FFF2-40B4-BE49-F238E27FC236}">
                    <a16:creationId xmlns:a16="http://schemas.microsoft.com/office/drawing/2014/main" id="{B8EEF558-95C6-4089-9CDC-F216DAB181AB}"/>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3" name="îṣ1îďè">
                <a:extLst>
                  <a:ext uri="{FF2B5EF4-FFF2-40B4-BE49-F238E27FC236}">
                    <a16:creationId xmlns:a16="http://schemas.microsoft.com/office/drawing/2014/main" id="{BAC3174B-96AB-4E1D-BAB2-E224AE103C1D}"/>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 name="íṩļîḑè">
                <a:extLst>
                  <a:ext uri="{FF2B5EF4-FFF2-40B4-BE49-F238E27FC236}">
                    <a16:creationId xmlns:a16="http://schemas.microsoft.com/office/drawing/2014/main" id="{58DFAE31-ACCB-49F1-B67F-CCBA4D48501F}"/>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5" name="í$ḻîḋé">
                <a:extLst>
                  <a:ext uri="{FF2B5EF4-FFF2-40B4-BE49-F238E27FC236}">
                    <a16:creationId xmlns:a16="http://schemas.microsoft.com/office/drawing/2014/main" id="{43B44B28-801E-4444-83A7-BA5C5ACDEBA2}"/>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6" name="íṧḷiḓe">
                <a:extLst>
                  <a:ext uri="{FF2B5EF4-FFF2-40B4-BE49-F238E27FC236}">
                    <a16:creationId xmlns:a16="http://schemas.microsoft.com/office/drawing/2014/main" id="{F3303D01-29AA-4CB2-B5C3-D5242A6AF836}"/>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7" name="î$ḻïde">
                <a:extLst>
                  <a:ext uri="{FF2B5EF4-FFF2-40B4-BE49-F238E27FC236}">
                    <a16:creationId xmlns:a16="http://schemas.microsoft.com/office/drawing/2014/main" id="{659735B9-1AA9-4A13-AF5F-C6073D147E25}"/>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8" name="ïślïḋé">
                <a:extLst>
                  <a:ext uri="{FF2B5EF4-FFF2-40B4-BE49-F238E27FC236}">
                    <a16:creationId xmlns:a16="http://schemas.microsoft.com/office/drawing/2014/main" id="{60E6B20A-9510-494E-91D5-F947EE892E82}"/>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9" name="íŝľïḍé">
                <a:extLst>
                  <a:ext uri="{FF2B5EF4-FFF2-40B4-BE49-F238E27FC236}">
                    <a16:creationId xmlns:a16="http://schemas.microsoft.com/office/drawing/2014/main" id="{B8AFB6A8-A4F4-4CAB-9885-90F843D60A61}"/>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0" name="íṩḻïḋè">
                <a:extLst>
                  <a:ext uri="{FF2B5EF4-FFF2-40B4-BE49-F238E27FC236}">
                    <a16:creationId xmlns:a16="http://schemas.microsoft.com/office/drawing/2014/main" id="{DCB30ED9-F6B1-440A-B941-068C4EC9AB81}"/>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1" name="íslídè">
                <a:extLst>
                  <a:ext uri="{FF2B5EF4-FFF2-40B4-BE49-F238E27FC236}">
                    <a16:creationId xmlns:a16="http://schemas.microsoft.com/office/drawing/2014/main" id="{9E8BD629-A5B6-47CF-8217-46F581784F87}"/>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2" name="ïśḻiďé">
                <a:extLst>
                  <a:ext uri="{FF2B5EF4-FFF2-40B4-BE49-F238E27FC236}">
                    <a16:creationId xmlns:a16="http://schemas.microsoft.com/office/drawing/2014/main" id="{73612A95-F471-4816-B65A-ED8A69391247}"/>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3" name="íṣlíḓè">
                <a:extLst>
                  <a:ext uri="{FF2B5EF4-FFF2-40B4-BE49-F238E27FC236}">
                    <a16:creationId xmlns:a16="http://schemas.microsoft.com/office/drawing/2014/main" id="{02A47BAA-03ED-46BB-A25E-D68FB9FC6117}"/>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4" name="iṡḻiḋé">
                <a:extLst>
                  <a:ext uri="{FF2B5EF4-FFF2-40B4-BE49-F238E27FC236}">
                    <a16:creationId xmlns:a16="http://schemas.microsoft.com/office/drawing/2014/main" id="{D7A4C24F-F7C7-4FEF-A285-C3E422E1CC76}"/>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5" name="íśľiḓè">
                <a:extLst>
                  <a:ext uri="{FF2B5EF4-FFF2-40B4-BE49-F238E27FC236}">
                    <a16:creationId xmlns:a16="http://schemas.microsoft.com/office/drawing/2014/main" id="{A00FF0FD-4386-4658-9E92-9B363F23E0D4}"/>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6" name="íṣḻîḑê">
                <a:extLst>
                  <a:ext uri="{FF2B5EF4-FFF2-40B4-BE49-F238E27FC236}">
                    <a16:creationId xmlns:a16="http://schemas.microsoft.com/office/drawing/2014/main" id="{CC91B916-38DE-418E-9DB6-6761E86FA431}"/>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7" name="iṣlïďê">
                <a:extLst>
                  <a:ext uri="{FF2B5EF4-FFF2-40B4-BE49-F238E27FC236}">
                    <a16:creationId xmlns:a16="http://schemas.microsoft.com/office/drawing/2014/main" id="{CC4E8FA0-4BC1-455A-9204-79129A4EF7E8}"/>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8" name="ïṩḷîḑé">
                <a:extLst>
                  <a:ext uri="{FF2B5EF4-FFF2-40B4-BE49-F238E27FC236}">
                    <a16:creationId xmlns:a16="http://schemas.microsoft.com/office/drawing/2014/main" id="{254683E3-1807-43A2-9A4C-5FA3F8B2C01E}"/>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9" name="í$ḷîḓê">
                <a:extLst>
                  <a:ext uri="{FF2B5EF4-FFF2-40B4-BE49-F238E27FC236}">
                    <a16:creationId xmlns:a16="http://schemas.microsoft.com/office/drawing/2014/main" id="{9F63830C-E3F5-461F-8079-E244DEAC61A7}"/>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0" name="ísḻîďê">
                <a:extLst>
                  <a:ext uri="{FF2B5EF4-FFF2-40B4-BE49-F238E27FC236}">
                    <a16:creationId xmlns:a16="http://schemas.microsoft.com/office/drawing/2014/main" id="{4D980191-C2AB-4AE5-9C1E-8B33F2050F41}"/>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1" name="ïṧļîḓè">
                <a:extLst>
                  <a:ext uri="{FF2B5EF4-FFF2-40B4-BE49-F238E27FC236}">
                    <a16:creationId xmlns:a16="http://schemas.microsoft.com/office/drawing/2014/main" id="{4E84E87A-0CAF-41EA-89A7-574E0922CFD1}"/>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2" name="ïš1íḋe">
                <a:extLst>
                  <a:ext uri="{FF2B5EF4-FFF2-40B4-BE49-F238E27FC236}">
                    <a16:creationId xmlns:a16="http://schemas.microsoft.com/office/drawing/2014/main" id="{8AB2E98B-FCA6-4ADA-8079-149DCCFEBAB0}"/>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3" name="iśľïḋê">
                <a:extLst>
                  <a:ext uri="{FF2B5EF4-FFF2-40B4-BE49-F238E27FC236}">
                    <a16:creationId xmlns:a16="http://schemas.microsoft.com/office/drawing/2014/main" id="{1A426019-7607-4A46-8306-9F14D86B534B}"/>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4" name="ïṣḷîḓé">
                <a:extLst>
                  <a:ext uri="{FF2B5EF4-FFF2-40B4-BE49-F238E27FC236}">
                    <a16:creationId xmlns:a16="http://schemas.microsoft.com/office/drawing/2014/main" id="{5826ABE7-5863-4DC5-A842-67C0A09127ED}"/>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5" name="îŝḻidè">
                <a:extLst>
                  <a:ext uri="{FF2B5EF4-FFF2-40B4-BE49-F238E27FC236}">
                    <a16:creationId xmlns:a16="http://schemas.microsoft.com/office/drawing/2014/main" id="{A9B3954C-5179-437D-B465-213461AF6D15}"/>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6" name="iṡļíďe">
                <a:extLst>
                  <a:ext uri="{FF2B5EF4-FFF2-40B4-BE49-F238E27FC236}">
                    <a16:creationId xmlns:a16="http://schemas.microsoft.com/office/drawing/2014/main" id="{FDB8CE7D-BDAF-45DC-9D39-0D630052B8FA}"/>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7" name="íśḷíďé">
                <a:extLst>
                  <a:ext uri="{FF2B5EF4-FFF2-40B4-BE49-F238E27FC236}">
                    <a16:creationId xmlns:a16="http://schemas.microsoft.com/office/drawing/2014/main" id="{0096E67B-4521-415E-965E-BD50F1FBF386}"/>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8" name="îSḻîḍè">
                <a:extLst>
                  <a:ext uri="{FF2B5EF4-FFF2-40B4-BE49-F238E27FC236}">
                    <a16:creationId xmlns:a16="http://schemas.microsoft.com/office/drawing/2014/main" id="{DF00364D-3F10-4A51-BEA7-79ED2B0DBB24}"/>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9" name="íṥḷiḓè">
                <a:extLst>
                  <a:ext uri="{FF2B5EF4-FFF2-40B4-BE49-F238E27FC236}">
                    <a16:creationId xmlns:a16="http://schemas.microsoft.com/office/drawing/2014/main" id="{AAB492A6-7B41-45ED-984B-C14234983AFA}"/>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0" name="i$1iďe">
                <a:extLst>
                  <a:ext uri="{FF2B5EF4-FFF2-40B4-BE49-F238E27FC236}">
                    <a16:creationId xmlns:a16="http://schemas.microsoft.com/office/drawing/2014/main" id="{1E22B2B6-8550-4702-B3C3-C6EAA860719F}"/>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1" name="íṧḷîḋê">
                <a:extLst>
                  <a:ext uri="{FF2B5EF4-FFF2-40B4-BE49-F238E27FC236}">
                    <a16:creationId xmlns:a16="http://schemas.microsoft.com/office/drawing/2014/main" id="{B63128F3-20D9-456A-B770-41D012394CE5}"/>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2" name="îṧľíḍê">
                <a:extLst>
                  <a:ext uri="{FF2B5EF4-FFF2-40B4-BE49-F238E27FC236}">
                    <a16:creationId xmlns:a16="http://schemas.microsoft.com/office/drawing/2014/main" id="{5D2B4A34-F699-4643-B4DB-A3E4C86845C6}"/>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3" name="iṩḷidé">
                <a:extLst>
                  <a:ext uri="{FF2B5EF4-FFF2-40B4-BE49-F238E27FC236}">
                    <a16:creationId xmlns:a16="http://schemas.microsoft.com/office/drawing/2014/main" id="{845C866C-4BF7-4AD7-84E2-43140343DBE4}"/>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sz="1350"/>
              </a:p>
            </p:txBody>
          </p:sp>
          <p:grpSp>
            <p:nvGrpSpPr>
              <p:cNvPr id="44" name="iṣļîdè">
                <a:extLst>
                  <a:ext uri="{FF2B5EF4-FFF2-40B4-BE49-F238E27FC236}">
                    <a16:creationId xmlns:a16="http://schemas.microsoft.com/office/drawing/2014/main" id="{6FADCFC2-C81C-4111-AC35-71C7A360BCAD}"/>
                  </a:ext>
                </a:extLst>
              </p:cNvPr>
              <p:cNvGrpSpPr/>
              <p:nvPr/>
            </p:nvGrpSpPr>
            <p:grpSpPr>
              <a:xfrm>
                <a:off x="8577077" y="2557054"/>
                <a:ext cx="1992389" cy="2081876"/>
                <a:chOff x="4707152" y="2248023"/>
                <a:chExt cx="2414023" cy="2522443"/>
              </a:xfrm>
            </p:grpSpPr>
            <p:grpSp>
              <p:nvGrpSpPr>
                <p:cNvPr id="92" name="ï$ļïḓé">
                  <a:extLst>
                    <a:ext uri="{FF2B5EF4-FFF2-40B4-BE49-F238E27FC236}">
                      <a16:creationId xmlns:a16="http://schemas.microsoft.com/office/drawing/2014/main" id="{9431B578-F80A-4D23-8E3A-FC9BE656D174}"/>
                    </a:ext>
                  </a:extLst>
                </p:cNvPr>
                <p:cNvGrpSpPr/>
                <p:nvPr/>
              </p:nvGrpSpPr>
              <p:grpSpPr>
                <a:xfrm>
                  <a:off x="6792726" y="2408141"/>
                  <a:ext cx="328449" cy="330554"/>
                  <a:chOff x="4149281" y="1887719"/>
                  <a:chExt cx="224837" cy="226650"/>
                </a:xfrm>
              </p:grpSpPr>
              <p:sp>
                <p:nvSpPr>
                  <p:cNvPr id="105" name="îslíḑè">
                    <a:extLst>
                      <a:ext uri="{FF2B5EF4-FFF2-40B4-BE49-F238E27FC236}">
                        <a16:creationId xmlns:a16="http://schemas.microsoft.com/office/drawing/2014/main" id="{03FD500E-09F1-4C73-977E-60DA011629C2}"/>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6" name="îšļíḋé">
                    <a:extLst>
                      <a:ext uri="{FF2B5EF4-FFF2-40B4-BE49-F238E27FC236}">
                        <a16:creationId xmlns:a16="http://schemas.microsoft.com/office/drawing/2014/main" id="{F60710B3-25C4-4CE6-84EA-0AB1C6F1CC1F}"/>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3" name="íṥḻîḑè">
                  <a:extLst>
                    <a:ext uri="{FF2B5EF4-FFF2-40B4-BE49-F238E27FC236}">
                      <a16:creationId xmlns:a16="http://schemas.microsoft.com/office/drawing/2014/main" id="{CE01F1C1-2CA6-400B-962A-EAB6DEBF9D6E}"/>
                    </a:ext>
                  </a:extLst>
                </p:cNvPr>
                <p:cNvGrpSpPr/>
                <p:nvPr/>
              </p:nvGrpSpPr>
              <p:grpSpPr>
                <a:xfrm>
                  <a:off x="5832354" y="2796766"/>
                  <a:ext cx="328449" cy="330554"/>
                  <a:chOff x="4149281" y="1887719"/>
                  <a:chExt cx="224837" cy="226650"/>
                </a:xfrm>
              </p:grpSpPr>
              <p:sp>
                <p:nvSpPr>
                  <p:cNvPr id="103" name="iśľîďe">
                    <a:extLst>
                      <a:ext uri="{FF2B5EF4-FFF2-40B4-BE49-F238E27FC236}">
                        <a16:creationId xmlns:a16="http://schemas.microsoft.com/office/drawing/2014/main" id="{6293184E-4EA5-43E8-A07E-18D409CC74C0}"/>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4" name="ïSḷïďé">
                    <a:extLst>
                      <a:ext uri="{FF2B5EF4-FFF2-40B4-BE49-F238E27FC236}">
                        <a16:creationId xmlns:a16="http://schemas.microsoft.com/office/drawing/2014/main" id="{A16891DB-009C-4990-B9FD-186C193C5DA6}"/>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4" name="iS1ïdè">
                  <a:extLst>
                    <a:ext uri="{FF2B5EF4-FFF2-40B4-BE49-F238E27FC236}">
                      <a16:creationId xmlns:a16="http://schemas.microsoft.com/office/drawing/2014/main" id="{B2567F76-94E4-4BA4-8725-8D4A4E689E7E}"/>
                    </a:ext>
                  </a:extLst>
                </p:cNvPr>
                <p:cNvGrpSpPr/>
                <p:nvPr/>
              </p:nvGrpSpPr>
              <p:grpSpPr>
                <a:xfrm>
                  <a:off x="4707152" y="3462362"/>
                  <a:ext cx="328449" cy="330554"/>
                  <a:chOff x="4149281" y="1887719"/>
                  <a:chExt cx="224837" cy="226650"/>
                </a:xfrm>
              </p:grpSpPr>
              <p:sp>
                <p:nvSpPr>
                  <p:cNvPr id="101" name="is1ïdè">
                    <a:extLst>
                      <a:ext uri="{FF2B5EF4-FFF2-40B4-BE49-F238E27FC236}">
                        <a16:creationId xmlns:a16="http://schemas.microsoft.com/office/drawing/2014/main" id="{D3DC3F43-14F1-49D3-A589-963013BA67E6}"/>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2" name="îş1îḍê">
                    <a:extLst>
                      <a:ext uri="{FF2B5EF4-FFF2-40B4-BE49-F238E27FC236}">
                        <a16:creationId xmlns:a16="http://schemas.microsoft.com/office/drawing/2014/main" id="{62511820-8A51-42D2-AB4F-05019EF7C39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5" name="iSḻiḓê">
                  <a:extLst>
                    <a:ext uri="{FF2B5EF4-FFF2-40B4-BE49-F238E27FC236}">
                      <a16:creationId xmlns:a16="http://schemas.microsoft.com/office/drawing/2014/main" id="{1E941577-AF6A-4DA3-B557-0F5616EAB5B0}"/>
                    </a:ext>
                  </a:extLst>
                </p:cNvPr>
                <p:cNvGrpSpPr/>
                <p:nvPr/>
              </p:nvGrpSpPr>
              <p:grpSpPr>
                <a:xfrm>
                  <a:off x="5940643" y="4439912"/>
                  <a:ext cx="328449" cy="330554"/>
                  <a:chOff x="4149281" y="1887719"/>
                  <a:chExt cx="224837" cy="226650"/>
                </a:xfrm>
              </p:grpSpPr>
              <p:sp>
                <p:nvSpPr>
                  <p:cNvPr id="99" name="îSlídè">
                    <a:extLst>
                      <a:ext uri="{FF2B5EF4-FFF2-40B4-BE49-F238E27FC236}">
                        <a16:creationId xmlns:a16="http://schemas.microsoft.com/office/drawing/2014/main" id="{47A06C14-66EC-46D4-8647-B5B4284D3C9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0" name="íśļîḋe">
                    <a:extLst>
                      <a:ext uri="{FF2B5EF4-FFF2-40B4-BE49-F238E27FC236}">
                        <a16:creationId xmlns:a16="http://schemas.microsoft.com/office/drawing/2014/main" id="{1A6D39D9-D71B-41C6-A065-488683D63F03}"/>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6" name="iṧļíḍê">
                  <a:extLst>
                    <a:ext uri="{FF2B5EF4-FFF2-40B4-BE49-F238E27FC236}">
                      <a16:creationId xmlns:a16="http://schemas.microsoft.com/office/drawing/2014/main" id="{03C31EDF-1C72-47D1-84AD-37957AA1565A}"/>
                    </a:ext>
                  </a:extLst>
                </p:cNvPr>
                <p:cNvGrpSpPr/>
                <p:nvPr/>
              </p:nvGrpSpPr>
              <p:grpSpPr>
                <a:xfrm>
                  <a:off x="5995533" y="2248023"/>
                  <a:ext cx="206943" cy="208270"/>
                  <a:chOff x="4149281" y="1887719"/>
                  <a:chExt cx="224837" cy="226650"/>
                </a:xfrm>
              </p:grpSpPr>
              <p:sp>
                <p:nvSpPr>
                  <p:cNvPr id="97" name="îśľîḍe">
                    <a:extLst>
                      <a:ext uri="{FF2B5EF4-FFF2-40B4-BE49-F238E27FC236}">
                        <a16:creationId xmlns:a16="http://schemas.microsoft.com/office/drawing/2014/main" id="{08A5DACA-8B9D-413A-9297-E0A688290378}"/>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8" name="ïŝ1îḋè">
                    <a:extLst>
                      <a:ext uri="{FF2B5EF4-FFF2-40B4-BE49-F238E27FC236}">
                        <a16:creationId xmlns:a16="http://schemas.microsoft.com/office/drawing/2014/main" id="{30D0BE86-1F0F-477C-8408-04EBA325BFED}"/>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nvGrpSpPr>
              <p:cNvPr id="45" name="îṥ1íḑê">
                <a:extLst>
                  <a:ext uri="{FF2B5EF4-FFF2-40B4-BE49-F238E27FC236}">
                    <a16:creationId xmlns:a16="http://schemas.microsoft.com/office/drawing/2014/main" id="{C3FF4D4C-76D4-4964-8491-E606162619AB}"/>
                  </a:ext>
                </a:extLst>
              </p:cNvPr>
              <p:cNvGrpSpPr/>
              <p:nvPr/>
            </p:nvGrpSpPr>
            <p:grpSpPr>
              <a:xfrm>
                <a:off x="9960748" y="3515891"/>
                <a:ext cx="271082" cy="272819"/>
                <a:chOff x="4149281" y="1887719"/>
                <a:chExt cx="224837" cy="226650"/>
              </a:xfrm>
            </p:grpSpPr>
            <p:sp>
              <p:nvSpPr>
                <p:cNvPr id="90" name="íṧḷíḑè">
                  <a:extLst>
                    <a:ext uri="{FF2B5EF4-FFF2-40B4-BE49-F238E27FC236}">
                      <a16:creationId xmlns:a16="http://schemas.microsoft.com/office/drawing/2014/main" id="{4204FB08-65EA-4787-A22F-B54E5B53A386}"/>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1" name="îṩḻîdê">
                  <a:extLst>
                    <a:ext uri="{FF2B5EF4-FFF2-40B4-BE49-F238E27FC236}">
                      <a16:creationId xmlns:a16="http://schemas.microsoft.com/office/drawing/2014/main" id="{021057FD-3CE6-4A69-BABA-3F44B3B2C73F}"/>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6" name="îśľîḋê">
                <a:extLst>
                  <a:ext uri="{FF2B5EF4-FFF2-40B4-BE49-F238E27FC236}">
                    <a16:creationId xmlns:a16="http://schemas.microsoft.com/office/drawing/2014/main" id="{0E4504AD-1E13-46A8-B9E8-AE43A153EC37}"/>
                  </a:ext>
                </a:extLst>
              </p:cNvPr>
              <p:cNvGrpSpPr/>
              <p:nvPr/>
            </p:nvGrpSpPr>
            <p:grpSpPr>
              <a:xfrm>
                <a:off x="9630783" y="3693124"/>
                <a:ext cx="170798" cy="171893"/>
                <a:chOff x="4149281" y="1887719"/>
                <a:chExt cx="224837" cy="226650"/>
              </a:xfrm>
            </p:grpSpPr>
            <p:sp>
              <p:nvSpPr>
                <p:cNvPr id="88" name="ïṩḻíḑé">
                  <a:extLst>
                    <a:ext uri="{FF2B5EF4-FFF2-40B4-BE49-F238E27FC236}">
                      <a16:creationId xmlns:a16="http://schemas.microsoft.com/office/drawing/2014/main" id="{6F900410-3DD4-4382-A458-0D8D436689A8}"/>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9" name="iṡḻïḋê">
                  <a:extLst>
                    <a:ext uri="{FF2B5EF4-FFF2-40B4-BE49-F238E27FC236}">
                      <a16:creationId xmlns:a16="http://schemas.microsoft.com/office/drawing/2014/main" id="{DBC805E8-AF44-4E99-B931-D5A748EEEF31}"/>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7" name="ïṡḷiḓè">
                <a:extLst>
                  <a:ext uri="{FF2B5EF4-FFF2-40B4-BE49-F238E27FC236}">
                    <a16:creationId xmlns:a16="http://schemas.microsoft.com/office/drawing/2014/main" id="{5A7B54CD-C855-4F7B-971A-F3172C348A80}"/>
                  </a:ext>
                </a:extLst>
              </p:cNvPr>
              <p:cNvGrpSpPr/>
              <p:nvPr/>
            </p:nvGrpSpPr>
            <p:grpSpPr>
              <a:xfrm>
                <a:off x="10720278" y="3714243"/>
                <a:ext cx="187879" cy="189083"/>
                <a:chOff x="4149281" y="1887719"/>
                <a:chExt cx="224837" cy="226650"/>
              </a:xfrm>
            </p:grpSpPr>
            <p:sp>
              <p:nvSpPr>
                <p:cNvPr id="86" name="ïsļiḓé">
                  <a:extLst>
                    <a:ext uri="{FF2B5EF4-FFF2-40B4-BE49-F238E27FC236}">
                      <a16:creationId xmlns:a16="http://schemas.microsoft.com/office/drawing/2014/main" id="{B541B4A9-90C1-4C3D-B0F9-EA472A001436}"/>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7" name="îşḷïďe">
                  <a:extLst>
                    <a:ext uri="{FF2B5EF4-FFF2-40B4-BE49-F238E27FC236}">
                      <a16:creationId xmlns:a16="http://schemas.microsoft.com/office/drawing/2014/main" id="{44A656E3-EA15-4CBA-8123-37DF6D26AE54}"/>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8" name="ïsļíḑe">
                <a:extLst>
                  <a:ext uri="{FF2B5EF4-FFF2-40B4-BE49-F238E27FC236}">
                    <a16:creationId xmlns:a16="http://schemas.microsoft.com/office/drawing/2014/main" id="{01D65B38-AC57-4338-9E04-04E71121B66F}"/>
                  </a:ext>
                </a:extLst>
              </p:cNvPr>
              <p:cNvGrpSpPr/>
              <p:nvPr/>
            </p:nvGrpSpPr>
            <p:grpSpPr>
              <a:xfrm>
                <a:off x="8064407" y="4282751"/>
                <a:ext cx="206666" cy="207992"/>
                <a:chOff x="4149281" y="1887719"/>
                <a:chExt cx="224837" cy="226650"/>
              </a:xfrm>
            </p:grpSpPr>
            <p:sp>
              <p:nvSpPr>
                <p:cNvPr id="84" name="îşḷídê">
                  <a:extLst>
                    <a:ext uri="{FF2B5EF4-FFF2-40B4-BE49-F238E27FC236}">
                      <a16:creationId xmlns:a16="http://schemas.microsoft.com/office/drawing/2014/main" id="{0ACF438F-FAFC-47A9-8A67-5D43C82FF36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5" name="íSlîḓê">
                  <a:extLst>
                    <a:ext uri="{FF2B5EF4-FFF2-40B4-BE49-F238E27FC236}">
                      <a16:creationId xmlns:a16="http://schemas.microsoft.com/office/drawing/2014/main" id="{A8A01A2D-C224-49E4-AE57-343D6D9F776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9" name="íṣľïḑê">
                <a:extLst>
                  <a:ext uri="{FF2B5EF4-FFF2-40B4-BE49-F238E27FC236}">
                    <a16:creationId xmlns:a16="http://schemas.microsoft.com/office/drawing/2014/main" id="{135AB6C5-F775-4158-946A-F4143F53EE7B}"/>
                  </a:ext>
                </a:extLst>
              </p:cNvPr>
              <p:cNvGrpSpPr/>
              <p:nvPr/>
            </p:nvGrpSpPr>
            <p:grpSpPr>
              <a:xfrm>
                <a:off x="8955070" y="5174890"/>
                <a:ext cx="206666" cy="207992"/>
                <a:chOff x="4149281" y="1887719"/>
                <a:chExt cx="224837" cy="226650"/>
              </a:xfrm>
            </p:grpSpPr>
            <p:sp>
              <p:nvSpPr>
                <p:cNvPr id="82" name="iṩ1íḑê">
                  <a:extLst>
                    <a:ext uri="{FF2B5EF4-FFF2-40B4-BE49-F238E27FC236}">
                      <a16:creationId xmlns:a16="http://schemas.microsoft.com/office/drawing/2014/main" id="{D92D1C6B-DEB1-449C-A216-E6BD788ABE57}"/>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3" name="îṥļïḍè">
                  <a:extLst>
                    <a:ext uri="{FF2B5EF4-FFF2-40B4-BE49-F238E27FC236}">
                      <a16:creationId xmlns:a16="http://schemas.microsoft.com/office/drawing/2014/main" id="{562BAF7F-A9CA-4038-A6D5-441FB89C7D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0" name="ïS1ïde">
                <a:extLst>
                  <a:ext uri="{FF2B5EF4-FFF2-40B4-BE49-F238E27FC236}">
                    <a16:creationId xmlns:a16="http://schemas.microsoft.com/office/drawing/2014/main" id="{CF11E7C1-1EC9-4AA3-9BB1-341317891939}"/>
                  </a:ext>
                </a:extLst>
              </p:cNvPr>
              <p:cNvGrpSpPr/>
              <p:nvPr/>
            </p:nvGrpSpPr>
            <p:grpSpPr>
              <a:xfrm>
                <a:off x="10292880" y="5137384"/>
                <a:ext cx="206666" cy="207992"/>
                <a:chOff x="4149281" y="1887719"/>
                <a:chExt cx="224837" cy="226650"/>
              </a:xfrm>
            </p:grpSpPr>
            <p:sp>
              <p:nvSpPr>
                <p:cNvPr id="80" name="îṥḷiďe">
                  <a:extLst>
                    <a:ext uri="{FF2B5EF4-FFF2-40B4-BE49-F238E27FC236}">
                      <a16:creationId xmlns:a16="http://schemas.microsoft.com/office/drawing/2014/main" id="{A9CE21FF-E025-4331-857F-B73D32477FD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1" name="iSļïḑé">
                  <a:extLst>
                    <a:ext uri="{FF2B5EF4-FFF2-40B4-BE49-F238E27FC236}">
                      <a16:creationId xmlns:a16="http://schemas.microsoft.com/office/drawing/2014/main" id="{4B283DD9-74C2-4341-B232-D9300806C87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1" name="íṣļiḋê">
                <a:extLst>
                  <a:ext uri="{FF2B5EF4-FFF2-40B4-BE49-F238E27FC236}">
                    <a16:creationId xmlns:a16="http://schemas.microsoft.com/office/drawing/2014/main" id="{B6D8516E-F14A-4AEC-B094-949845B3E896}"/>
                  </a:ext>
                </a:extLst>
              </p:cNvPr>
              <p:cNvGrpSpPr/>
              <p:nvPr/>
            </p:nvGrpSpPr>
            <p:grpSpPr>
              <a:xfrm>
                <a:off x="11174118" y="4385234"/>
                <a:ext cx="206666" cy="207992"/>
                <a:chOff x="4149281" y="1887719"/>
                <a:chExt cx="224837" cy="226650"/>
              </a:xfrm>
            </p:grpSpPr>
            <p:sp>
              <p:nvSpPr>
                <p:cNvPr id="78" name="ïŝliḑe">
                  <a:extLst>
                    <a:ext uri="{FF2B5EF4-FFF2-40B4-BE49-F238E27FC236}">
                      <a16:creationId xmlns:a16="http://schemas.microsoft.com/office/drawing/2014/main" id="{DC8A077B-FE71-49A6-9486-17BE470188E5}"/>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9" name="îṡľîďe">
                  <a:extLst>
                    <a:ext uri="{FF2B5EF4-FFF2-40B4-BE49-F238E27FC236}">
                      <a16:creationId xmlns:a16="http://schemas.microsoft.com/office/drawing/2014/main" id="{1EEA4845-B84B-4387-9019-0A8C331CD14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52" name="îśľïḍè">
                <a:extLst>
                  <a:ext uri="{FF2B5EF4-FFF2-40B4-BE49-F238E27FC236}">
                    <a16:creationId xmlns:a16="http://schemas.microsoft.com/office/drawing/2014/main" id="{CC33A260-39D2-4BA1-A8A8-87593B673F86}"/>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53" name="ïṡḷiḍè">
                <a:extLst>
                  <a:ext uri="{FF2B5EF4-FFF2-40B4-BE49-F238E27FC236}">
                    <a16:creationId xmlns:a16="http://schemas.microsoft.com/office/drawing/2014/main" id="{ADEFC5BE-6E44-45B0-BC45-D31F6BF73880}"/>
                  </a:ext>
                </a:extLst>
              </p:cNvPr>
              <p:cNvGrpSpPr/>
              <p:nvPr/>
            </p:nvGrpSpPr>
            <p:grpSpPr>
              <a:xfrm>
                <a:off x="10849339" y="2499297"/>
                <a:ext cx="170798" cy="171894"/>
                <a:chOff x="4149281" y="1887719"/>
                <a:chExt cx="224837" cy="226650"/>
              </a:xfrm>
            </p:grpSpPr>
            <p:sp>
              <p:nvSpPr>
                <p:cNvPr id="76" name="îšľiḑé">
                  <a:extLst>
                    <a:ext uri="{FF2B5EF4-FFF2-40B4-BE49-F238E27FC236}">
                      <a16:creationId xmlns:a16="http://schemas.microsoft.com/office/drawing/2014/main" id="{C17D6B83-B9B5-40B3-9727-A90FB273567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7" name="is1iḍé">
                  <a:extLst>
                    <a:ext uri="{FF2B5EF4-FFF2-40B4-BE49-F238E27FC236}">
                      <a16:creationId xmlns:a16="http://schemas.microsoft.com/office/drawing/2014/main" id="{C9FE8193-D2BF-4235-991F-6DA87444F8D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4" name="iSḻiḍè">
                <a:extLst>
                  <a:ext uri="{FF2B5EF4-FFF2-40B4-BE49-F238E27FC236}">
                    <a16:creationId xmlns:a16="http://schemas.microsoft.com/office/drawing/2014/main" id="{4C20838A-1F3E-4653-8EEF-03AAFAFE4A5C}"/>
                  </a:ext>
                </a:extLst>
              </p:cNvPr>
              <p:cNvGrpSpPr/>
              <p:nvPr/>
            </p:nvGrpSpPr>
            <p:grpSpPr>
              <a:xfrm>
                <a:off x="10199623" y="2101555"/>
                <a:ext cx="170798" cy="171894"/>
                <a:chOff x="4149281" y="1887719"/>
                <a:chExt cx="224837" cy="226650"/>
              </a:xfrm>
            </p:grpSpPr>
            <p:sp>
              <p:nvSpPr>
                <p:cNvPr id="74" name="íśḻíḍê">
                  <a:extLst>
                    <a:ext uri="{FF2B5EF4-FFF2-40B4-BE49-F238E27FC236}">
                      <a16:creationId xmlns:a16="http://schemas.microsoft.com/office/drawing/2014/main" id="{CC6A7145-59A5-4D79-8BDA-A4EC0C99E8A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5" name="îṡḻíḋe">
                  <a:extLst>
                    <a:ext uri="{FF2B5EF4-FFF2-40B4-BE49-F238E27FC236}">
                      <a16:creationId xmlns:a16="http://schemas.microsoft.com/office/drawing/2014/main" id="{C28B346A-E982-4A7C-8F75-659F061E987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5" name="íś1iďê">
                <a:extLst>
                  <a:ext uri="{FF2B5EF4-FFF2-40B4-BE49-F238E27FC236}">
                    <a16:creationId xmlns:a16="http://schemas.microsoft.com/office/drawing/2014/main" id="{12ADC6D1-097C-4C2A-B7C1-21AA974EE90A}"/>
                  </a:ext>
                </a:extLst>
              </p:cNvPr>
              <p:cNvGrpSpPr/>
              <p:nvPr/>
            </p:nvGrpSpPr>
            <p:grpSpPr>
              <a:xfrm>
                <a:off x="9344445" y="1991998"/>
                <a:ext cx="170798" cy="171894"/>
                <a:chOff x="4149281" y="1887719"/>
                <a:chExt cx="224837" cy="226650"/>
              </a:xfrm>
            </p:grpSpPr>
            <p:sp>
              <p:nvSpPr>
                <p:cNvPr id="72" name="iSļîḑé">
                  <a:extLst>
                    <a:ext uri="{FF2B5EF4-FFF2-40B4-BE49-F238E27FC236}">
                      <a16:creationId xmlns:a16="http://schemas.microsoft.com/office/drawing/2014/main" id="{83A8E39A-2BC4-479F-BFD5-B5C00AD814DA}"/>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3" name="î$ḷidé">
                  <a:extLst>
                    <a:ext uri="{FF2B5EF4-FFF2-40B4-BE49-F238E27FC236}">
                      <a16:creationId xmlns:a16="http://schemas.microsoft.com/office/drawing/2014/main" id="{D2E51CAE-8A2D-4067-B054-FC05C6583DE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6" name="îṧḷíḓè">
                <a:extLst>
                  <a:ext uri="{FF2B5EF4-FFF2-40B4-BE49-F238E27FC236}">
                    <a16:creationId xmlns:a16="http://schemas.microsoft.com/office/drawing/2014/main" id="{1D24D7CF-07A8-4F6F-92A0-185269B6ED99}"/>
                  </a:ext>
                </a:extLst>
              </p:cNvPr>
              <p:cNvGrpSpPr/>
              <p:nvPr/>
            </p:nvGrpSpPr>
            <p:grpSpPr>
              <a:xfrm>
                <a:off x="8284829" y="2625930"/>
                <a:ext cx="181307" cy="182470"/>
                <a:chOff x="4149281" y="1887719"/>
                <a:chExt cx="224837" cy="226650"/>
              </a:xfrm>
            </p:grpSpPr>
            <p:sp>
              <p:nvSpPr>
                <p:cNvPr id="70" name="iṧ1îdé">
                  <a:extLst>
                    <a:ext uri="{FF2B5EF4-FFF2-40B4-BE49-F238E27FC236}">
                      <a16:creationId xmlns:a16="http://schemas.microsoft.com/office/drawing/2014/main" id="{CBCFAE9E-038E-4467-B2C2-EB6142BDCBB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1" name="iṡḻîḋé">
                  <a:extLst>
                    <a:ext uri="{FF2B5EF4-FFF2-40B4-BE49-F238E27FC236}">
                      <a16:creationId xmlns:a16="http://schemas.microsoft.com/office/drawing/2014/main" id="{6377F155-3AB9-4982-9A63-D991CCF2816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8" name="îṧľïḓe">
                <a:extLst>
                  <a:ext uri="{FF2B5EF4-FFF2-40B4-BE49-F238E27FC236}">
                    <a16:creationId xmlns:a16="http://schemas.microsoft.com/office/drawing/2014/main" id="{EE2803A9-D8E0-4FAB-8DCD-ED18E8FFDBFA}"/>
                  </a:ext>
                </a:extLst>
              </p:cNvPr>
              <p:cNvGrpSpPr/>
              <p:nvPr/>
            </p:nvGrpSpPr>
            <p:grpSpPr>
              <a:xfrm>
                <a:off x="8575520" y="3036395"/>
                <a:ext cx="164825" cy="165880"/>
                <a:chOff x="4149281" y="1887719"/>
                <a:chExt cx="224837" cy="226650"/>
              </a:xfrm>
            </p:grpSpPr>
            <p:sp>
              <p:nvSpPr>
                <p:cNvPr id="68" name="îśḷídé">
                  <a:extLst>
                    <a:ext uri="{FF2B5EF4-FFF2-40B4-BE49-F238E27FC236}">
                      <a16:creationId xmlns:a16="http://schemas.microsoft.com/office/drawing/2014/main" id="{7EA610AA-87FE-41D3-9551-D2B67BE0D63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9" name="iṩļíḑe">
                  <a:extLst>
                    <a:ext uri="{FF2B5EF4-FFF2-40B4-BE49-F238E27FC236}">
                      <a16:creationId xmlns:a16="http://schemas.microsoft.com/office/drawing/2014/main" id="{9CE5BD73-636F-4E04-939A-A0F998B62CB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9" name="ïŝḻîḍe">
                <a:extLst>
                  <a:ext uri="{FF2B5EF4-FFF2-40B4-BE49-F238E27FC236}">
                    <a16:creationId xmlns:a16="http://schemas.microsoft.com/office/drawing/2014/main" id="{FF2603E9-EF1D-4B59-80D2-22CAC4085B3E}"/>
                  </a:ext>
                </a:extLst>
              </p:cNvPr>
              <p:cNvGrpSpPr/>
              <p:nvPr/>
            </p:nvGrpSpPr>
            <p:grpSpPr>
              <a:xfrm>
                <a:off x="8709469" y="4330439"/>
                <a:ext cx="271082" cy="272820"/>
                <a:chOff x="4149281" y="1887719"/>
                <a:chExt cx="224837" cy="226650"/>
              </a:xfrm>
            </p:grpSpPr>
            <p:sp>
              <p:nvSpPr>
                <p:cNvPr id="66" name="ïślidé">
                  <a:extLst>
                    <a:ext uri="{FF2B5EF4-FFF2-40B4-BE49-F238E27FC236}">
                      <a16:creationId xmlns:a16="http://schemas.microsoft.com/office/drawing/2014/main" id="{714DD373-919C-4B6D-9384-5A232C1061C7}"/>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7" name="ïşlíḋê">
                  <a:extLst>
                    <a:ext uri="{FF2B5EF4-FFF2-40B4-BE49-F238E27FC236}">
                      <a16:creationId xmlns:a16="http://schemas.microsoft.com/office/drawing/2014/main" id="{272B8E85-1359-498F-84DE-586A9F47A412}"/>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0" name="íṩlïďé">
                <a:extLst>
                  <a:ext uri="{FF2B5EF4-FFF2-40B4-BE49-F238E27FC236}">
                    <a16:creationId xmlns:a16="http://schemas.microsoft.com/office/drawing/2014/main" id="{62854625-40E4-4D1A-B33A-1138A6A4CF87}"/>
                  </a:ext>
                </a:extLst>
              </p:cNvPr>
              <p:cNvGrpSpPr/>
              <p:nvPr/>
            </p:nvGrpSpPr>
            <p:grpSpPr>
              <a:xfrm>
                <a:off x="9215633" y="2351279"/>
                <a:ext cx="170798" cy="171894"/>
                <a:chOff x="4149281" y="1887719"/>
                <a:chExt cx="224837" cy="226650"/>
              </a:xfrm>
            </p:grpSpPr>
            <p:sp>
              <p:nvSpPr>
                <p:cNvPr id="64" name="iṡḷïde">
                  <a:extLst>
                    <a:ext uri="{FF2B5EF4-FFF2-40B4-BE49-F238E27FC236}">
                      <a16:creationId xmlns:a16="http://schemas.microsoft.com/office/drawing/2014/main" id="{54583285-9605-4B61-B9BC-D495094A35C2}"/>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5" name="ïśḻîḑê">
                  <a:extLst>
                    <a:ext uri="{FF2B5EF4-FFF2-40B4-BE49-F238E27FC236}">
                      <a16:creationId xmlns:a16="http://schemas.microsoft.com/office/drawing/2014/main" id="{35FB232D-E8E8-445E-B2C4-711CC85B0B5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1" name="ïšļïḑé">
                <a:extLst>
                  <a:ext uri="{FF2B5EF4-FFF2-40B4-BE49-F238E27FC236}">
                    <a16:creationId xmlns:a16="http://schemas.microsoft.com/office/drawing/2014/main" id="{42DC765F-7E46-48A9-AB55-785B66D37691}"/>
                  </a:ext>
                </a:extLst>
              </p:cNvPr>
              <p:cNvGrpSpPr/>
              <p:nvPr/>
            </p:nvGrpSpPr>
            <p:grpSpPr>
              <a:xfrm>
                <a:off x="10526093" y="4752957"/>
                <a:ext cx="206667" cy="207992"/>
                <a:chOff x="4149281" y="1887719"/>
                <a:chExt cx="224837" cy="226650"/>
              </a:xfrm>
            </p:grpSpPr>
            <p:sp>
              <p:nvSpPr>
                <p:cNvPr id="62" name="išļîḓé">
                  <a:extLst>
                    <a:ext uri="{FF2B5EF4-FFF2-40B4-BE49-F238E27FC236}">
                      <a16:creationId xmlns:a16="http://schemas.microsoft.com/office/drawing/2014/main" id="{F5A85285-0942-44ED-9874-1D21C2D561B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3" name="ïṣḻïḓê">
                  <a:extLst>
                    <a:ext uri="{FF2B5EF4-FFF2-40B4-BE49-F238E27FC236}">
                      <a16:creationId xmlns:a16="http://schemas.microsoft.com/office/drawing/2014/main" id="{5F0DAAA4-5910-4D37-8E17-6375A9C40E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cxnSp>
        <p:nvCxnSpPr>
          <p:cNvPr id="117" name="直線接點 116">
            <a:extLst>
              <a:ext uri="{FF2B5EF4-FFF2-40B4-BE49-F238E27FC236}">
                <a16:creationId xmlns:a16="http://schemas.microsoft.com/office/drawing/2014/main" id="{DDFCAF4F-89C9-429C-B0E3-6B2EC2F14EBE}"/>
              </a:ext>
            </a:extLst>
          </p:cNvPr>
          <p:cNvCxnSpPr/>
          <p:nvPr/>
        </p:nvCxnSpPr>
        <p:spPr>
          <a:xfrm>
            <a:off x="7863467" y="3445335"/>
            <a:ext cx="6296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8" name="橢圓 117">
            <a:extLst>
              <a:ext uri="{FF2B5EF4-FFF2-40B4-BE49-F238E27FC236}">
                <a16:creationId xmlns:a16="http://schemas.microsoft.com/office/drawing/2014/main" id="{FE2E5563-CAB4-4D22-8F75-AC5BEBF4C1B1}"/>
              </a:ext>
            </a:extLst>
          </p:cNvPr>
          <p:cNvSpPr/>
          <p:nvPr/>
        </p:nvSpPr>
        <p:spPr>
          <a:xfrm>
            <a:off x="9163394" y="3316483"/>
            <a:ext cx="906739" cy="907058"/>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9" name="矩形 118">
            <a:extLst>
              <a:ext uri="{FF2B5EF4-FFF2-40B4-BE49-F238E27FC236}">
                <a16:creationId xmlns:a16="http://schemas.microsoft.com/office/drawing/2014/main" id="{1235E154-9E98-4449-B98A-324F279B9FC9}"/>
              </a:ext>
            </a:extLst>
          </p:cNvPr>
          <p:cNvSpPr/>
          <p:nvPr/>
        </p:nvSpPr>
        <p:spPr>
          <a:xfrm>
            <a:off x="595349" y="3767799"/>
            <a:ext cx="6274325" cy="1015663"/>
          </a:xfrm>
          <a:prstGeom prst="rect">
            <a:avLst/>
          </a:prstGeom>
        </p:spPr>
        <p:txBody>
          <a:bodyPr wrap="square">
            <a:spAutoFit/>
          </a:bodyPr>
          <a:lstStyle/>
          <a:p>
            <a:r>
              <a:rPr lang="zh-TW" altLang="zh-TW" sz="2000" dirty="0">
                <a:solidFill>
                  <a:srgbClr val="800000"/>
                </a:solidFill>
                <a:latin typeface="+mn-ea"/>
                <a:cs typeface="Times New Roman" panose="02020603050405020304" pitchFamily="18" charset="0"/>
              </a:rPr>
              <a:t>時間序列分析跟據以往的數值</a:t>
            </a:r>
            <a:r>
              <a:rPr lang="zh-TW" altLang="zh-TW" sz="20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及以往</a:t>
            </a:r>
            <a:r>
              <a:rPr lang="zh-TW" altLang="zh-TW" sz="2000" dirty="0">
                <a:solidFill>
                  <a:srgbClr val="800000"/>
                </a:solidFill>
                <a:latin typeface="+mn-ea"/>
                <a:cs typeface="Times New Roman" panose="02020603050405020304" pitchFamily="18" charset="0"/>
              </a:rPr>
              <a:t>預測的誤差為基礎</a:t>
            </a:r>
            <a:r>
              <a:rPr lang="zh-TW" altLang="zh-TW" sz="20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000" dirty="0">
                <a:solidFill>
                  <a:srgbClr val="800000"/>
                </a:solidFill>
                <a:latin typeface="+mn-ea"/>
                <a:cs typeface="Times New Roman" panose="02020603050405020304" pitchFamily="18" charset="0"/>
              </a:rPr>
              <a:t>來預測未來數值</a:t>
            </a:r>
            <a:r>
              <a:rPr lang="zh-TW" altLang="zh-TW" sz="20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，主要是利用過去之歷史資料找出行徑</a:t>
            </a:r>
            <a:r>
              <a:rPr lang="zh-TW" altLang="en-US" sz="20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一</a:t>
            </a:r>
            <a:r>
              <a:rPr lang="zh-TW" altLang="zh-TW" sz="20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樣的軌跡並利用此模式來預測未來數值</a:t>
            </a:r>
            <a:r>
              <a:rPr lang="zh-TW" altLang="en-US" sz="2000"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000" dirty="0">
              <a:latin typeface="微軟正黑體" panose="020B0604030504040204" pitchFamily="34" charset="-120"/>
              <a:ea typeface="微軟正黑體" panose="020B0604030504040204" pitchFamily="34" charset="-120"/>
            </a:endParaRPr>
          </a:p>
        </p:txBody>
      </p:sp>
      <p:sp>
        <p:nvSpPr>
          <p:cNvPr id="120" name="矩形 119">
            <a:extLst>
              <a:ext uri="{FF2B5EF4-FFF2-40B4-BE49-F238E27FC236}">
                <a16:creationId xmlns:a16="http://schemas.microsoft.com/office/drawing/2014/main" id="{452F85B7-9E3B-4A00-8F76-7B595D35E546}"/>
              </a:ext>
            </a:extLst>
          </p:cNvPr>
          <p:cNvSpPr/>
          <p:nvPr/>
        </p:nvSpPr>
        <p:spPr>
          <a:xfrm>
            <a:off x="587358" y="2286022"/>
            <a:ext cx="7922023" cy="1323439"/>
          </a:xfrm>
          <a:prstGeom prst="rect">
            <a:avLst/>
          </a:prstGeom>
        </p:spPr>
        <p:txBody>
          <a:bodyPr wrap="square">
            <a:spAutoFit/>
          </a:bodyPr>
          <a:lstStyle/>
          <a:p>
            <a:r>
              <a:rPr lang="en-US" altLang="zh-TW" sz="2000" dirty="0">
                <a:latin typeface="+mn-ea"/>
              </a:rPr>
              <a:t>Peter </a:t>
            </a:r>
            <a:r>
              <a:rPr lang="en-US" altLang="zh-TW" sz="2000" dirty="0" err="1">
                <a:latin typeface="+mn-ea"/>
              </a:rPr>
              <a:t>Turchin</a:t>
            </a:r>
            <a:r>
              <a:rPr lang="zh-TW" altLang="zh-TW" sz="2000" dirty="0">
                <a:latin typeface="+mn-ea"/>
                <a:cs typeface="Times New Roman" panose="02020603050405020304" pitchFamily="18" charset="0"/>
              </a:rPr>
              <a:t>（</a:t>
            </a:r>
            <a:r>
              <a:rPr lang="en-US" altLang="zh-TW" sz="2000" dirty="0">
                <a:latin typeface="+mn-ea"/>
              </a:rPr>
              <a:t>2016</a:t>
            </a:r>
            <a:r>
              <a:rPr lang="zh-TW" altLang="zh-TW" sz="2000" dirty="0">
                <a:latin typeface="+mn-ea"/>
                <a:cs typeface="Times New Roman" panose="02020603050405020304" pitchFamily="18" charset="0"/>
              </a:rPr>
              <a:t>）在「不和諧的</a:t>
            </a:r>
            <a:r>
              <a:rPr lang="en-US" altLang="zh-TW" sz="2000" dirty="0" err="1">
                <a:latin typeface="+mn-ea"/>
                <a:cs typeface="Times New Roman" panose="02020603050405020304" pitchFamily="18" charset="0"/>
              </a:rPr>
              <a:t>年代</a:t>
            </a:r>
            <a:r>
              <a:rPr lang="zh-TW" altLang="zh-TW" sz="2000" dirty="0">
                <a:latin typeface="+mn-ea"/>
                <a:cs typeface="Times New Roman" panose="02020603050405020304" pitchFamily="18" charset="0"/>
              </a:rPr>
              <a:t>（</a:t>
            </a:r>
            <a:r>
              <a:rPr lang="en-US" altLang="zh-TW" sz="2000" dirty="0">
                <a:latin typeface="+mn-ea"/>
                <a:cs typeface="Times New Roman" panose="02020603050405020304" pitchFamily="18" charset="0"/>
              </a:rPr>
              <a:t>Ages of Discord</a:t>
            </a:r>
            <a:r>
              <a:rPr lang="zh-TW" altLang="zh-TW" sz="2000" dirty="0">
                <a:latin typeface="+mn-ea"/>
                <a:cs typeface="Times New Roman" panose="02020603050405020304" pitchFamily="18" charset="0"/>
              </a:rPr>
              <a:t>）」一書提到，歷史數據可以分析未來會發生的事，歷史上很多樣態在當今社會中反復出現，由於類似的潛原因及軌跡周期性地出現類似的情形，提出可以利用數學統計模型來預測社會的興衰。</a:t>
            </a:r>
            <a:endParaRPr lang="zh-TW" altLang="en-US" sz="2000" dirty="0">
              <a:latin typeface="+mn-ea"/>
            </a:endParaRPr>
          </a:p>
        </p:txBody>
      </p:sp>
      <p:pic>
        <p:nvPicPr>
          <p:cNvPr id="122" name="圖片 121">
            <a:extLst>
              <a:ext uri="{FF2B5EF4-FFF2-40B4-BE49-F238E27FC236}">
                <a16:creationId xmlns:a16="http://schemas.microsoft.com/office/drawing/2014/main" id="{8F3FB061-4FA2-40A2-A680-2A19FA612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2646" y="5866278"/>
            <a:ext cx="747399" cy="747399"/>
          </a:xfrm>
          <a:prstGeom prst="rect">
            <a:avLst/>
          </a:prstGeom>
        </p:spPr>
      </p:pic>
      <p:pic>
        <p:nvPicPr>
          <p:cNvPr id="124" name="圖片 123">
            <a:extLst>
              <a:ext uri="{FF2B5EF4-FFF2-40B4-BE49-F238E27FC236}">
                <a16:creationId xmlns:a16="http://schemas.microsoft.com/office/drawing/2014/main" id="{5BF2D6BD-0360-42C1-A802-4E083E067D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6444" y="5903639"/>
            <a:ext cx="719891" cy="719891"/>
          </a:xfrm>
          <a:prstGeom prst="rect">
            <a:avLst/>
          </a:prstGeom>
        </p:spPr>
      </p:pic>
      <p:sp>
        <p:nvSpPr>
          <p:cNvPr id="6" name="矩形 5">
            <a:extLst>
              <a:ext uri="{FF2B5EF4-FFF2-40B4-BE49-F238E27FC236}">
                <a16:creationId xmlns:a16="http://schemas.microsoft.com/office/drawing/2014/main" id="{D2724750-32C2-44A4-8431-53AFC4216F7C}"/>
              </a:ext>
            </a:extLst>
          </p:cNvPr>
          <p:cNvSpPr/>
          <p:nvPr/>
        </p:nvSpPr>
        <p:spPr>
          <a:xfrm>
            <a:off x="696055" y="4928052"/>
            <a:ext cx="5080523" cy="830997"/>
          </a:xfrm>
          <a:prstGeom prst="rect">
            <a:avLst/>
          </a:prstGeom>
        </p:spPr>
        <p:txBody>
          <a:bodyPr wrap="square">
            <a:spAutoFit/>
          </a:bodyPr>
          <a:lstStyle/>
          <a:p>
            <a:r>
              <a:rPr lang="zh-TW" altLang="zh-TW" sz="2000" dirty="0">
                <a:latin typeface="微軟正黑體" panose="020B0604030504040204" pitchFamily="34" charset="-120"/>
                <a:cs typeface="Times New Roman" panose="02020603050405020304" pitchFamily="18" charset="0"/>
              </a:rPr>
              <a:t>簡言之</a:t>
            </a:r>
            <a:r>
              <a:rPr lang="zh-TW" altLang="en-US" sz="2000" dirty="0">
                <a:latin typeface="微軟正黑體" panose="020B0604030504040204" pitchFamily="34" charset="-120"/>
                <a:cs typeface="Times New Roman" panose="02020603050405020304" pitchFamily="18" charset="0"/>
              </a:rPr>
              <a:t>，</a:t>
            </a:r>
            <a:r>
              <a:rPr lang="zh-TW" altLang="zh-TW" sz="2400" kern="1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根據一段時間內過去發生的歷史資料</a:t>
            </a:r>
            <a:r>
              <a:rPr lang="zh-TW" altLang="en-US" sz="2400" kern="1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zh-TW" sz="2400" kern="1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rPr>
              <a:t>來預測未來。</a:t>
            </a:r>
            <a:endParaRPr lang="zh-TW" altLang="en-US" sz="2400" kern="100" dirty="0">
              <a:solidFill>
                <a:srgbClr val="8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箭號: 向右 6">
            <a:extLst>
              <a:ext uri="{FF2B5EF4-FFF2-40B4-BE49-F238E27FC236}">
                <a16:creationId xmlns:a16="http://schemas.microsoft.com/office/drawing/2014/main" id="{02FDCA78-89F7-456A-B73D-51D939AFA6E8}"/>
              </a:ext>
            </a:extLst>
          </p:cNvPr>
          <p:cNvSpPr/>
          <p:nvPr/>
        </p:nvSpPr>
        <p:spPr>
          <a:xfrm>
            <a:off x="3945947" y="6465867"/>
            <a:ext cx="1534595" cy="274320"/>
          </a:xfrm>
          <a:prstGeom prst="rightArrow">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5BAFAF7-095A-4659-AC17-94F39A8EE102}"/>
              </a:ext>
            </a:extLst>
          </p:cNvPr>
          <p:cNvSpPr txBox="1"/>
          <p:nvPr/>
        </p:nvSpPr>
        <p:spPr>
          <a:xfrm>
            <a:off x="3917680" y="6271010"/>
            <a:ext cx="1723549" cy="461665"/>
          </a:xfrm>
          <a:prstGeom prst="rect">
            <a:avLst/>
          </a:prstGeom>
          <a:noFill/>
        </p:spPr>
        <p:txBody>
          <a:bodyPr wrap="none" rtlCol="0">
            <a:spAutoFit/>
          </a:bodyPr>
          <a:lstStyle/>
          <a:p>
            <a:r>
              <a:rPr lang="zh-TW" altLang="en-US" sz="1200" dirty="0"/>
              <a:t>昨天的我，大前天的我</a:t>
            </a:r>
            <a:endParaRPr lang="en-US" altLang="zh-TW" sz="1200" dirty="0"/>
          </a:p>
          <a:p>
            <a:r>
              <a:rPr lang="zh-TW" altLang="en-US" sz="1200" dirty="0"/>
              <a:t>造就今天的我</a:t>
            </a:r>
          </a:p>
        </p:txBody>
      </p:sp>
      <p:sp>
        <p:nvSpPr>
          <p:cNvPr id="111" name="灯片编号占位符 3">
            <a:extLst>
              <a:ext uri="{FF2B5EF4-FFF2-40B4-BE49-F238E27FC236}">
                <a16:creationId xmlns:a16="http://schemas.microsoft.com/office/drawing/2014/main" id="{99D21BB7-C4D8-4033-8AE1-0F990DB7964E}"/>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20</a:t>
            </a:fld>
            <a:endParaRPr lang="zh-CN" altLang="en-US" dirty="0"/>
          </a:p>
        </p:txBody>
      </p:sp>
    </p:spTree>
    <p:extLst>
      <p:ext uri="{BB962C8B-B14F-4D97-AF65-F5344CB8AC3E}">
        <p14:creationId xmlns:p14="http://schemas.microsoft.com/office/powerpoint/2010/main" val="2679014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B250F0-4E3E-4BF5-9654-29C452D12AB6}"/>
              </a:ext>
            </a:extLst>
          </p:cNvPr>
          <p:cNvSpPr>
            <a:spLocks noGrp="1"/>
          </p:cNvSpPr>
          <p:nvPr>
            <p:ph type="title"/>
          </p:nvPr>
        </p:nvSpPr>
        <p:spPr>
          <a:xfrm>
            <a:off x="805165" y="312304"/>
            <a:ext cx="7290054" cy="1499616"/>
          </a:xfrm>
        </p:spPr>
        <p:txBody>
          <a:bodyPr>
            <a:normAutofit fontScale="90000"/>
          </a:bodyPr>
          <a:lstStyle/>
          <a:p>
            <a:pPr>
              <a:lnSpc>
                <a:spcPct val="150000"/>
              </a:lnSpc>
            </a:pPr>
            <a:r>
              <a:rPr lang="en-US" altLang="zh-TW" sz="4000" dirty="0">
                <a:latin typeface="+mn-ea"/>
              </a:rPr>
              <a:t>2.4</a:t>
            </a:r>
            <a:r>
              <a:rPr lang="zh-TW" altLang="zh-TW" sz="4000" dirty="0">
                <a:latin typeface="+mn-ea"/>
              </a:rPr>
              <a:t>時間序列分析</a:t>
            </a:r>
            <a:r>
              <a:rPr lang="en-US" altLang="zh-TW" sz="4000" dirty="0">
                <a:latin typeface="+mn-ea"/>
              </a:rPr>
              <a:t>(2/4)</a:t>
            </a:r>
            <a:br>
              <a:rPr lang="en-US" altLang="zh-TW" sz="4000" dirty="0">
                <a:latin typeface="+mn-ea"/>
              </a:rPr>
            </a:br>
            <a:r>
              <a:rPr lang="zh-TW" altLang="zh-TW" sz="3200" dirty="0"/>
              <a:t>時間序列相關文獻</a:t>
            </a:r>
            <a:endParaRPr lang="zh-TW" altLang="en-US" sz="3200" dirty="0"/>
          </a:p>
        </p:txBody>
      </p:sp>
      <p:grpSp>
        <p:nvGrpSpPr>
          <p:cNvPr id="120"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79DE877-6C00-4D98-8202-D759B8226EBE}"/>
              </a:ext>
            </a:extLst>
          </p:cNvPr>
          <p:cNvGrpSpPr>
            <a:grpSpLocks noChangeAspect="1"/>
          </p:cNvGrpSpPr>
          <p:nvPr>
            <p:custDataLst>
              <p:tags r:id="rId1"/>
            </p:custDataLst>
          </p:nvPr>
        </p:nvGrpSpPr>
        <p:grpSpPr>
          <a:xfrm>
            <a:off x="4229824" y="-872609"/>
            <a:ext cx="4807577" cy="3014996"/>
            <a:chOff x="5103586" y="1411606"/>
            <a:chExt cx="6410102" cy="4019995"/>
          </a:xfrm>
        </p:grpSpPr>
        <p:sp>
          <p:nvSpPr>
            <p:cNvPr id="121" name="îSliḑê">
              <a:extLst>
                <a:ext uri="{FF2B5EF4-FFF2-40B4-BE49-F238E27FC236}">
                  <a16:creationId xmlns:a16="http://schemas.microsoft.com/office/drawing/2014/main" id="{E14865D3-AF3D-4865-9524-41E239F801A4}"/>
                </a:ext>
              </a:extLst>
            </p:cNvPr>
            <p:cNvSpPr txBox="1"/>
            <p:nvPr/>
          </p:nvSpPr>
          <p:spPr bwMode="auto">
            <a:xfrm>
              <a:off x="5103586" y="1411606"/>
              <a:ext cx="80" cy="221599"/>
            </a:xfrm>
            <a:prstGeom prst="rect">
              <a:avLst/>
            </a:prstGeom>
            <a:noFill/>
            <a:scene3d>
              <a:camera prst="orthographicFront">
                <a:rot lat="0" lon="0" rev="0"/>
              </a:camera>
              <a:lightRig rig="threePt" dir="t"/>
            </a:scene3d>
            <a:sp3d prstMaterial="matte">
              <a:bevelT w="1270" h="1270"/>
            </a:sp3d>
          </p:spPr>
          <p:txBody>
            <a:bodyPr anchor="ctr"/>
            <a:lstStyle/>
            <a:p>
              <a:pPr algn="ctr"/>
              <a:endParaRPr sz="1350"/>
            </a:p>
          </p:txBody>
        </p:sp>
        <p:grpSp>
          <p:nvGrpSpPr>
            <p:cNvPr id="122" name="iṡļïḑê">
              <a:extLst>
                <a:ext uri="{FF2B5EF4-FFF2-40B4-BE49-F238E27FC236}">
                  <a16:creationId xmlns:a16="http://schemas.microsoft.com/office/drawing/2014/main" id="{236461F4-E7E7-49E6-B226-8C0281FE7A14}"/>
                </a:ext>
              </a:extLst>
            </p:cNvPr>
            <p:cNvGrpSpPr/>
            <p:nvPr/>
          </p:nvGrpSpPr>
          <p:grpSpPr>
            <a:xfrm>
              <a:off x="8137675" y="2040717"/>
              <a:ext cx="3376013" cy="3390884"/>
              <a:chOff x="8064407" y="1991998"/>
              <a:chExt cx="3376013" cy="3390884"/>
            </a:xfrm>
          </p:grpSpPr>
          <p:sp>
            <p:nvSpPr>
              <p:cNvPr id="123" name="ïṥ1íḋé">
                <a:extLst>
                  <a:ext uri="{FF2B5EF4-FFF2-40B4-BE49-F238E27FC236}">
                    <a16:creationId xmlns:a16="http://schemas.microsoft.com/office/drawing/2014/main" id="{C3388CE1-C046-45FF-91CA-BB1A5137B0DC}"/>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24" name="îṣ1îďè">
                <a:extLst>
                  <a:ext uri="{FF2B5EF4-FFF2-40B4-BE49-F238E27FC236}">
                    <a16:creationId xmlns:a16="http://schemas.microsoft.com/office/drawing/2014/main" id="{8DE106BA-DA0E-4F92-B063-DE536C4DF0B7}"/>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5" name="íṩļîḑè">
                <a:extLst>
                  <a:ext uri="{FF2B5EF4-FFF2-40B4-BE49-F238E27FC236}">
                    <a16:creationId xmlns:a16="http://schemas.microsoft.com/office/drawing/2014/main" id="{D6BD6FB1-F2AB-4EB4-A017-00E7D415247C}"/>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6" name="í$ḻîḋé">
                <a:extLst>
                  <a:ext uri="{FF2B5EF4-FFF2-40B4-BE49-F238E27FC236}">
                    <a16:creationId xmlns:a16="http://schemas.microsoft.com/office/drawing/2014/main" id="{56D779B7-FC2A-4B1A-9D6A-571C1AB2DE4A}"/>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7" name="íṧḷiḓe">
                <a:extLst>
                  <a:ext uri="{FF2B5EF4-FFF2-40B4-BE49-F238E27FC236}">
                    <a16:creationId xmlns:a16="http://schemas.microsoft.com/office/drawing/2014/main" id="{BDD3D9AC-1BCF-4406-BE22-65842393C7D7}"/>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8" name="î$ḻïde">
                <a:extLst>
                  <a:ext uri="{FF2B5EF4-FFF2-40B4-BE49-F238E27FC236}">
                    <a16:creationId xmlns:a16="http://schemas.microsoft.com/office/drawing/2014/main" id="{4AB86896-6AD1-496C-AC91-53A11B2C4CA2}"/>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9" name="ïślïḋé">
                <a:extLst>
                  <a:ext uri="{FF2B5EF4-FFF2-40B4-BE49-F238E27FC236}">
                    <a16:creationId xmlns:a16="http://schemas.microsoft.com/office/drawing/2014/main" id="{00FB1858-8BAA-43A0-A411-5758760DEFE8}"/>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0" name="íŝľïḍé">
                <a:extLst>
                  <a:ext uri="{FF2B5EF4-FFF2-40B4-BE49-F238E27FC236}">
                    <a16:creationId xmlns:a16="http://schemas.microsoft.com/office/drawing/2014/main" id="{54CC8ACF-0DEB-47E4-9F4C-0AC365141B6C}"/>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1" name="íṩḻïḋè">
                <a:extLst>
                  <a:ext uri="{FF2B5EF4-FFF2-40B4-BE49-F238E27FC236}">
                    <a16:creationId xmlns:a16="http://schemas.microsoft.com/office/drawing/2014/main" id="{5E3DD06B-04F6-471D-BD80-812E42B960F0}"/>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2" name="íslídè">
                <a:extLst>
                  <a:ext uri="{FF2B5EF4-FFF2-40B4-BE49-F238E27FC236}">
                    <a16:creationId xmlns:a16="http://schemas.microsoft.com/office/drawing/2014/main" id="{374C1D14-4B4E-4B57-82EB-3A39B35796BF}"/>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3" name="ïśḻiďé">
                <a:extLst>
                  <a:ext uri="{FF2B5EF4-FFF2-40B4-BE49-F238E27FC236}">
                    <a16:creationId xmlns:a16="http://schemas.microsoft.com/office/drawing/2014/main" id="{5FDCA0E4-560A-4A07-8C47-B6EDF810CB56}"/>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4" name="íṣlíḓè">
                <a:extLst>
                  <a:ext uri="{FF2B5EF4-FFF2-40B4-BE49-F238E27FC236}">
                    <a16:creationId xmlns:a16="http://schemas.microsoft.com/office/drawing/2014/main" id="{FA4193EA-E580-43F0-AA3E-7A3A2A3E59B0}"/>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5" name="iṡḻiḋé">
                <a:extLst>
                  <a:ext uri="{FF2B5EF4-FFF2-40B4-BE49-F238E27FC236}">
                    <a16:creationId xmlns:a16="http://schemas.microsoft.com/office/drawing/2014/main" id="{30209B27-848F-4AE0-B375-2745FF72B16B}"/>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6" name="íśľiḓè">
                <a:extLst>
                  <a:ext uri="{FF2B5EF4-FFF2-40B4-BE49-F238E27FC236}">
                    <a16:creationId xmlns:a16="http://schemas.microsoft.com/office/drawing/2014/main" id="{3373B926-EA2C-4D63-8DC6-15E8D1FC5F83}"/>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7" name="íṣḻîḑê">
                <a:extLst>
                  <a:ext uri="{FF2B5EF4-FFF2-40B4-BE49-F238E27FC236}">
                    <a16:creationId xmlns:a16="http://schemas.microsoft.com/office/drawing/2014/main" id="{83F900D6-8A33-467C-B0DA-1E76BB819AA1}"/>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8" name="iṣlïďê">
                <a:extLst>
                  <a:ext uri="{FF2B5EF4-FFF2-40B4-BE49-F238E27FC236}">
                    <a16:creationId xmlns:a16="http://schemas.microsoft.com/office/drawing/2014/main" id="{B386108B-C8B6-443E-8D36-413FAE126694}"/>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9" name="ïṩḷîḑé">
                <a:extLst>
                  <a:ext uri="{FF2B5EF4-FFF2-40B4-BE49-F238E27FC236}">
                    <a16:creationId xmlns:a16="http://schemas.microsoft.com/office/drawing/2014/main" id="{4544FEEA-BA31-4DF6-A1F4-F190780E2429}"/>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0" name="í$ḷîḓê">
                <a:extLst>
                  <a:ext uri="{FF2B5EF4-FFF2-40B4-BE49-F238E27FC236}">
                    <a16:creationId xmlns:a16="http://schemas.microsoft.com/office/drawing/2014/main" id="{98FD3E2A-BA47-45EF-8D6A-C1B18F31E03A}"/>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1" name="ísḻîďê">
                <a:extLst>
                  <a:ext uri="{FF2B5EF4-FFF2-40B4-BE49-F238E27FC236}">
                    <a16:creationId xmlns:a16="http://schemas.microsoft.com/office/drawing/2014/main" id="{E561A2C0-875C-415E-AEFE-6C107E87DC71}"/>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2" name="ïṧļîḓè">
                <a:extLst>
                  <a:ext uri="{FF2B5EF4-FFF2-40B4-BE49-F238E27FC236}">
                    <a16:creationId xmlns:a16="http://schemas.microsoft.com/office/drawing/2014/main" id="{1CA1B286-3E78-4043-8851-AB4FC4664F29}"/>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3" name="ïš1íḋe">
                <a:extLst>
                  <a:ext uri="{FF2B5EF4-FFF2-40B4-BE49-F238E27FC236}">
                    <a16:creationId xmlns:a16="http://schemas.microsoft.com/office/drawing/2014/main" id="{C08773D3-FA3D-42DA-BB98-A1631F77FC7B}"/>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4" name="iśľïḋê">
                <a:extLst>
                  <a:ext uri="{FF2B5EF4-FFF2-40B4-BE49-F238E27FC236}">
                    <a16:creationId xmlns:a16="http://schemas.microsoft.com/office/drawing/2014/main" id="{D893416E-85DF-435B-B85C-30DFAF0DCCF1}"/>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5" name="ïṣḷîḓé">
                <a:extLst>
                  <a:ext uri="{FF2B5EF4-FFF2-40B4-BE49-F238E27FC236}">
                    <a16:creationId xmlns:a16="http://schemas.microsoft.com/office/drawing/2014/main" id="{67AF4BE5-3573-4357-A676-EAD324EF9448}"/>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6" name="îŝḻidè">
                <a:extLst>
                  <a:ext uri="{FF2B5EF4-FFF2-40B4-BE49-F238E27FC236}">
                    <a16:creationId xmlns:a16="http://schemas.microsoft.com/office/drawing/2014/main" id="{28CEE8A0-155B-4E3A-AADE-D206B5AE35B9}"/>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7" name="iṡļíďe">
                <a:extLst>
                  <a:ext uri="{FF2B5EF4-FFF2-40B4-BE49-F238E27FC236}">
                    <a16:creationId xmlns:a16="http://schemas.microsoft.com/office/drawing/2014/main" id="{F150980D-09B4-43F9-8F33-267CDB658BDB}"/>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8" name="íśḷíďé">
                <a:extLst>
                  <a:ext uri="{FF2B5EF4-FFF2-40B4-BE49-F238E27FC236}">
                    <a16:creationId xmlns:a16="http://schemas.microsoft.com/office/drawing/2014/main" id="{2E321579-F52F-48AA-8C07-6093F434AD10}"/>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49" name="îSḻîḍè">
                <a:extLst>
                  <a:ext uri="{FF2B5EF4-FFF2-40B4-BE49-F238E27FC236}">
                    <a16:creationId xmlns:a16="http://schemas.microsoft.com/office/drawing/2014/main" id="{D844DFCF-C8AB-4277-885E-C6A02B026F3F}"/>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50" name="íṥḷiḓè">
                <a:extLst>
                  <a:ext uri="{FF2B5EF4-FFF2-40B4-BE49-F238E27FC236}">
                    <a16:creationId xmlns:a16="http://schemas.microsoft.com/office/drawing/2014/main" id="{1071CF1F-92E7-4C6B-93C9-0332E003C4B1}"/>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51" name="i$1iďe">
                <a:extLst>
                  <a:ext uri="{FF2B5EF4-FFF2-40B4-BE49-F238E27FC236}">
                    <a16:creationId xmlns:a16="http://schemas.microsoft.com/office/drawing/2014/main" id="{3C11F188-9F83-4291-AE17-557FB177A1AC}"/>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52" name="íṧḷîḋê">
                <a:extLst>
                  <a:ext uri="{FF2B5EF4-FFF2-40B4-BE49-F238E27FC236}">
                    <a16:creationId xmlns:a16="http://schemas.microsoft.com/office/drawing/2014/main" id="{DCFFE4CD-7941-4AD9-947F-9872C0614573}"/>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53" name="îṧľíḍê">
                <a:extLst>
                  <a:ext uri="{FF2B5EF4-FFF2-40B4-BE49-F238E27FC236}">
                    <a16:creationId xmlns:a16="http://schemas.microsoft.com/office/drawing/2014/main" id="{04442F81-7439-4245-B5EA-01C3E3546B19}"/>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154" name="iṩḷidé">
                <a:extLst>
                  <a:ext uri="{FF2B5EF4-FFF2-40B4-BE49-F238E27FC236}">
                    <a16:creationId xmlns:a16="http://schemas.microsoft.com/office/drawing/2014/main" id="{A0316641-5400-4658-8412-0CBCD12A5B89}"/>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sz="1350"/>
              </a:p>
            </p:txBody>
          </p:sp>
          <p:grpSp>
            <p:nvGrpSpPr>
              <p:cNvPr id="155" name="iṣļîdè">
                <a:extLst>
                  <a:ext uri="{FF2B5EF4-FFF2-40B4-BE49-F238E27FC236}">
                    <a16:creationId xmlns:a16="http://schemas.microsoft.com/office/drawing/2014/main" id="{E830615C-3FAE-4A7C-8FC2-65BC576C805E}"/>
                  </a:ext>
                </a:extLst>
              </p:cNvPr>
              <p:cNvGrpSpPr/>
              <p:nvPr/>
            </p:nvGrpSpPr>
            <p:grpSpPr>
              <a:xfrm>
                <a:off x="8577077" y="2557054"/>
                <a:ext cx="1992389" cy="2081876"/>
                <a:chOff x="4707152" y="2248023"/>
                <a:chExt cx="2414023" cy="2522443"/>
              </a:xfrm>
            </p:grpSpPr>
            <p:grpSp>
              <p:nvGrpSpPr>
                <p:cNvPr id="202" name="ï$ļïḓé">
                  <a:extLst>
                    <a:ext uri="{FF2B5EF4-FFF2-40B4-BE49-F238E27FC236}">
                      <a16:creationId xmlns:a16="http://schemas.microsoft.com/office/drawing/2014/main" id="{AA5D45D7-579D-40AD-8C29-2F4115404113}"/>
                    </a:ext>
                  </a:extLst>
                </p:cNvPr>
                <p:cNvGrpSpPr/>
                <p:nvPr/>
              </p:nvGrpSpPr>
              <p:grpSpPr>
                <a:xfrm>
                  <a:off x="6792726" y="2408141"/>
                  <a:ext cx="328449" cy="330554"/>
                  <a:chOff x="4149281" y="1887719"/>
                  <a:chExt cx="224837" cy="226650"/>
                </a:xfrm>
              </p:grpSpPr>
              <p:sp>
                <p:nvSpPr>
                  <p:cNvPr id="215" name="îslíḑè">
                    <a:extLst>
                      <a:ext uri="{FF2B5EF4-FFF2-40B4-BE49-F238E27FC236}">
                        <a16:creationId xmlns:a16="http://schemas.microsoft.com/office/drawing/2014/main" id="{A3AC8746-B5DA-4BFB-AF54-139BC48F663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16" name="îšļíḋé">
                    <a:extLst>
                      <a:ext uri="{FF2B5EF4-FFF2-40B4-BE49-F238E27FC236}">
                        <a16:creationId xmlns:a16="http://schemas.microsoft.com/office/drawing/2014/main" id="{D6B9286B-C584-442C-A179-6E8B1D7376F1}"/>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203" name="íṥḻîḑè">
                  <a:extLst>
                    <a:ext uri="{FF2B5EF4-FFF2-40B4-BE49-F238E27FC236}">
                      <a16:creationId xmlns:a16="http://schemas.microsoft.com/office/drawing/2014/main" id="{F750272E-D9C3-45E3-8592-A299573DA5B5}"/>
                    </a:ext>
                  </a:extLst>
                </p:cNvPr>
                <p:cNvGrpSpPr/>
                <p:nvPr/>
              </p:nvGrpSpPr>
              <p:grpSpPr>
                <a:xfrm>
                  <a:off x="5832354" y="2796766"/>
                  <a:ext cx="328449" cy="330554"/>
                  <a:chOff x="4149281" y="1887719"/>
                  <a:chExt cx="224837" cy="226650"/>
                </a:xfrm>
              </p:grpSpPr>
              <p:sp>
                <p:nvSpPr>
                  <p:cNvPr id="213" name="iśľîďe">
                    <a:extLst>
                      <a:ext uri="{FF2B5EF4-FFF2-40B4-BE49-F238E27FC236}">
                        <a16:creationId xmlns:a16="http://schemas.microsoft.com/office/drawing/2014/main" id="{570D046C-E33D-407A-AA44-1850E56AE092}"/>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14" name="ïSḷïďé">
                    <a:extLst>
                      <a:ext uri="{FF2B5EF4-FFF2-40B4-BE49-F238E27FC236}">
                        <a16:creationId xmlns:a16="http://schemas.microsoft.com/office/drawing/2014/main" id="{E36CD662-BE0C-42B2-93EA-E5CD6CE4A50E}"/>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204" name="iS1ïdè">
                  <a:extLst>
                    <a:ext uri="{FF2B5EF4-FFF2-40B4-BE49-F238E27FC236}">
                      <a16:creationId xmlns:a16="http://schemas.microsoft.com/office/drawing/2014/main" id="{7BED75D9-A794-47E7-A707-41B962635DB7}"/>
                    </a:ext>
                  </a:extLst>
                </p:cNvPr>
                <p:cNvGrpSpPr/>
                <p:nvPr/>
              </p:nvGrpSpPr>
              <p:grpSpPr>
                <a:xfrm>
                  <a:off x="4707152" y="3462362"/>
                  <a:ext cx="328449" cy="330554"/>
                  <a:chOff x="4149281" y="1887719"/>
                  <a:chExt cx="224837" cy="226650"/>
                </a:xfrm>
              </p:grpSpPr>
              <p:sp>
                <p:nvSpPr>
                  <p:cNvPr id="211" name="is1ïdè">
                    <a:extLst>
                      <a:ext uri="{FF2B5EF4-FFF2-40B4-BE49-F238E27FC236}">
                        <a16:creationId xmlns:a16="http://schemas.microsoft.com/office/drawing/2014/main" id="{55350A9E-51E4-49D0-BB34-E7731641FB9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12" name="îş1îḍê">
                    <a:extLst>
                      <a:ext uri="{FF2B5EF4-FFF2-40B4-BE49-F238E27FC236}">
                        <a16:creationId xmlns:a16="http://schemas.microsoft.com/office/drawing/2014/main" id="{3C269184-FD6E-4900-B845-18960CE2157F}"/>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205" name="iSḻiḓê">
                  <a:extLst>
                    <a:ext uri="{FF2B5EF4-FFF2-40B4-BE49-F238E27FC236}">
                      <a16:creationId xmlns:a16="http://schemas.microsoft.com/office/drawing/2014/main" id="{E85122F3-340D-4466-AEED-B81A9BF6B6DE}"/>
                    </a:ext>
                  </a:extLst>
                </p:cNvPr>
                <p:cNvGrpSpPr/>
                <p:nvPr/>
              </p:nvGrpSpPr>
              <p:grpSpPr>
                <a:xfrm>
                  <a:off x="5940643" y="4439912"/>
                  <a:ext cx="328449" cy="330554"/>
                  <a:chOff x="4149281" y="1887719"/>
                  <a:chExt cx="224837" cy="226650"/>
                </a:xfrm>
              </p:grpSpPr>
              <p:sp>
                <p:nvSpPr>
                  <p:cNvPr id="209" name="îSlídè">
                    <a:extLst>
                      <a:ext uri="{FF2B5EF4-FFF2-40B4-BE49-F238E27FC236}">
                        <a16:creationId xmlns:a16="http://schemas.microsoft.com/office/drawing/2014/main" id="{AC73B04E-4F58-4958-88E7-C50722BB3A7A}"/>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10" name="íśļîḋe">
                    <a:extLst>
                      <a:ext uri="{FF2B5EF4-FFF2-40B4-BE49-F238E27FC236}">
                        <a16:creationId xmlns:a16="http://schemas.microsoft.com/office/drawing/2014/main" id="{483D9F95-14B4-4AEE-96E8-6625B51F141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206" name="iṧļíḍê">
                  <a:extLst>
                    <a:ext uri="{FF2B5EF4-FFF2-40B4-BE49-F238E27FC236}">
                      <a16:creationId xmlns:a16="http://schemas.microsoft.com/office/drawing/2014/main" id="{0589863B-978B-46E9-985A-64DF7A5789AE}"/>
                    </a:ext>
                  </a:extLst>
                </p:cNvPr>
                <p:cNvGrpSpPr/>
                <p:nvPr/>
              </p:nvGrpSpPr>
              <p:grpSpPr>
                <a:xfrm>
                  <a:off x="5995533" y="2248023"/>
                  <a:ext cx="206943" cy="208270"/>
                  <a:chOff x="4149281" y="1887719"/>
                  <a:chExt cx="224837" cy="226650"/>
                </a:xfrm>
              </p:grpSpPr>
              <p:sp>
                <p:nvSpPr>
                  <p:cNvPr id="207" name="îśľîḍe">
                    <a:extLst>
                      <a:ext uri="{FF2B5EF4-FFF2-40B4-BE49-F238E27FC236}">
                        <a16:creationId xmlns:a16="http://schemas.microsoft.com/office/drawing/2014/main" id="{95EB18EC-00B1-4A36-8F32-A6E14B628B63}"/>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08" name="ïŝ1îḋè">
                    <a:extLst>
                      <a:ext uri="{FF2B5EF4-FFF2-40B4-BE49-F238E27FC236}">
                        <a16:creationId xmlns:a16="http://schemas.microsoft.com/office/drawing/2014/main" id="{46965261-9799-42BE-AF7E-AB44687C098A}"/>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nvGrpSpPr>
              <p:cNvPr id="156" name="îṥ1íḑê">
                <a:extLst>
                  <a:ext uri="{FF2B5EF4-FFF2-40B4-BE49-F238E27FC236}">
                    <a16:creationId xmlns:a16="http://schemas.microsoft.com/office/drawing/2014/main" id="{ADF25412-5415-4C14-AD1E-DD1D07354238}"/>
                  </a:ext>
                </a:extLst>
              </p:cNvPr>
              <p:cNvGrpSpPr/>
              <p:nvPr/>
            </p:nvGrpSpPr>
            <p:grpSpPr>
              <a:xfrm>
                <a:off x="9960748" y="3515891"/>
                <a:ext cx="271082" cy="272819"/>
                <a:chOff x="4149281" y="1887719"/>
                <a:chExt cx="224837" cy="226650"/>
              </a:xfrm>
            </p:grpSpPr>
            <p:sp>
              <p:nvSpPr>
                <p:cNvPr id="200" name="íṧḷíḑè">
                  <a:extLst>
                    <a:ext uri="{FF2B5EF4-FFF2-40B4-BE49-F238E27FC236}">
                      <a16:creationId xmlns:a16="http://schemas.microsoft.com/office/drawing/2014/main" id="{8B2CDD08-A078-4B10-B741-096A3D21CC40}"/>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01" name="îṩḻîdê">
                  <a:extLst>
                    <a:ext uri="{FF2B5EF4-FFF2-40B4-BE49-F238E27FC236}">
                      <a16:creationId xmlns:a16="http://schemas.microsoft.com/office/drawing/2014/main" id="{C00C9CB5-5537-4017-A47D-69045B946808}"/>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57" name="îśľîḋê">
                <a:extLst>
                  <a:ext uri="{FF2B5EF4-FFF2-40B4-BE49-F238E27FC236}">
                    <a16:creationId xmlns:a16="http://schemas.microsoft.com/office/drawing/2014/main" id="{8F129074-937F-4190-8C16-00687F266678}"/>
                  </a:ext>
                </a:extLst>
              </p:cNvPr>
              <p:cNvGrpSpPr/>
              <p:nvPr/>
            </p:nvGrpSpPr>
            <p:grpSpPr>
              <a:xfrm>
                <a:off x="9630783" y="3693124"/>
                <a:ext cx="170798" cy="171893"/>
                <a:chOff x="4149281" y="1887719"/>
                <a:chExt cx="224837" cy="226650"/>
              </a:xfrm>
            </p:grpSpPr>
            <p:sp>
              <p:nvSpPr>
                <p:cNvPr id="198" name="ïṩḻíḑé">
                  <a:extLst>
                    <a:ext uri="{FF2B5EF4-FFF2-40B4-BE49-F238E27FC236}">
                      <a16:creationId xmlns:a16="http://schemas.microsoft.com/office/drawing/2014/main" id="{1505ED79-2E44-4482-92DC-0B89AEAE69FD}"/>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9" name="iṡḻïḋê">
                  <a:extLst>
                    <a:ext uri="{FF2B5EF4-FFF2-40B4-BE49-F238E27FC236}">
                      <a16:creationId xmlns:a16="http://schemas.microsoft.com/office/drawing/2014/main" id="{6351A11B-DF3E-4B82-880B-DE5A2B2CB904}"/>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58" name="ïṡḷiḓè">
                <a:extLst>
                  <a:ext uri="{FF2B5EF4-FFF2-40B4-BE49-F238E27FC236}">
                    <a16:creationId xmlns:a16="http://schemas.microsoft.com/office/drawing/2014/main" id="{DED7CB09-8851-4499-9391-6B2F3231023E}"/>
                  </a:ext>
                </a:extLst>
              </p:cNvPr>
              <p:cNvGrpSpPr/>
              <p:nvPr/>
            </p:nvGrpSpPr>
            <p:grpSpPr>
              <a:xfrm>
                <a:off x="10720278" y="3714243"/>
                <a:ext cx="187879" cy="189083"/>
                <a:chOff x="4149281" y="1887719"/>
                <a:chExt cx="224837" cy="226650"/>
              </a:xfrm>
            </p:grpSpPr>
            <p:sp>
              <p:nvSpPr>
                <p:cNvPr id="196" name="ïsļiḓé">
                  <a:extLst>
                    <a:ext uri="{FF2B5EF4-FFF2-40B4-BE49-F238E27FC236}">
                      <a16:creationId xmlns:a16="http://schemas.microsoft.com/office/drawing/2014/main" id="{4B206E4A-D221-49B7-BA5C-AFA2297E3ED7}"/>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7" name="îşḷïďe">
                  <a:extLst>
                    <a:ext uri="{FF2B5EF4-FFF2-40B4-BE49-F238E27FC236}">
                      <a16:creationId xmlns:a16="http://schemas.microsoft.com/office/drawing/2014/main" id="{C02A0369-683D-4F3C-B8A7-221424F83313}"/>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59" name="ïsļíḑe">
                <a:extLst>
                  <a:ext uri="{FF2B5EF4-FFF2-40B4-BE49-F238E27FC236}">
                    <a16:creationId xmlns:a16="http://schemas.microsoft.com/office/drawing/2014/main" id="{708C773B-4CCC-4FC9-8804-4ED384F87FF7}"/>
                  </a:ext>
                </a:extLst>
              </p:cNvPr>
              <p:cNvGrpSpPr/>
              <p:nvPr/>
            </p:nvGrpSpPr>
            <p:grpSpPr>
              <a:xfrm>
                <a:off x="8064407" y="4282751"/>
                <a:ext cx="206666" cy="207992"/>
                <a:chOff x="4149281" y="1887719"/>
                <a:chExt cx="224837" cy="226650"/>
              </a:xfrm>
            </p:grpSpPr>
            <p:sp>
              <p:nvSpPr>
                <p:cNvPr id="194" name="îşḷídê">
                  <a:extLst>
                    <a:ext uri="{FF2B5EF4-FFF2-40B4-BE49-F238E27FC236}">
                      <a16:creationId xmlns:a16="http://schemas.microsoft.com/office/drawing/2014/main" id="{8C9999A6-64CA-421D-881B-41127AACC6E7}"/>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5" name="íSlîḓê">
                  <a:extLst>
                    <a:ext uri="{FF2B5EF4-FFF2-40B4-BE49-F238E27FC236}">
                      <a16:creationId xmlns:a16="http://schemas.microsoft.com/office/drawing/2014/main" id="{1CF7EF63-6BA7-4407-A033-820A9D872615}"/>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0" name="íṣľïḑê">
                <a:extLst>
                  <a:ext uri="{FF2B5EF4-FFF2-40B4-BE49-F238E27FC236}">
                    <a16:creationId xmlns:a16="http://schemas.microsoft.com/office/drawing/2014/main" id="{4F1E7568-8E4D-45A9-8298-9BE9ACCEE6D2}"/>
                  </a:ext>
                </a:extLst>
              </p:cNvPr>
              <p:cNvGrpSpPr/>
              <p:nvPr/>
            </p:nvGrpSpPr>
            <p:grpSpPr>
              <a:xfrm>
                <a:off x="8955070" y="5174890"/>
                <a:ext cx="206666" cy="207992"/>
                <a:chOff x="4149281" y="1887719"/>
                <a:chExt cx="224837" cy="226650"/>
              </a:xfrm>
            </p:grpSpPr>
            <p:sp>
              <p:nvSpPr>
                <p:cNvPr id="192" name="iṩ1íḑê">
                  <a:extLst>
                    <a:ext uri="{FF2B5EF4-FFF2-40B4-BE49-F238E27FC236}">
                      <a16:creationId xmlns:a16="http://schemas.microsoft.com/office/drawing/2014/main" id="{E9590611-5DF4-403B-A1D5-DFEFFFF8CEE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3" name="îṥļïḍè">
                  <a:extLst>
                    <a:ext uri="{FF2B5EF4-FFF2-40B4-BE49-F238E27FC236}">
                      <a16:creationId xmlns:a16="http://schemas.microsoft.com/office/drawing/2014/main" id="{5D4BAD60-A465-41A0-A694-5A42FACAD4B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1" name="ïS1ïde">
                <a:extLst>
                  <a:ext uri="{FF2B5EF4-FFF2-40B4-BE49-F238E27FC236}">
                    <a16:creationId xmlns:a16="http://schemas.microsoft.com/office/drawing/2014/main" id="{481D5D02-6DA7-4B09-833A-60800255D3F0}"/>
                  </a:ext>
                </a:extLst>
              </p:cNvPr>
              <p:cNvGrpSpPr/>
              <p:nvPr/>
            </p:nvGrpSpPr>
            <p:grpSpPr>
              <a:xfrm>
                <a:off x="10292880" y="5137384"/>
                <a:ext cx="206666" cy="207992"/>
                <a:chOff x="4149281" y="1887719"/>
                <a:chExt cx="224837" cy="226650"/>
              </a:xfrm>
            </p:grpSpPr>
            <p:sp>
              <p:nvSpPr>
                <p:cNvPr id="190" name="îṥḷiďe">
                  <a:extLst>
                    <a:ext uri="{FF2B5EF4-FFF2-40B4-BE49-F238E27FC236}">
                      <a16:creationId xmlns:a16="http://schemas.microsoft.com/office/drawing/2014/main" id="{C75B3A98-02E1-4DDC-ACCE-FB75B6F19475}"/>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1" name="iSļïḑé">
                  <a:extLst>
                    <a:ext uri="{FF2B5EF4-FFF2-40B4-BE49-F238E27FC236}">
                      <a16:creationId xmlns:a16="http://schemas.microsoft.com/office/drawing/2014/main" id="{2523CD82-C74F-498C-825A-3D2AC1CFFB8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2" name="íṣļiḋê">
                <a:extLst>
                  <a:ext uri="{FF2B5EF4-FFF2-40B4-BE49-F238E27FC236}">
                    <a16:creationId xmlns:a16="http://schemas.microsoft.com/office/drawing/2014/main" id="{5A447BD1-921B-46BE-B94B-5BCE15C963CC}"/>
                  </a:ext>
                </a:extLst>
              </p:cNvPr>
              <p:cNvGrpSpPr/>
              <p:nvPr/>
            </p:nvGrpSpPr>
            <p:grpSpPr>
              <a:xfrm>
                <a:off x="11174118" y="4385234"/>
                <a:ext cx="206666" cy="207992"/>
                <a:chOff x="4149281" y="1887719"/>
                <a:chExt cx="224837" cy="226650"/>
              </a:xfrm>
            </p:grpSpPr>
            <p:sp>
              <p:nvSpPr>
                <p:cNvPr id="188" name="ïŝliḑe">
                  <a:extLst>
                    <a:ext uri="{FF2B5EF4-FFF2-40B4-BE49-F238E27FC236}">
                      <a16:creationId xmlns:a16="http://schemas.microsoft.com/office/drawing/2014/main" id="{532C00E8-81E0-4501-B262-5ACEE30977A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9" name="îṡľîďe">
                  <a:extLst>
                    <a:ext uri="{FF2B5EF4-FFF2-40B4-BE49-F238E27FC236}">
                      <a16:creationId xmlns:a16="http://schemas.microsoft.com/office/drawing/2014/main" id="{1D82E116-4987-4626-9ED4-6572B409E3D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163" name="îśľïḍè">
                <a:extLst>
                  <a:ext uri="{FF2B5EF4-FFF2-40B4-BE49-F238E27FC236}">
                    <a16:creationId xmlns:a16="http://schemas.microsoft.com/office/drawing/2014/main" id="{4782E4C2-9E6A-4C74-A40E-10044F7814EF}"/>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164" name="ïṡḷiḍè">
                <a:extLst>
                  <a:ext uri="{FF2B5EF4-FFF2-40B4-BE49-F238E27FC236}">
                    <a16:creationId xmlns:a16="http://schemas.microsoft.com/office/drawing/2014/main" id="{2A438974-EFBB-4D3B-A156-68281BADD152}"/>
                  </a:ext>
                </a:extLst>
              </p:cNvPr>
              <p:cNvGrpSpPr/>
              <p:nvPr/>
            </p:nvGrpSpPr>
            <p:grpSpPr>
              <a:xfrm>
                <a:off x="10849339" y="2499297"/>
                <a:ext cx="170798" cy="171894"/>
                <a:chOff x="4149281" y="1887719"/>
                <a:chExt cx="224837" cy="226650"/>
              </a:xfrm>
            </p:grpSpPr>
            <p:sp>
              <p:nvSpPr>
                <p:cNvPr id="186" name="îšľiḑé">
                  <a:extLst>
                    <a:ext uri="{FF2B5EF4-FFF2-40B4-BE49-F238E27FC236}">
                      <a16:creationId xmlns:a16="http://schemas.microsoft.com/office/drawing/2014/main" id="{97E7791A-17B3-4AD0-9A8C-D5AE422C824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7" name="is1iḍé">
                  <a:extLst>
                    <a:ext uri="{FF2B5EF4-FFF2-40B4-BE49-F238E27FC236}">
                      <a16:creationId xmlns:a16="http://schemas.microsoft.com/office/drawing/2014/main" id="{148B397B-6668-477B-861F-888B4CEF489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5" name="iSḻiḍè">
                <a:extLst>
                  <a:ext uri="{FF2B5EF4-FFF2-40B4-BE49-F238E27FC236}">
                    <a16:creationId xmlns:a16="http://schemas.microsoft.com/office/drawing/2014/main" id="{8BA88F78-9DD7-45E8-BE9A-89D796ECDDD9}"/>
                  </a:ext>
                </a:extLst>
              </p:cNvPr>
              <p:cNvGrpSpPr/>
              <p:nvPr/>
            </p:nvGrpSpPr>
            <p:grpSpPr>
              <a:xfrm>
                <a:off x="10199623" y="2101555"/>
                <a:ext cx="170798" cy="171894"/>
                <a:chOff x="4149281" y="1887719"/>
                <a:chExt cx="224837" cy="226650"/>
              </a:xfrm>
            </p:grpSpPr>
            <p:sp>
              <p:nvSpPr>
                <p:cNvPr id="184" name="íśḻíḍê">
                  <a:extLst>
                    <a:ext uri="{FF2B5EF4-FFF2-40B4-BE49-F238E27FC236}">
                      <a16:creationId xmlns:a16="http://schemas.microsoft.com/office/drawing/2014/main" id="{9A5A7747-6E59-4313-9D70-A9723BBDE67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5" name="îṡḻíḋe">
                  <a:extLst>
                    <a:ext uri="{FF2B5EF4-FFF2-40B4-BE49-F238E27FC236}">
                      <a16:creationId xmlns:a16="http://schemas.microsoft.com/office/drawing/2014/main" id="{81F407A5-A00F-4FA0-BC8F-342603F7C7BE}"/>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6" name="íś1iďê">
                <a:extLst>
                  <a:ext uri="{FF2B5EF4-FFF2-40B4-BE49-F238E27FC236}">
                    <a16:creationId xmlns:a16="http://schemas.microsoft.com/office/drawing/2014/main" id="{14EA69AD-1286-4895-8FE3-D2EBA1FD3E4F}"/>
                  </a:ext>
                </a:extLst>
              </p:cNvPr>
              <p:cNvGrpSpPr/>
              <p:nvPr/>
            </p:nvGrpSpPr>
            <p:grpSpPr>
              <a:xfrm>
                <a:off x="9344445" y="1991998"/>
                <a:ext cx="170798" cy="171894"/>
                <a:chOff x="4149281" y="1887719"/>
                <a:chExt cx="224837" cy="226650"/>
              </a:xfrm>
            </p:grpSpPr>
            <p:sp>
              <p:nvSpPr>
                <p:cNvPr id="182" name="iSļîḑé">
                  <a:extLst>
                    <a:ext uri="{FF2B5EF4-FFF2-40B4-BE49-F238E27FC236}">
                      <a16:creationId xmlns:a16="http://schemas.microsoft.com/office/drawing/2014/main" id="{895E9FD7-C56C-4F7F-A882-718DD88E4A1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3" name="î$ḷidé">
                  <a:extLst>
                    <a:ext uri="{FF2B5EF4-FFF2-40B4-BE49-F238E27FC236}">
                      <a16:creationId xmlns:a16="http://schemas.microsoft.com/office/drawing/2014/main" id="{D8F178C9-4412-4205-99BC-AA7F0F19814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7" name="îṧḷíḓè">
                <a:extLst>
                  <a:ext uri="{FF2B5EF4-FFF2-40B4-BE49-F238E27FC236}">
                    <a16:creationId xmlns:a16="http://schemas.microsoft.com/office/drawing/2014/main" id="{B05C8BD3-6410-47F4-B1A8-E95199D38384}"/>
                  </a:ext>
                </a:extLst>
              </p:cNvPr>
              <p:cNvGrpSpPr/>
              <p:nvPr/>
            </p:nvGrpSpPr>
            <p:grpSpPr>
              <a:xfrm>
                <a:off x="8284829" y="2625930"/>
                <a:ext cx="181307" cy="182470"/>
                <a:chOff x="4149281" y="1887719"/>
                <a:chExt cx="224837" cy="226650"/>
              </a:xfrm>
            </p:grpSpPr>
            <p:sp>
              <p:nvSpPr>
                <p:cNvPr id="180" name="iṧ1îdé">
                  <a:extLst>
                    <a:ext uri="{FF2B5EF4-FFF2-40B4-BE49-F238E27FC236}">
                      <a16:creationId xmlns:a16="http://schemas.microsoft.com/office/drawing/2014/main" id="{BC574347-4734-46D3-9688-EEFF26EB49C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1" name="iṡḻîḋé">
                  <a:extLst>
                    <a:ext uri="{FF2B5EF4-FFF2-40B4-BE49-F238E27FC236}">
                      <a16:creationId xmlns:a16="http://schemas.microsoft.com/office/drawing/2014/main" id="{46E0EFAC-2B5C-41D3-8922-D8D0560EA7CA}"/>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8" name="îṧľïḓe">
                <a:extLst>
                  <a:ext uri="{FF2B5EF4-FFF2-40B4-BE49-F238E27FC236}">
                    <a16:creationId xmlns:a16="http://schemas.microsoft.com/office/drawing/2014/main" id="{74867B19-6505-4AE9-8587-36EDDF34B7D5}"/>
                  </a:ext>
                </a:extLst>
              </p:cNvPr>
              <p:cNvGrpSpPr/>
              <p:nvPr/>
            </p:nvGrpSpPr>
            <p:grpSpPr>
              <a:xfrm>
                <a:off x="8575520" y="3036395"/>
                <a:ext cx="164825" cy="165880"/>
                <a:chOff x="4149281" y="1887719"/>
                <a:chExt cx="224837" cy="226650"/>
              </a:xfrm>
            </p:grpSpPr>
            <p:sp>
              <p:nvSpPr>
                <p:cNvPr id="178" name="îśḷídé">
                  <a:extLst>
                    <a:ext uri="{FF2B5EF4-FFF2-40B4-BE49-F238E27FC236}">
                      <a16:creationId xmlns:a16="http://schemas.microsoft.com/office/drawing/2014/main" id="{582D178E-761B-455D-987B-840CC22EF67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9" name="iṩļíḑe">
                  <a:extLst>
                    <a:ext uri="{FF2B5EF4-FFF2-40B4-BE49-F238E27FC236}">
                      <a16:creationId xmlns:a16="http://schemas.microsoft.com/office/drawing/2014/main" id="{E82F0E9A-B052-4DD8-BDEC-60F14DA454C4}"/>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69" name="ïŝḻîḍe">
                <a:extLst>
                  <a:ext uri="{FF2B5EF4-FFF2-40B4-BE49-F238E27FC236}">
                    <a16:creationId xmlns:a16="http://schemas.microsoft.com/office/drawing/2014/main" id="{4D90E1FD-7417-4637-9AE7-0DA3030379AB}"/>
                  </a:ext>
                </a:extLst>
              </p:cNvPr>
              <p:cNvGrpSpPr/>
              <p:nvPr/>
            </p:nvGrpSpPr>
            <p:grpSpPr>
              <a:xfrm>
                <a:off x="8709469" y="4330439"/>
                <a:ext cx="271082" cy="272820"/>
                <a:chOff x="4149281" y="1887719"/>
                <a:chExt cx="224837" cy="226650"/>
              </a:xfrm>
            </p:grpSpPr>
            <p:sp>
              <p:nvSpPr>
                <p:cNvPr id="176" name="ïślidé">
                  <a:extLst>
                    <a:ext uri="{FF2B5EF4-FFF2-40B4-BE49-F238E27FC236}">
                      <a16:creationId xmlns:a16="http://schemas.microsoft.com/office/drawing/2014/main" id="{E7AF474F-FE28-446E-8D6C-4B29FFEA3C84}"/>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7" name="ïşlíḋê">
                  <a:extLst>
                    <a:ext uri="{FF2B5EF4-FFF2-40B4-BE49-F238E27FC236}">
                      <a16:creationId xmlns:a16="http://schemas.microsoft.com/office/drawing/2014/main" id="{64387F82-7A9F-4114-8171-8C51A1C6323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70" name="íṩlïďé">
                <a:extLst>
                  <a:ext uri="{FF2B5EF4-FFF2-40B4-BE49-F238E27FC236}">
                    <a16:creationId xmlns:a16="http://schemas.microsoft.com/office/drawing/2014/main" id="{1A95B676-CFED-4BEA-9FAF-D75F6956A731}"/>
                  </a:ext>
                </a:extLst>
              </p:cNvPr>
              <p:cNvGrpSpPr/>
              <p:nvPr/>
            </p:nvGrpSpPr>
            <p:grpSpPr>
              <a:xfrm>
                <a:off x="9215633" y="2351279"/>
                <a:ext cx="170798" cy="171894"/>
                <a:chOff x="4149281" y="1887719"/>
                <a:chExt cx="224837" cy="226650"/>
              </a:xfrm>
            </p:grpSpPr>
            <p:sp>
              <p:nvSpPr>
                <p:cNvPr id="174" name="iṡḷïde">
                  <a:extLst>
                    <a:ext uri="{FF2B5EF4-FFF2-40B4-BE49-F238E27FC236}">
                      <a16:creationId xmlns:a16="http://schemas.microsoft.com/office/drawing/2014/main" id="{200DA8FB-0276-490A-A5DC-AD1899B23CAD}"/>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5" name="ïśḻîḑê">
                  <a:extLst>
                    <a:ext uri="{FF2B5EF4-FFF2-40B4-BE49-F238E27FC236}">
                      <a16:creationId xmlns:a16="http://schemas.microsoft.com/office/drawing/2014/main" id="{E409C959-9260-483F-878A-707B35B39FE7}"/>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71" name="ïšļïḑé">
                <a:extLst>
                  <a:ext uri="{FF2B5EF4-FFF2-40B4-BE49-F238E27FC236}">
                    <a16:creationId xmlns:a16="http://schemas.microsoft.com/office/drawing/2014/main" id="{97D831C1-4B3E-4610-B816-7711299B87E9}"/>
                  </a:ext>
                </a:extLst>
              </p:cNvPr>
              <p:cNvGrpSpPr/>
              <p:nvPr/>
            </p:nvGrpSpPr>
            <p:grpSpPr>
              <a:xfrm>
                <a:off x="10526093" y="4752957"/>
                <a:ext cx="206667" cy="207992"/>
                <a:chOff x="4149281" y="1887719"/>
                <a:chExt cx="224837" cy="226650"/>
              </a:xfrm>
            </p:grpSpPr>
            <p:sp>
              <p:nvSpPr>
                <p:cNvPr id="172" name="išļîḓé">
                  <a:extLst>
                    <a:ext uri="{FF2B5EF4-FFF2-40B4-BE49-F238E27FC236}">
                      <a16:creationId xmlns:a16="http://schemas.microsoft.com/office/drawing/2014/main" id="{71CEFC16-C85D-4C40-A8E7-0D355E556BBE}"/>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3" name="ïṣḻïḓê">
                  <a:extLst>
                    <a:ext uri="{FF2B5EF4-FFF2-40B4-BE49-F238E27FC236}">
                      <a16:creationId xmlns:a16="http://schemas.microsoft.com/office/drawing/2014/main" id="{16834771-A55C-4363-8D0A-D0A6D222DBC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graphicFrame>
        <p:nvGraphicFramePr>
          <p:cNvPr id="288" name="表格 287">
            <a:extLst>
              <a:ext uri="{FF2B5EF4-FFF2-40B4-BE49-F238E27FC236}">
                <a16:creationId xmlns:a16="http://schemas.microsoft.com/office/drawing/2014/main" id="{DF93B76A-37DC-4002-8F08-AFE4C955CA74}"/>
              </a:ext>
            </a:extLst>
          </p:cNvPr>
          <p:cNvGraphicFramePr>
            <a:graphicFrameLocks noGrp="1"/>
          </p:cNvGraphicFramePr>
          <p:nvPr>
            <p:extLst>
              <p:ext uri="{D42A27DB-BD31-4B8C-83A1-F6EECF244321}">
                <p14:modId xmlns:p14="http://schemas.microsoft.com/office/powerpoint/2010/main" val="301659198"/>
              </p:ext>
            </p:extLst>
          </p:nvPr>
        </p:nvGraphicFramePr>
        <p:xfrm>
          <a:off x="547115" y="1752225"/>
          <a:ext cx="7950179" cy="4943750"/>
        </p:xfrm>
        <a:graphic>
          <a:graphicData uri="http://schemas.openxmlformats.org/drawingml/2006/table">
            <a:tbl>
              <a:tblPr firstRow="1" firstCol="1" bandRow="1">
                <a:tableStyleId>{5C22544A-7EE6-4342-B048-85BDC9FD1C3A}</a:tableStyleId>
              </a:tblPr>
              <a:tblGrid>
                <a:gridCol w="589643">
                  <a:extLst>
                    <a:ext uri="{9D8B030D-6E8A-4147-A177-3AD203B41FA5}">
                      <a16:colId xmlns:a16="http://schemas.microsoft.com/office/drawing/2014/main" val="1247153366"/>
                    </a:ext>
                  </a:extLst>
                </a:gridCol>
                <a:gridCol w="1533071">
                  <a:extLst>
                    <a:ext uri="{9D8B030D-6E8A-4147-A177-3AD203B41FA5}">
                      <a16:colId xmlns:a16="http://schemas.microsoft.com/office/drawing/2014/main" val="1215176391"/>
                    </a:ext>
                  </a:extLst>
                </a:gridCol>
                <a:gridCol w="1251858">
                  <a:extLst>
                    <a:ext uri="{9D8B030D-6E8A-4147-A177-3AD203B41FA5}">
                      <a16:colId xmlns:a16="http://schemas.microsoft.com/office/drawing/2014/main" val="4025678591"/>
                    </a:ext>
                  </a:extLst>
                </a:gridCol>
                <a:gridCol w="4575607">
                  <a:extLst>
                    <a:ext uri="{9D8B030D-6E8A-4147-A177-3AD203B41FA5}">
                      <a16:colId xmlns:a16="http://schemas.microsoft.com/office/drawing/2014/main" val="2699464041"/>
                    </a:ext>
                  </a:extLst>
                </a:gridCol>
              </a:tblGrid>
              <a:tr h="310790">
                <a:tc>
                  <a:txBody>
                    <a:bodyPr/>
                    <a:lstStyle/>
                    <a:p>
                      <a:pPr marL="0" indent="0" algn="ctr" hangingPunct="0">
                        <a:lnSpc>
                          <a:spcPct val="100000"/>
                        </a:lnSpc>
                        <a:spcAft>
                          <a:spcPts val="0"/>
                        </a:spcAft>
                      </a:pPr>
                      <a:r>
                        <a:rPr lang="zh-TW" sz="1600" kern="100" dirty="0">
                          <a:effectLst/>
                        </a:rPr>
                        <a:t>領域</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127000" algn="ctr" hangingPunct="0">
                        <a:lnSpc>
                          <a:spcPct val="100000"/>
                        </a:lnSpc>
                        <a:spcAft>
                          <a:spcPts val="0"/>
                        </a:spcAft>
                      </a:pPr>
                      <a:r>
                        <a:rPr lang="zh-TW" sz="1600" kern="100">
                          <a:effectLst/>
                        </a:rPr>
                        <a:t>研究者</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127000" algn="ctr" hangingPunct="0">
                        <a:lnSpc>
                          <a:spcPct val="100000"/>
                        </a:lnSpc>
                        <a:spcAft>
                          <a:spcPts val="0"/>
                        </a:spcAft>
                      </a:pPr>
                      <a:r>
                        <a:rPr lang="zh-TW" sz="1600" kern="100" dirty="0">
                          <a:effectLst/>
                        </a:rPr>
                        <a:t>研究方法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127000" algn="ctr" hangingPunct="0">
                        <a:lnSpc>
                          <a:spcPct val="100000"/>
                        </a:lnSpc>
                        <a:spcAft>
                          <a:spcPts val="0"/>
                        </a:spcAft>
                      </a:pPr>
                      <a:r>
                        <a:rPr lang="zh-TW" sz="1600" kern="100" dirty="0">
                          <a:effectLst/>
                        </a:rPr>
                        <a:t>研究結果</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3695394947"/>
                  </a:ext>
                </a:extLst>
              </a:tr>
              <a:tr h="272461">
                <a:tc rowSpan="2">
                  <a:txBody>
                    <a:bodyPr/>
                    <a:lstStyle/>
                    <a:p>
                      <a:pPr marL="0" indent="0" algn="ctr" hangingPunct="0">
                        <a:lnSpc>
                          <a:spcPct val="100000"/>
                        </a:lnSpc>
                        <a:spcAft>
                          <a:spcPts val="0"/>
                        </a:spcAft>
                      </a:pPr>
                      <a:r>
                        <a:rPr lang="zh-TW" altLang="en-US" sz="1600" b="1" kern="100" dirty="0">
                          <a:solidFill>
                            <a:schemeClr val="lt1"/>
                          </a:solidFill>
                          <a:effectLst/>
                          <a:latin typeface="+mn-lt"/>
                          <a:ea typeface="+mn-ea"/>
                          <a:cs typeface="+mn-cs"/>
                        </a:rPr>
                        <a:t>醫療</a:t>
                      </a:r>
                    </a:p>
                  </a:txBody>
                  <a:tcPr marL="13091" marR="13091" marT="0" marB="0" anchor="ctr"/>
                </a:tc>
                <a:tc>
                  <a:txBody>
                    <a:bodyPr/>
                    <a:lstStyle/>
                    <a:p>
                      <a:pPr marL="0" indent="0" algn="l" hangingPunct="0">
                        <a:lnSpc>
                          <a:spcPct val="100000"/>
                        </a:lnSpc>
                        <a:spcAft>
                          <a:spcPts val="0"/>
                        </a:spcAft>
                      </a:pPr>
                      <a:r>
                        <a:rPr lang="en-US" sz="1600" kern="100" dirty="0">
                          <a:effectLst/>
                        </a:rPr>
                        <a:t>Rani and </a:t>
                      </a:r>
                      <a:r>
                        <a:rPr lang="en-US" sz="1600" kern="100" dirty="0" err="1">
                          <a:effectLst/>
                        </a:rPr>
                        <a:t>Kautish</a:t>
                      </a:r>
                      <a:r>
                        <a:rPr lang="en-US" sz="1600" kern="100" dirty="0">
                          <a:effectLst/>
                        </a:rPr>
                        <a:t> </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a:effectLst/>
                        </a:rPr>
                        <a:t>ANN</a:t>
                      </a:r>
                      <a:r>
                        <a:rPr lang="zh-TW" sz="1600" kern="100" dirty="0">
                          <a:effectLst/>
                        </a:rPr>
                        <a:t>及時間序列系統</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altLang="en-US" sz="1600" kern="100" dirty="0">
                          <a:effectLst/>
                        </a:rPr>
                        <a:t>運用</a:t>
                      </a:r>
                      <a:r>
                        <a:rPr lang="zh-TW" altLang="zh-TW" sz="1600" kern="100" dirty="0">
                          <a:effectLst/>
                        </a:rPr>
                        <a:t>群集分析和時間序列</a:t>
                      </a:r>
                      <a:r>
                        <a:rPr lang="zh-TW" altLang="en-US" sz="1600" kern="100" dirty="0">
                          <a:effectLst/>
                        </a:rPr>
                        <a:t>執行</a:t>
                      </a:r>
                      <a:r>
                        <a:rPr lang="zh-TW" altLang="zh-TW" sz="1600" kern="100" dirty="0">
                          <a:effectLst/>
                        </a:rPr>
                        <a:t>糖尿病預測</a:t>
                      </a:r>
                      <a:r>
                        <a:rPr lang="zh-TW" altLang="en-US" sz="1600" kern="100" dirty="0">
                          <a:effectLst/>
                        </a:rPr>
                        <a:t>，</a:t>
                      </a:r>
                      <a:r>
                        <a:rPr lang="zh-TW" sz="1600" kern="100" dirty="0">
                          <a:effectLst/>
                        </a:rPr>
                        <a:t>採用時間序列的預測</a:t>
                      </a:r>
                      <a:r>
                        <a:rPr lang="zh-TW" altLang="en-US" sz="1600" kern="100" dirty="0">
                          <a:effectLst/>
                        </a:rPr>
                        <a:t>僅</a:t>
                      </a:r>
                      <a:r>
                        <a:rPr lang="zh-TW" sz="1600" kern="100" dirty="0">
                          <a:effectLst/>
                        </a:rPr>
                        <a:t>有</a:t>
                      </a:r>
                      <a:r>
                        <a:rPr lang="en-US" sz="1600" kern="100" dirty="0">
                          <a:effectLst/>
                        </a:rPr>
                        <a:t>1</a:t>
                      </a:r>
                      <a:r>
                        <a:rPr lang="zh-TW" sz="1600" kern="100" dirty="0">
                          <a:effectLst/>
                        </a:rPr>
                        <a:t>至</a:t>
                      </a:r>
                      <a:r>
                        <a:rPr lang="en-US" sz="1600" kern="100" dirty="0">
                          <a:effectLst/>
                        </a:rPr>
                        <a:t>5</a:t>
                      </a:r>
                      <a:r>
                        <a:rPr lang="zh-TW" sz="1600" kern="100" dirty="0">
                          <a:effectLst/>
                        </a:rPr>
                        <a:t>％的誤差值，準確率高。</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192263846"/>
                  </a:ext>
                </a:extLst>
              </a:tr>
              <a:tr h="367081">
                <a:tc vMerge="1">
                  <a:txBody>
                    <a:bodyPr/>
                    <a:lstStyle/>
                    <a:p>
                      <a:endParaRPr lang="zh-TW" altLang="en-US"/>
                    </a:p>
                  </a:txBody>
                  <a:tcPr/>
                </a:tc>
                <a:tc>
                  <a:txBody>
                    <a:bodyPr/>
                    <a:lstStyle/>
                    <a:p>
                      <a:pPr marL="0" indent="0" algn="l" hangingPunct="0">
                        <a:lnSpc>
                          <a:spcPct val="100000"/>
                        </a:lnSpc>
                        <a:spcAft>
                          <a:spcPts val="0"/>
                        </a:spcAft>
                      </a:pPr>
                      <a:r>
                        <a:rPr lang="en-US" sz="1600" kern="100" dirty="0" err="1">
                          <a:effectLst/>
                        </a:rPr>
                        <a:t>Chuentawat</a:t>
                      </a:r>
                      <a:r>
                        <a:rPr lang="en-US" sz="1600" kern="100" dirty="0">
                          <a:effectLst/>
                        </a:rPr>
                        <a:t> and </a:t>
                      </a:r>
                      <a:r>
                        <a:rPr lang="en-US" sz="1600" kern="100" dirty="0" err="1">
                          <a:effectLst/>
                        </a:rPr>
                        <a:t>Kannga</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altLang="zh-TW" sz="1600" kern="100" dirty="0">
                          <a:effectLst/>
                        </a:rPr>
                        <a:t>SVM</a:t>
                      </a:r>
                      <a:r>
                        <a:rPr lang="zh-TW" sz="1600" kern="100" dirty="0">
                          <a:effectLst/>
                        </a:rPr>
                        <a:t>、</a:t>
                      </a:r>
                      <a:r>
                        <a:rPr lang="en-US" altLang="zh-TW" sz="1600" kern="100" dirty="0">
                          <a:effectLst/>
                        </a:rPr>
                        <a:t>GA</a:t>
                      </a:r>
                      <a:r>
                        <a:rPr lang="zh-TW" sz="1600" kern="100" dirty="0">
                          <a:effectLst/>
                        </a:rPr>
                        <a:t>、時間序列</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altLang="en-US" sz="1600" kern="100" dirty="0">
                          <a:solidFill>
                            <a:schemeClr val="dk1"/>
                          </a:solidFill>
                          <a:effectLst/>
                          <a:latin typeface="+mn-lt"/>
                          <a:ea typeface="+mn-ea"/>
                          <a:cs typeface="+mn-cs"/>
                        </a:rPr>
                        <a:t>運用</a:t>
                      </a:r>
                      <a:r>
                        <a:rPr lang="en-US" sz="1600" kern="100" dirty="0">
                          <a:effectLst/>
                        </a:rPr>
                        <a:t>SVM</a:t>
                      </a:r>
                      <a:r>
                        <a:rPr lang="zh-TW" sz="1600" kern="100" dirty="0">
                          <a:effectLst/>
                        </a:rPr>
                        <a:t>、</a:t>
                      </a:r>
                      <a:r>
                        <a:rPr lang="en-US" altLang="zh-TW" sz="1600" kern="100" dirty="0">
                          <a:effectLst/>
                        </a:rPr>
                        <a:t>GA</a:t>
                      </a:r>
                      <a:r>
                        <a:rPr lang="zh-TW" sz="1600" kern="100" dirty="0">
                          <a:effectLst/>
                        </a:rPr>
                        <a:t>法、單變量時間序列建立</a:t>
                      </a:r>
                      <a:r>
                        <a:rPr lang="en-US" sz="1600" kern="100" dirty="0">
                          <a:effectLst/>
                        </a:rPr>
                        <a:t>PM2.5</a:t>
                      </a:r>
                      <a:r>
                        <a:rPr lang="zh-TW" sz="1600" kern="100" dirty="0">
                          <a:effectLst/>
                        </a:rPr>
                        <a:t>預測模型，單變量時間序列建模準確。</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1853120518"/>
                  </a:ext>
                </a:extLst>
              </a:tr>
              <a:tr h="272461">
                <a:tc rowSpan="2">
                  <a:txBody>
                    <a:bodyPr/>
                    <a:lstStyle/>
                    <a:p>
                      <a:pPr marL="0" indent="0" algn="ctr" hangingPunct="0">
                        <a:lnSpc>
                          <a:spcPct val="100000"/>
                        </a:lnSpc>
                        <a:spcAft>
                          <a:spcPts val="0"/>
                        </a:spcAft>
                      </a:pPr>
                      <a:r>
                        <a:rPr lang="zh-TW" sz="1600" kern="100" dirty="0">
                          <a:effectLst/>
                        </a:rPr>
                        <a:t>能源</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err="1">
                          <a:effectLst/>
                        </a:rPr>
                        <a:t>Matsila</a:t>
                      </a:r>
                      <a:r>
                        <a:rPr lang="en-US" sz="1600" kern="100" dirty="0">
                          <a:effectLst/>
                        </a:rPr>
                        <a:t>, and </a:t>
                      </a:r>
                      <a:r>
                        <a:rPr lang="en-US" sz="1600" kern="100" dirty="0" err="1">
                          <a:effectLst/>
                        </a:rPr>
                        <a:t>Bokoro</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altLang="zh-TW" sz="1600" kern="100" dirty="0">
                          <a:effectLst/>
                        </a:rPr>
                        <a:t>配電網耗電預測</a:t>
                      </a:r>
                      <a:r>
                        <a:rPr lang="en-US" sz="1600" kern="100" dirty="0">
                          <a:effectLst/>
                        </a:rPr>
                        <a:t>ARIMA</a:t>
                      </a:r>
                      <a:r>
                        <a:rPr lang="zh-TW" sz="1600" kern="100" dirty="0">
                          <a:effectLst/>
                        </a:rPr>
                        <a:t>模型預測未來需求，準確度是良好的。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4022004943"/>
                  </a:ext>
                </a:extLst>
              </a:tr>
              <a:tr h="272461">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Marandi and </a:t>
                      </a:r>
                      <a:r>
                        <a:rPr lang="en-US" sz="1600" kern="100" dirty="0" err="1">
                          <a:effectLst/>
                        </a:rPr>
                        <a:t>Ghomi</a:t>
                      </a:r>
                      <a:r>
                        <a:rPr lang="en-US" sz="1600" kern="100" dirty="0">
                          <a:effectLst/>
                        </a:rPr>
                        <a:t> </a:t>
                      </a:r>
                      <a:r>
                        <a:rPr lang="zh-TW" sz="1600" kern="100" dirty="0">
                          <a:effectLst/>
                        </a:rPr>
                        <a:t>（</a:t>
                      </a:r>
                      <a:r>
                        <a:rPr lang="en-US" sz="1600" kern="100" dirty="0">
                          <a:effectLst/>
                        </a:rPr>
                        <a:t>2016</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altLang="zh-TW" sz="1600" kern="100" dirty="0">
                          <a:effectLst/>
                        </a:rPr>
                        <a:t>分析德黑蘭市固體廢物產生</a:t>
                      </a:r>
                      <a:r>
                        <a:rPr lang="zh-TW" altLang="en-US" sz="1600" kern="100" dirty="0">
                          <a:effectLst/>
                        </a:rPr>
                        <a:t>量，</a:t>
                      </a:r>
                      <a:r>
                        <a:rPr lang="zh-TW" sz="1600" kern="100" dirty="0">
                          <a:effectLst/>
                        </a:rPr>
                        <a:t>在</a:t>
                      </a:r>
                      <a:r>
                        <a:rPr lang="en-US" sz="1600" kern="100" dirty="0">
                          <a:effectLst/>
                        </a:rPr>
                        <a:t>ARIMA</a:t>
                      </a:r>
                      <a:r>
                        <a:rPr lang="zh-TW" sz="1600" kern="100" dirty="0">
                          <a:effectLst/>
                        </a:rPr>
                        <a:t>（</a:t>
                      </a:r>
                      <a:r>
                        <a:rPr lang="en-US" sz="1600" kern="100" dirty="0">
                          <a:effectLst/>
                        </a:rPr>
                        <a:t>2,1,0</a:t>
                      </a:r>
                      <a:r>
                        <a:rPr lang="zh-TW" sz="1600" kern="100" dirty="0">
                          <a:effectLst/>
                        </a:rPr>
                        <a:t>）模型準確度較優。</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547022470"/>
                  </a:ext>
                </a:extLst>
              </a:tr>
              <a:tr h="272461">
                <a:tc rowSpan="2">
                  <a:txBody>
                    <a:bodyPr/>
                    <a:lstStyle/>
                    <a:p>
                      <a:pPr marL="0" indent="0" algn="ctr" hangingPunct="0">
                        <a:lnSpc>
                          <a:spcPct val="100000"/>
                        </a:lnSpc>
                        <a:spcAft>
                          <a:spcPts val="0"/>
                        </a:spcAft>
                      </a:pPr>
                      <a:r>
                        <a:rPr lang="zh-TW" sz="1600" kern="100" dirty="0">
                          <a:effectLst/>
                        </a:rPr>
                        <a:t>交通</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u="none" strike="noStrike" kern="100" dirty="0" err="1">
                          <a:effectLst/>
                        </a:rPr>
                        <a:t>許長玲</a:t>
                      </a:r>
                      <a:r>
                        <a:rPr lang="en-US" sz="1600" kern="100" dirty="0">
                          <a:effectLst/>
                        </a:rPr>
                        <a:t>(2018)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指數平滑法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以簡單指數平滑法可以有效地預測每個停車場的空位數量與駕駛員到達時間的關係。</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4241471202"/>
                  </a:ext>
                </a:extLst>
              </a:tr>
              <a:tr h="246600">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Omkar and Kumar</a:t>
                      </a:r>
                      <a:r>
                        <a:rPr lang="zh-TW" sz="1600" kern="100" dirty="0">
                          <a:effectLst/>
                        </a:rPr>
                        <a:t>（</a:t>
                      </a:r>
                      <a:r>
                        <a:rPr lang="en-US" sz="1600" kern="100" dirty="0">
                          <a:effectLst/>
                        </a:rPr>
                        <a:t>2017</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乘法分解法及</a:t>
                      </a: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zh-TW" altLang="zh-TW" sz="1600" kern="100" dirty="0">
                          <a:effectLst/>
                        </a:rPr>
                        <a:t>應用時間序列分解模型預測交通流</a:t>
                      </a:r>
                      <a:r>
                        <a:rPr lang="zh-TW" altLang="en-US" sz="1600" kern="100" dirty="0">
                          <a:effectLst/>
                        </a:rPr>
                        <a:t>量，</a:t>
                      </a:r>
                      <a:r>
                        <a:rPr lang="zh-TW" sz="1600" kern="100" dirty="0">
                          <a:effectLst/>
                        </a:rPr>
                        <a:t>資料集不夠，使用乘法分解建立模型，適用短期預測。</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2140146388"/>
                  </a:ext>
                </a:extLst>
              </a:tr>
              <a:tr h="272461">
                <a:tc rowSpan="2">
                  <a:txBody>
                    <a:bodyPr/>
                    <a:lstStyle/>
                    <a:p>
                      <a:pPr marL="0" indent="0" algn="ctr" hangingPunct="0">
                        <a:lnSpc>
                          <a:spcPct val="100000"/>
                        </a:lnSpc>
                        <a:spcAft>
                          <a:spcPts val="0"/>
                        </a:spcAft>
                      </a:pPr>
                      <a:r>
                        <a:rPr lang="zh-TW" sz="1600" kern="100" dirty="0">
                          <a:effectLst/>
                        </a:rPr>
                        <a:t>經濟</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err="1">
                          <a:effectLst/>
                        </a:rPr>
                        <a:t>Hadavandi</a:t>
                      </a:r>
                      <a:r>
                        <a:rPr lang="en-US" sz="1600" kern="100" dirty="0">
                          <a:effectLst/>
                        </a:rPr>
                        <a:t> et al.</a:t>
                      </a:r>
                      <a:r>
                        <a:rPr lang="zh-TW" sz="1600" kern="100" dirty="0">
                          <a:effectLst/>
                        </a:rPr>
                        <a:t>（</a:t>
                      </a:r>
                      <a:r>
                        <a:rPr lang="en-US" sz="1600" kern="100" dirty="0">
                          <a:effectLst/>
                        </a:rPr>
                        <a:t>2010</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a:effectLst/>
                        </a:rPr>
                        <a:t>PSO</a:t>
                      </a:r>
                      <a:r>
                        <a:rPr lang="zh-TW" sz="1600" kern="100" dirty="0">
                          <a:effectLst/>
                        </a:rPr>
                        <a:t>帶入時間序列模型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zh-TW" altLang="zh-TW" sz="1600" kern="100" dirty="0">
                          <a:effectLst/>
                        </a:rPr>
                        <a:t>應用</a:t>
                      </a:r>
                      <a:r>
                        <a:rPr lang="en-US" altLang="zh-TW" sz="1600" kern="100" dirty="0">
                          <a:effectLst/>
                        </a:rPr>
                        <a:t>PSO</a:t>
                      </a:r>
                      <a:r>
                        <a:rPr lang="zh-TW" altLang="zh-TW" sz="1600" kern="100" dirty="0">
                          <a:effectLst/>
                        </a:rPr>
                        <a:t>結合時間序列建立黃金價格預測模型</a:t>
                      </a:r>
                      <a:r>
                        <a:rPr lang="zh-TW" altLang="en-US" sz="1600" kern="100" dirty="0">
                          <a:effectLst/>
                        </a:rPr>
                        <a:t>，</a:t>
                      </a:r>
                      <a:r>
                        <a:rPr lang="en-US" sz="1600" kern="100" dirty="0">
                          <a:effectLst/>
                        </a:rPr>
                        <a:t>PSO</a:t>
                      </a:r>
                      <a:r>
                        <a:rPr lang="zh-TW" altLang="en-US" sz="1600" kern="100" dirty="0">
                          <a:effectLst/>
                        </a:rPr>
                        <a:t>具有</a:t>
                      </a:r>
                      <a:r>
                        <a:rPr lang="zh-TW" sz="1600" kern="100" dirty="0">
                          <a:effectLst/>
                        </a:rPr>
                        <a:t>優化和參數估計</a:t>
                      </a:r>
                      <a:r>
                        <a:rPr lang="en-US" sz="1600" kern="100" dirty="0">
                          <a:effectLst/>
                        </a:rPr>
                        <a:t>AI</a:t>
                      </a:r>
                      <a:r>
                        <a:rPr lang="zh-TW" sz="1600" kern="100" dirty="0">
                          <a:effectLst/>
                        </a:rPr>
                        <a:t>技術。</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2299134859"/>
                  </a:ext>
                </a:extLst>
              </a:tr>
              <a:tr h="272461">
                <a:tc vMerge="1">
                  <a:txBody>
                    <a:bodyPr/>
                    <a:lstStyle/>
                    <a:p>
                      <a:endParaRPr lang="zh-TW" altLang="en-US"/>
                    </a:p>
                  </a:txBody>
                  <a:tcPr/>
                </a:tc>
                <a:tc>
                  <a:txBody>
                    <a:bodyPr/>
                    <a:lstStyle/>
                    <a:p>
                      <a:pPr marL="0" indent="0" algn="l" hangingPunct="0">
                        <a:lnSpc>
                          <a:spcPct val="100000"/>
                        </a:lnSpc>
                        <a:spcAft>
                          <a:spcPts val="0"/>
                        </a:spcAft>
                      </a:pPr>
                      <a:r>
                        <a:rPr lang="zh-TW" sz="1600" kern="100" dirty="0">
                          <a:effectLst/>
                        </a:rPr>
                        <a:t>王賢崙、杜怡嫻</a:t>
                      </a:r>
                      <a:r>
                        <a:rPr lang="en-US" sz="1600" kern="100" dirty="0">
                          <a:effectLst/>
                        </a:rPr>
                        <a:t>(2009)</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多變量模糊時間序列模型</a:t>
                      </a:r>
                      <a:r>
                        <a:rPr lang="en-US" sz="1600" kern="100" dirty="0">
                          <a:effectLst/>
                        </a:rPr>
                        <a:t>MFTS</a:t>
                      </a:r>
                      <a:r>
                        <a:rPr lang="zh-TW" sz="1600" kern="100" dirty="0">
                          <a:effectLst/>
                        </a:rPr>
                        <a:t>、</a:t>
                      </a: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zh-TW" altLang="zh-TW" sz="1600" kern="100" dirty="0">
                          <a:effectLst/>
                        </a:rPr>
                        <a:t>建立多元模糊時間序列與傳統時間序列模型以臺灣出口預測</a:t>
                      </a:r>
                      <a:r>
                        <a:rPr lang="zh-TW" altLang="en-US" sz="1600" kern="100" dirty="0">
                          <a:effectLst/>
                        </a:rPr>
                        <a:t>，</a:t>
                      </a:r>
                      <a:r>
                        <a:rPr lang="en-US" sz="1600" kern="100" dirty="0">
                          <a:effectLst/>
                        </a:rPr>
                        <a:t>ARIMA</a:t>
                      </a:r>
                      <a:r>
                        <a:rPr lang="zh-TW" sz="1600" kern="100" dirty="0">
                          <a:effectLst/>
                        </a:rPr>
                        <a:t>具有良好預測模式，當數據少或甚至不確定時，模糊時間序列模型則表現優異。</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35785943"/>
                  </a:ext>
                </a:extLst>
              </a:tr>
              <a:tr h="473890">
                <a:tc>
                  <a:txBody>
                    <a:bodyPr/>
                    <a:lstStyle/>
                    <a:p>
                      <a:pPr marL="0" indent="0" algn="ctr" hangingPunct="0">
                        <a:lnSpc>
                          <a:spcPct val="100000"/>
                        </a:lnSpc>
                        <a:spcAft>
                          <a:spcPts val="0"/>
                        </a:spcAft>
                      </a:pPr>
                      <a:r>
                        <a:rPr lang="zh-TW" sz="1600" kern="100" dirty="0">
                          <a:effectLst/>
                        </a:rPr>
                        <a:t>犯罪</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en-US" sz="1600" kern="100" dirty="0">
                          <a:effectLst/>
                        </a:rPr>
                        <a:t>Borges et al.</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分解法</a:t>
                      </a:r>
                      <a:r>
                        <a:rPr lang="zh-TW" altLang="en-US" sz="1600" kern="100" dirty="0">
                          <a:effectLst/>
                        </a:rPr>
                        <a:t>、機器學習</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tc>
                  <a:txBody>
                    <a:bodyPr/>
                    <a:lstStyle/>
                    <a:p>
                      <a:pPr marL="0" indent="0" algn="l" hangingPunct="0">
                        <a:lnSpc>
                          <a:spcPct val="100000"/>
                        </a:lnSpc>
                        <a:spcAft>
                          <a:spcPts val="0"/>
                        </a:spcAft>
                      </a:pPr>
                      <a:r>
                        <a:rPr lang="zh-TW" sz="1600" kern="100" dirty="0">
                          <a:effectLst/>
                        </a:rPr>
                        <a:t>運用時間序列分解法建立犯罪預測模型，準確度較現有技術</a:t>
                      </a:r>
                      <a:r>
                        <a:rPr lang="en-US" sz="1600" kern="100" dirty="0">
                          <a:effectLst/>
                        </a:rPr>
                        <a:t>(</a:t>
                      </a:r>
                      <a:r>
                        <a:rPr lang="zh-TW" sz="1600" kern="100" dirty="0">
                          <a:effectLst/>
                        </a:rPr>
                        <a:t>系統</a:t>
                      </a:r>
                      <a:r>
                        <a:rPr lang="en-US" sz="1600" kern="100" dirty="0">
                          <a:effectLst/>
                        </a:rPr>
                        <a:t>)</a:t>
                      </a:r>
                      <a:r>
                        <a:rPr lang="zh-TW" sz="1600" kern="100" dirty="0">
                          <a:effectLst/>
                        </a:rPr>
                        <a:t>高。</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3091" marR="13091" marT="0" marB="0" anchor="ctr"/>
                </a:tc>
                <a:extLst>
                  <a:ext uri="{0D108BD9-81ED-4DB2-BD59-A6C34878D82A}">
                    <a16:rowId xmlns:a16="http://schemas.microsoft.com/office/drawing/2014/main" val="2362721910"/>
                  </a:ext>
                </a:extLst>
              </a:tr>
            </a:tbl>
          </a:graphicData>
        </a:graphic>
      </p:graphicFrame>
      <p:sp>
        <p:nvSpPr>
          <p:cNvPr id="222" name="矩形: 圓角 221">
            <a:extLst>
              <a:ext uri="{FF2B5EF4-FFF2-40B4-BE49-F238E27FC236}">
                <a16:creationId xmlns:a16="http://schemas.microsoft.com/office/drawing/2014/main" id="{C7E380D5-B722-4FF8-8E70-93D596BD95F0}"/>
              </a:ext>
            </a:extLst>
          </p:cNvPr>
          <p:cNvSpPr/>
          <p:nvPr/>
        </p:nvSpPr>
        <p:spPr>
          <a:xfrm>
            <a:off x="1137650" y="2890473"/>
            <a:ext cx="7194096" cy="2672627"/>
          </a:xfrm>
          <a:prstGeom prst="round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solidFill>
                  <a:schemeClr val="tx1"/>
                </a:solidFill>
                <a:latin typeface="微軟正黑體" panose="020B0604030504040204" pitchFamily="34" charset="-120"/>
              </a:rPr>
              <a:t>上節提到真實歷史發生樣態也能利用數學統計模型執行預測，可想而知，生活中所接觸的人、事及物幾乎都可以預測了，</a:t>
            </a:r>
            <a:r>
              <a:rPr lang="zh-TW" altLang="en-US" sz="2400" b="1" dirty="0">
                <a:solidFill>
                  <a:srgbClr val="C00000"/>
                </a:solidFill>
                <a:latin typeface="微軟正黑體" panose="020B0604030504040204" pitchFamily="34" charset="-120"/>
              </a:rPr>
              <a:t>時間序列分析是數學統計模型</a:t>
            </a:r>
            <a:r>
              <a:rPr lang="zh-TW" altLang="en-US" sz="2400" dirty="0">
                <a:solidFill>
                  <a:schemeClr val="tx1"/>
                </a:solidFill>
                <a:latin typeface="微軟正黑體" panose="020B0604030504040204" pitchFamily="34" charset="-120"/>
              </a:rPr>
              <a:t>，</a:t>
            </a:r>
            <a:r>
              <a:rPr lang="zh-TW" altLang="en-US" sz="2400" b="1" dirty="0">
                <a:solidFill>
                  <a:srgbClr val="C00000"/>
                </a:solidFill>
                <a:latin typeface="微軟正黑體" panose="020B0604030504040204" pitchFamily="34" charset="-120"/>
              </a:rPr>
              <a:t>以前多以經濟方面作研究</a:t>
            </a:r>
            <a:r>
              <a:rPr lang="zh-TW" altLang="en-US" sz="2400" dirty="0">
                <a:solidFill>
                  <a:schemeClr val="tx1"/>
                </a:solidFill>
                <a:latin typeface="微軟正黑體" panose="020B0604030504040204" pitchFamily="34" charset="-120"/>
              </a:rPr>
              <a:t>，</a:t>
            </a:r>
            <a:r>
              <a:rPr lang="zh-TW" altLang="en-US" sz="2400" b="1" dirty="0">
                <a:solidFill>
                  <a:srgbClr val="C00000"/>
                </a:solidFill>
                <a:latin typeface="微軟正黑體" panose="020B0604030504040204" pitchFamily="34" charset="-120"/>
              </a:rPr>
              <a:t>現在已涉及地理</a:t>
            </a:r>
            <a:r>
              <a:rPr lang="zh-TW" altLang="en-US" sz="2400" dirty="0">
                <a:solidFill>
                  <a:schemeClr val="tx1"/>
                </a:solidFill>
                <a:latin typeface="微軟正黑體" panose="020B0604030504040204" pitchFamily="34" charset="-120"/>
              </a:rPr>
              <a:t>、</a:t>
            </a:r>
            <a:r>
              <a:rPr lang="zh-TW" altLang="en-US" sz="2400" b="1" dirty="0">
                <a:solidFill>
                  <a:srgbClr val="C00000"/>
                </a:solidFill>
                <a:latin typeface="微軟正黑體" panose="020B0604030504040204" pitchFamily="34" charset="-120"/>
              </a:rPr>
              <a:t>生物、物理等自然科學領域</a:t>
            </a:r>
            <a:r>
              <a:rPr lang="zh-TW" altLang="en-US" sz="2400" dirty="0">
                <a:solidFill>
                  <a:schemeClr val="tx1"/>
                </a:solidFill>
                <a:latin typeface="微軟正黑體" panose="020B0604030504040204" pitchFamily="34" charset="-120"/>
              </a:rPr>
              <a:t>，</a:t>
            </a:r>
            <a:r>
              <a:rPr lang="zh-TW" altLang="en-US" sz="2400" b="1" dirty="0">
                <a:solidFill>
                  <a:srgbClr val="C00000"/>
                </a:solidFill>
                <a:latin typeface="微軟正黑體" panose="020B0604030504040204" pitchFamily="34" charset="-120"/>
              </a:rPr>
              <a:t>語音通信</a:t>
            </a:r>
            <a:r>
              <a:rPr lang="zh-TW" altLang="en-US" sz="2400" dirty="0">
                <a:solidFill>
                  <a:schemeClr val="tx1"/>
                </a:solidFill>
                <a:latin typeface="微軟正黑體" panose="020B0604030504040204" pitchFamily="34" charset="-120"/>
              </a:rPr>
              <a:t>、聲呐技術、遙控技術、核電工程、環境工程、醫學、機械工程等</a:t>
            </a:r>
            <a:r>
              <a:rPr lang="zh-TW" altLang="en-US" sz="2400" b="1" dirty="0">
                <a:solidFill>
                  <a:srgbClr val="C00000"/>
                </a:solidFill>
                <a:latin typeface="微軟正黑體" panose="020B0604030504040204" pitchFamily="34" charset="-120"/>
              </a:rPr>
              <a:t>工程技術領域</a:t>
            </a:r>
            <a:r>
              <a:rPr lang="zh-TW" altLang="en-US" sz="2400" dirty="0">
                <a:solidFill>
                  <a:schemeClr val="tx1"/>
                </a:solidFill>
                <a:latin typeface="微軟正黑體" panose="020B0604030504040204" pitchFamily="34" charset="-120"/>
              </a:rPr>
              <a:t>。</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03" name="灯片编号占位符 3">
            <a:extLst>
              <a:ext uri="{FF2B5EF4-FFF2-40B4-BE49-F238E27FC236}">
                <a16:creationId xmlns:a16="http://schemas.microsoft.com/office/drawing/2014/main" id="{32AD19A6-EF85-4ADB-B69F-D3B567C0C0DF}"/>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21</a:t>
            </a:fld>
            <a:endParaRPr lang="zh-CN" altLang="en-US" dirty="0"/>
          </a:p>
        </p:txBody>
      </p:sp>
    </p:spTree>
    <p:extLst>
      <p:ext uri="{BB962C8B-B14F-4D97-AF65-F5344CB8AC3E}">
        <p14:creationId xmlns:p14="http://schemas.microsoft.com/office/powerpoint/2010/main" val="1756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2"/>
                                        </p:tgtEl>
                                      </p:cBhvr>
                                    </p:animEffect>
                                    <p:set>
                                      <p:cBhvr>
                                        <p:cTn id="12" dur="1" fill="hold">
                                          <p:stCondLst>
                                            <p:cond delay="499"/>
                                          </p:stCondLst>
                                        </p:cTn>
                                        <p:tgtEl>
                                          <p:spTgt spid="2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2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版面配置區 13">
            <a:extLst>
              <a:ext uri="{FF2B5EF4-FFF2-40B4-BE49-F238E27FC236}">
                <a16:creationId xmlns:a16="http://schemas.microsoft.com/office/drawing/2014/main" id="{03C924F0-8000-4ECD-94C7-1CAED3117D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153" r="21153"/>
          <a:stretch>
            <a:fillRect/>
          </a:stretch>
        </p:blipFill>
        <p:spPr/>
      </p:pic>
      <p:sp>
        <p:nvSpPr>
          <p:cNvPr id="15" name="矩形: 圓角 14">
            <a:extLst>
              <a:ext uri="{FF2B5EF4-FFF2-40B4-BE49-F238E27FC236}">
                <a16:creationId xmlns:a16="http://schemas.microsoft.com/office/drawing/2014/main" id="{0986423C-21A1-49FA-8911-FBD60114B94D}"/>
              </a:ext>
            </a:extLst>
          </p:cNvPr>
          <p:cNvSpPr/>
          <p:nvPr/>
        </p:nvSpPr>
        <p:spPr>
          <a:xfrm>
            <a:off x="4733601" y="608890"/>
            <a:ext cx="3921449" cy="783556"/>
          </a:xfrm>
          <a:prstGeom prst="roundRect">
            <a:avLst/>
          </a:prstGeom>
          <a:solidFill>
            <a:srgbClr val="1C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1" name="橢圓 40">
            <a:extLst>
              <a:ext uri="{FF2B5EF4-FFF2-40B4-BE49-F238E27FC236}">
                <a16:creationId xmlns:a16="http://schemas.microsoft.com/office/drawing/2014/main" id="{FB8E10D2-2170-4FE6-9773-4474FC00B172}"/>
              </a:ext>
            </a:extLst>
          </p:cNvPr>
          <p:cNvSpPr/>
          <p:nvPr/>
        </p:nvSpPr>
        <p:spPr>
          <a:xfrm>
            <a:off x="-1374124" y="2574699"/>
            <a:ext cx="697924" cy="441806"/>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2010</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2" name="橢圓 41">
            <a:extLst>
              <a:ext uri="{FF2B5EF4-FFF2-40B4-BE49-F238E27FC236}">
                <a16:creationId xmlns:a16="http://schemas.microsoft.com/office/drawing/2014/main" id="{CFA37ABB-1466-43EA-B73D-543F621E8B8B}"/>
              </a:ext>
            </a:extLst>
          </p:cNvPr>
          <p:cNvSpPr/>
          <p:nvPr/>
        </p:nvSpPr>
        <p:spPr>
          <a:xfrm>
            <a:off x="-1374126" y="5189036"/>
            <a:ext cx="697924" cy="441660"/>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2015</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3" name="橢圓 42">
            <a:extLst>
              <a:ext uri="{FF2B5EF4-FFF2-40B4-BE49-F238E27FC236}">
                <a16:creationId xmlns:a16="http://schemas.microsoft.com/office/drawing/2014/main" id="{831409EF-99F9-4D7F-9CDA-A7632994285B}"/>
              </a:ext>
            </a:extLst>
          </p:cNvPr>
          <p:cNvSpPr/>
          <p:nvPr/>
        </p:nvSpPr>
        <p:spPr>
          <a:xfrm>
            <a:off x="-1374124" y="3138568"/>
            <a:ext cx="697924" cy="441659"/>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2012</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4" name="橢圓 43">
            <a:extLst>
              <a:ext uri="{FF2B5EF4-FFF2-40B4-BE49-F238E27FC236}">
                <a16:creationId xmlns:a16="http://schemas.microsoft.com/office/drawing/2014/main" id="{728D95E1-5826-446F-ADEE-EBDE02D81CD0}"/>
              </a:ext>
            </a:extLst>
          </p:cNvPr>
          <p:cNvSpPr/>
          <p:nvPr/>
        </p:nvSpPr>
        <p:spPr>
          <a:xfrm>
            <a:off x="-1374124" y="3763176"/>
            <a:ext cx="697924" cy="441659"/>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2013</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5" name="橢圓 44">
            <a:extLst>
              <a:ext uri="{FF2B5EF4-FFF2-40B4-BE49-F238E27FC236}">
                <a16:creationId xmlns:a16="http://schemas.microsoft.com/office/drawing/2014/main" id="{120C3089-AA50-48A9-B54F-93F3AF33AC0C}"/>
              </a:ext>
            </a:extLst>
          </p:cNvPr>
          <p:cNvSpPr/>
          <p:nvPr/>
        </p:nvSpPr>
        <p:spPr>
          <a:xfrm>
            <a:off x="-1374125" y="4413795"/>
            <a:ext cx="697924" cy="441660"/>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2014</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3" name="Title 2">
            <a:extLst>
              <a:ext uri="{FF2B5EF4-FFF2-40B4-BE49-F238E27FC236}">
                <a16:creationId xmlns:a16="http://schemas.microsoft.com/office/drawing/2014/main" id="{50714F9A-57FC-47D3-A196-531173ED61B7}"/>
              </a:ext>
            </a:extLst>
          </p:cNvPr>
          <p:cNvSpPr>
            <a:spLocks noGrp="1"/>
          </p:cNvSpPr>
          <p:nvPr>
            <p:ph type="title"/>
          </p:nvPr>
        </p:nvSpPr>
        <p:spPr>
          <a:xfrm>
            <a:off x="606750" y="267306"/>
            <a:ext cx="7886700" cy="1125140"/>
          </a:xfrm>
        </p:spPr>
        <p:txBody>
          <a:bodyPr>
            <a:normAutofit fontScale="90000"/>
          </a:bodyPr>
          <a:lstStyle/>
          <a:p>
            <a:pPr>
              <a:lnSpc>
                <a:spcPct val="100000"/>
              </a:lnSpc>
            </a:pPr>
            <a:r>
              <a:rPr lang="en-US" altLang="zh-TW" sz="4000" dirty="0">
                <a:latin typeface="+mn-ea"/>
              </a:rPr>
              <a:t>2.4</a:t>
            </a:r>
            <a:r>
              <a:rPr lang="zh-TW" altLang="zh-TW" sz="4000" dirty="0">
                <a:latin typeface="+mn-ea"/>
              </a:rPr>
              <a:t>時間序列分析</a:t>
            </a:r>
            <a:r>
              <a:rPr lang="en-US" altLang="zh-TW" sz="4000" dirty="0">
                <a:latin typeface="+mn-ea"/>
              </a:rPr>
              <a:t>(3/4)</a:t>
            </a:r>
            <a:br>
              <a:rPr lang="en-US" altLang="zh-TW" sz="4000" dirty="0">
                <a:latin typeface="+mn-ea"/>
              </a:rPr>
            </a:br>
            <a:r>
              <a:rPr lang="zh-TW" altLang="zh-TW" sz="3600" dirty="0"/>
              <a:t>時間序列應用於需求預測之</a:t>
            </a:r>
            <a:r>
              <a:rPr lang="zh-TW" altLang="en-US" sz="3600" dirty="0"/>
              <a:t>文獻</a:t>
            </a:r>
            <a:endParaRPr lang="en-US" sz="3600" dirty="0"/>
          </a:p>
        </p:txBody>
      </p:sp>
      <p:graphicFrame>
        <p:nvGraphicFramePr>
          <p:cNvPr id="2" name="表格 1">
            <a:extLst>
              <a:ext uri="{FF2B5EF4-FFF2-40B4-BE49-F238E27FC236}">
                <a16:creationId xmlns:a16="http://schemas.microsoft.com/office/drawing/2014/main" id="{570BA127-CADC-4189-8BB9-47BE4521D87E}"/>
              </a:ext>
            </a:extLst>
          </p:cNvPr>
          <p:cNvGraphicFramePr>
            <a:graphicFrameLocks noGrp="1"/>
          </p:cNvGraphicFramePr>
          <p:nvPr>
            <p:extLst>
              <p:ext uri="{D42A27DB-BD31-4B8C-83A1-F6EECF244321}">
                <p14:modId xmlns:p14="http://schemas.microsoft.com/office/powerpoint/2010/main" val="3326762327"/>
              </p:ext>
            </p:extLst>
          </p:nvPr>
        </p:nvGraphicFramePr>
        <p:xfrm>
          <a:off x="789381" y="1392446"/>
          <a:ext cx="8040838" cy="5330559"/>
        </p:xfrm>
        <a:graphic>
          <a:graphicData uri="http://schemas.openxmlformats.org/drawingml/2006/table">
            <a:tbl>
              <a:tblPr firstRow="1" firstCol="1" bandRow="1">
                <a:tableStyleId>{5C22544A-7EE6-4342-B048-85BDC9FD1C3A}</a:tableStyleId>
              </a:tblPr>
              <a:tblGrid>
                <a:gridCol w="822154">
                  <a:extLst>
                    <a:ext uri="{9D8B030D-6E8A-4147-A177-3AD203B41FA5}">
                      <a16:colId xmlns:a16="http://schemas.microsoft.com/office/drawing/2014/main" val="4066046509"/>
                    </a:ext>
                  </a:extLst>
                </a:gridCol>
                <a:gridCol w="1152617">
                  <a:extLst>
                    <a:ext uri="{9D8B030D-6E8A-4147-A177-3AD203B41FA5}">
                      <a16:colId xmlns:a16="http://schemas.microsoft.com/office/drawing/2014/main" val="1667019025"/>
                    </a:ext>
                  </a:extLst>
                </a:gridCol>
                <a:gridCol w="1187361">
                  <a:extLst>
                    <a:ext uri="{9D8B030D-6E8A-4147-A177-3AD203B41FA5}">
                      <a16:colId xmlns:a16="http://schemas.microsoft.com/office/drawing/2014/main" val="2983323861"/>
                    </a:ext>
                  </a:extLst>
                </a:gridCol>
                <a:gridCol w="774144">
                  <a:extLst>
                    <a:ext uri="{9D8B030D-6E8A-4147-A177-3AD203B41FA5}">
                      <a16:colId xmlns:a16="http://schemas.microsoft.com/office/drawing/2014/main" val="1171414364"/>
                    </a:ext>
                  </a:extLst>
                </a:gridCol>
                <a:gridCol w="827314">
                  <a:extLst>
                    <a:ext uri="{9D8B030D-6E8A-4147-A177-3AD203B41FA5}">
                      <a16:colId xmlns:a16="http://schemas.microsoft.com/office/drawing/2014/main" val="969942076"/>
                    </a:ext>
                  </a:extLst>
                </a:gridCol>
                <a:gridCol w="3277248">
                  <a:extLst>
                    <a:ext uri="{9D8B030D-6E8A-4147-A177-3AD203B41FA5}">
                      <a16:colId xmlns:a16="http://schemas.microsoft.com/office/drawing/2014/main" val="4127851397"/>
                    </a:ext>
                  </a:extLst>
                </a:gridCol>
              </a:tblGrid>
              <a:tr h="453759">
                <a:tc>
                  <a:txBody>
                    <a:bodyPr/>
                    <a:lstStyle/>
                    <a:p>
                      <a:pPr indent="127000" algn="dist" hangingPunct="0">
                        <a:lnSpc>
                          <a:spcPct val="1000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tc>
                <a:tc>
                  <a:txBody>
                    <a:bodyPr/>
                    <a:lstStyle/>
                    <a:p>
                      <a:pPr marL="0" indent="0" algn="dist" hangingPunct="0">
                        <a:lnSpc>
                          <a:spcPct val="100000"/>
                        </a:lnSpc>
                        <a:spcAft>
                          <a:spcPts val="0"/>
                        </a:spcAft>
                      </a:pPr>
                      <a:r>
                        <a:rPr lang="zh-TW" sz="1600" kern="100" dirty="0">
                          <a:effectLst/>
                        </a:rPr>
                        <a:t>研究者</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dist" hangingPunct="0">
                        <a:lnSpc>
                          <a:spcPct val="100000"/>
                        </a:lnSpc>
                        <a:spcAft>
                          <a:spcPts val="0"/>
                        </a:spcAft>
                      </a:pPr>
                      <a:r>
                        <a:rPr lang="zh-TW" sz="1600" kern="100" dirty="0">
                          <a:effectLst/>
                        </a:rPr>
                        <a:t>研究方法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dist" hangingPunct="0">
                        <a:lnSpc>
                          <a:spcPct val="100000"/>
                        </a:lnSpc>
                        <a:spcAft>
                          <a:spcPts val="0"/>
                        </a:spcAft>
                      </a:pPr>
                      <a:r>
                        <a:rPr lang="zh-TW" sz="1600" kern="100" dirty="0">
                          <a:effectLst/>
                        </a:rPr>
                        <a:t>領域</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dist" hangingPunct="0">
                        <a:lnSpc>
                          <a:spcPct val="100000"/>
                        </a:lnSpc>
                        <a:spcAft>
                          <a:spcPts val="0"/>
                        </a:spcAft>
                      </a:pPr>
                      <a:r>
                        <a:rPr lang="zh-TW" sz="1600" kern="100" dirty="0">
                          <a:effectLst/>
                        </a:rPr>
                        <a:t>資料量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dist" hangingPunct="0">
                        <a:lnSpc>
                          <a:spcPct val="100000"/>
                        </a:lnSpc>
                        <a:spcAft>
                          <a:spcPts val="0"/>
                        </a:spcAft>
                      </a:pPr>
                      <a:r>
                        <a:rPr lang="zh-TW" sz="1600" kern="100" dirty="0">
                          <a:effectLst/>
                        </a:rPr>
                        <a:t>研究結果</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3989690967"/>
                  </a:ext>
                </a:extLst>
              </a:tr>
              <a:tr h="118194">
                <a:tc rowSpan="3">
                  <a:txBody>
                    <a:bodyPr/>
                    <a:lstStyle/>
                    <a:p>
                      <a:pPr marL="0" indent="0" algn="just" hangingPunct="0">
                        <a:lnSpc>
                          <a:spcPct val="100000"/>
                        </a:lnSpc>
                        <a:spcAft>
                          <a:spcPts val="0"/>
                        </a:spcAft>
                      </a:pPr>
                      <a:r>
                        <a:rPr lang="zh-TW" sz="1600" kern="100" dirty="0">
                          <a:effectLst/>
                        </a:rPr>
                        <a:t>運用傳統時間序列法</a:t>
                      </a:r>
                      <a:r>
                        <a:rPr lang="en-US" sz="1600" kern="100" dirty="0">
                          <a:effectLst/>
                        </a:rPr>
                        <a:t>ARIMA</a:t>
                      </a:r>
                      <a:r>
                        <a:rPr lang="zh-TW" sz="1600" kern="100" dirty="0">
                          <a:effectLst/>
                        </a:rPr>
                        <a:t>與其他預測方法比較</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Uribe et al. </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ARIMA</a:t>
                      </a:r>
                      <a:r>
                        <a:rPr lang="zh-TW" sz="1600" kern="100" dirty="0">
                          <a:effectLst/>
                        </a:rPr>
                        <a:t>、</a:t>
                      </a:r>
                      <a:r>
                        <a:rPr lang="en-US" sz="1600" kern="100" dirty="0">
                          <a:effectLst/>
                        </a:rPr>
                        <a:t>SVM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天然氣需求</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11</a:t>
                      </a:r>
                      <a:r>
                        <a:rPr lang="zh-TW" sz="1600" kern="100" dirty="0">
                          <a:effectLst/>
                        </a:rPr>
                        <a:t>年季資料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en-US" sz="1600" kern="100" dirty="0">
                          <a:effectLst/>
                        </a:rPr>
                        <a:t>運用</a:t>
                      </a:r>
                      <a:r>
                        <a:rPr lang="en-US" altLang="zh-TW" sz="1600" kern="100" dirty="0">
                          <a:effectLst/>
                        </a:rPr>
                        <a:t>ARIMA</a:t>
                      </a:r>
                      <a:r>
                        <a:rPr lang="zh-TW" altLang="zh-TW" sz="1600" kern="100" dirty="0">
                          <a:effectLst/>
                        </a:rPr>
                        <a:t>、</a:t>
                      </a:r>
                      <a:r>
                        <a:rPr lang="en-US" altLang="zh-TW" sz="1600" kern="100" dirty="0">
                          <a:effectLst/>
                        </a:rPr>
                        <a:t>SVM</a:t>
                      </a:r>
                      <a:r>
                        <a:rPr lang="zh-TW" altLang="zh-TW" sz="1600" kern="100" dirty="0">
                          <a:effectLst/>
                        </a:rPr>
                        <a:t>模型</a:t>
                      </a:r>
                      <a:r>
                        <a:rPr lang="zh-TW" altLang="en-US" sz="1600" kern="100" dirty="0">
                          <a:effectLst/>
                        </a:rPr>
                        <a:t>，預測</a:t>
                      </a:r>
                      <a:r>
                        <a:rPr lang="zh-TW" altLang="zh-TW" sz="1600" kern="100" dirty="0">
                          <a:effectLst/>
                        </a:rPr>
                        <a:t>哥倫比亞麥德林的住宅天然氣需求量</a:t>
                      </a:r>
                      <a:r>
                        <a:rPr lang="zh-TW" altLang="en-US" sz="1600" kern="100" dirty="0">
                          <a:effectLst/>
                        </a:rPr>
                        <a:t>，</a:t>
                      </a:r>
                      <a:r>
                        <a:rPr lang="en-US" sz="1600" kern="100" dirty="0">
                          <a:effectLst/>
                        </a:rPr>
                        <a:t>ARIMA</a:t>
                      </a:r>
                      <a:r>
                        <a:rPr lang="zh-TW" sz="1600" kern="100" dirty="0">
                          <a:effectLst/>
                        </a:rPr>
                        <a:t>模型優於</a:t>
                      </a:r>
                      <a:r>
                        <a:rPr lang="en-US" sz="1600" kern="100" dirty="0">
                          <a:effectLst/>
                        </a:rPr>
                        <a:t>SVM</a:t>
                      </a:r>
                      <a:r>
                        <a:rPr lang="zh-TW" sz="1600" kern="100" dirty="0">
                          <a:effectLst/>
                        </a:rPr>
                        <a:t>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1534149855"/>
                  </a:ext>
                </a:extLst>
              </a:tr>
              <a:tr h="80980">
                <a:tc vMerge="1">
                  <a:txBody>
                    <a:bodyPr/>
                    <a:lstStyle/>
                    <a:p>
                      <a:endParaRPr lang="zh-TW" altLang="en-US"/>
                    </a:p>
                  </a:txBody>
                  <a:tcPr/>
                </a:tc>
                <a:tc>
                  <a:txBody>
                    <a:bodyPr/>
                    <a:lstStyle/>
                    <a:p>
                      <a:pPr marL="0" indent="0" algn="l" hangingPunct="0">
                        <a:lnSpc>
                          <a:spcPct val="100000"/>
                        </a:lnSpc>
                        <a:spcAft>
                          <a:spcPts val="0"/>
                        </a:spcAft>
                      </a:pPr>
                      <a:r>
                        <a:rPr lang="en-US" sz="1600" kern="100" dirty="0" err="1">
                          <a:effectLst/>
                        </a:rPr>
                        <a:t>Khanarsa</a:t>
                      </a:r>
                      <a:r>
                        <a:rPr lang="en-US" altLang="zh-TW" sz="1600" kern="100" dirty="0" err="1">
                          <a:effectLst/>
                        </a:rPr>
                        <a:t>et</a:t>
                      </a:r>
                      <a:r>
                        <a:rPr lang="en-US" altLang="zh-TW" sz="1600" kern="100" dirty="0">
                          <a:effectLst/>
                        </a:rPr>
                        <a:t> al.</a:t>
                      </a:r>
                      <a:r>
                        <a:rPr lang="zh-TW" sz="1600" kern="100" dirty="0">
                          <a:effectLst/>
                        </a:rPr>
                        <a:t>（</a:t>
                      </a:r>
                      <a:r>
                        <a:rPr lang="en-US" sz="1600" kern="100" dirty="0">
                          <a:effectLst/>
                        </a:rPr>
                        <a:t>2017</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鈔票存量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2</a:t>
                      </a:r>
                      <a:r>
                        <a:rPr lang="zh-TW" sz="1600" kern="100" dirty="0">
                          <a:effectLst/>
                        </a:rPr>
                        <a:t>年日資料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en-US" sz="1600" kern="100" dirty="0">
                          <a:effectLst/>
                        </a:rPr>
                        <a:t>以</a:t>
                      </a:r>
                      <a:r>
                        <a:rPr lang="en-US" altLang="zh-TW" sz="1600" kern="100" dirty="0">
                          <a:effectLst/>
                        </a:rPr>
                        <a:t>ARIMA</a:t>
                      </a:r>
                      <a:r>
                        <a:rPr lang="zh-TW" altLang="zh-TW" sz="1600" kern="100" dirty="0">
                          <a:effectLst/>
                        </a:rPr>
                        <a:t>子序列建立</a:t>
                      </a:r>
                      <a:r>
                        <a:rPr lang="en-US" altLang="zh-TW" sz="1600" kern="100" dirty="0">
                          <a:effectLst/>
                        </a:rPr>
                        <a:t>ATM</a:t>
                      </a:r>
                      <a:r>
                        <a:rPr lang="zh-TW" altLang="zh-TW" sz="1600" kern="100" dirty="0">
                          <a:effectLst/>
                        </a:rPr>
                        <a:t>中現金預測模型</a:t>
                      </a:r>
                      <a:r>
                        <a:rPr lang="zh-TW" altLang="en-US" sz="1600" kern="100" dirty="0">
                          <a:effectLst/>
                        </a:rPr>
                        <a:t>，</a:t>
                      </a:r>
                      <a:r>
                        <a:rPr lang="en-US" sz="1600" kern="100" dirty="0">
                          <a:effectLst/>
                        </a:rPr>
                        <a:t>ARIMA</a:t>
                      </a:r>
                      <a:r>
                        <a:rPr lang="zh-TW" sz="1600" kern="100" dirty="0">
                          <a:effectLst/>
                        </a:rPr>
                        <a:t>模型符合準確度。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3791475404"/>
                  </a:ext>
                </a:extLst>
              </a:tr>
              <a:tr h="155407">
                <a:tc vMerge="1">
                  <a:txBody>
                    <a:bodyPr/>
                    <a:lstStyle/>
                    <a:p>
                      <a:endParaRPr lang="zh-TW" altLang="en-US"/>
                    </a:p>
                  </a:txBody>
                  <a:tcPr/>
                </a:tc>
                <a:tc>
                  <a:txBody>
                    <a:bodyPr/>
                    <a:lstStyle/>
                    <a:p>
                      <a:pPr marL="0" indent="0" algn="l" hangingPunct="0">
                        <a:lnSpc>
                          <a:spcPct val="100000"/>
                        </a:lnSpc>
                        <a:spcAft>
                          <a:spcPts val="0"/>
                        </a:spcAft>
                      </a:pPr>
                      <a:r>
                        <a:rPr lang="en-US" sz="1600" kern="100" dirty="0" err="1">
                          <a:effectLst/>
                        </a:rPr>
                        <a:t>Amini</a:t>
                      </a:r>
                      <a:r>
                        <a:rPr lang="en-US" sz="1600" kern="100" dirty="0">
                          <a:effectLst/>
                        </a:rPr>
                        <a:t> et al.</a:t>
                      </a:r>
                      <a:r>
                        <a:rPr lang="zh-TW" sz="1600" kern="100" dirty="0">
                          <a:effectLst/>
                        </a:rPr>
                        <a:t>（</a:t>
                      </a:r>
                      <a:r>
                        <a:rPr lang="en-US" sz="1600" kern="100" dirty="0">
                          <a:effectLst/>
                        </a:rPr>
                        <a:t>2015</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ARIMA</a:t>
                      </a:r>
                      <a:endParaRPr lang="zh-TW" sz="1600" kern="100" dirty="0">
                        <a:effectLst/>
                      </a:endParaRPr>
                    </a:p>
                    <a:p>
                      <a:pPr marL="0" indent="0" algn="l" hangingPunct="0">
                        <a:lnSpc>
                          <a:spcPct val="100000"/>
                        </a:lnSpc>
                        <a:spcAft>
                          <a:spcPts val="0"/>
                        </a:spcAft>
                      </a:pPr>
                      <a:r>
                        <a:rPr lang="zh-TW" sz="1600" kern="100" dirty="0">
                          <a:effectLst/>
                        </a:rPr>
                        <a:t>線性迴歸、模糊邏輯方法、</a:t>
                      </a:r>
                      <a:r>
                        <a:rPr lang="en-US" altLang="zh-TW" sz="1600" kern="100" dirty="0">
                          <a:effectLst/>
                        </a:rPr>
                        <a:t>SVM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充電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前</a:t>
                      </a:r>
                      <a:r>
                        <a:rPr lang="en-US" sz="1600" kern="100" dirty="0">
                          <a:effectLst/>
                        </a:rPr>
                        <a:t>60</a:t>
                      </a:r>
                      <a:r>
                        <a:rPr lang="zh-TW" sz="1600" kern="100" dirty="0">
                          <a:effectLst/>
                        </a:rPr>
                        <a:t>日資料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en-US" sz="1600" kern="100" dirty="0">
                          <a:effectLst/>
                        </a:rPr>
                        <a:t>以</a:t>
                      </a:r>
                      <a:r>
                        <a:rPr lang="en-US" altLang="zh-TW" sz="1600" kern="100" dirty="0">
                          <a:effectLst/>
                        </a:rPr>
                        <a:t>ARIMA</a:t>
                      </a:r>
                      <a:r>
                        <a:rPr lang="zh-TW" altLang="zh-TW" sz="1600" kern="100" dirty="0">
                          <a:effectLst/>
                        </a:rPr>
                        <a:t>模型建立電動汽車停車場需求預測</a:t>
                      </a:r>
                      <a:r>
                        <a:rPr lang="zh-TW" altLang="en-US" sz="1600" kern="100" dirty="0">
                          <a:effectLst/>
                        </a:rPr>
                        <a:t>，並以</a:t>
                      </a:r>
                      <a:r>
                        <a:rPr lang="zh-TW" altLang="zh-TW" sz="1600" kern="100" dirty="0">
                          <a:effectLst/>
                        </a:rPr>
                        <a:t>線性迴歸、模糊邏輯方法、</a:t>
                      </a:r>
                      <a:r>
                        <a:rPr lang="en-US" altLang="zh-TW" sz="1600" kern="100" dirty="0">
                          <a:effectLst/>
                        </a:rPr>
                        <a:t>SVM</a:t>
                      </a:r>
                      <a:r>
                        <a:rPr lang="zh-TW" altLang="en-US" sz="1600" kern="100" dirty="0">
                          <a:effectLst/>
                        </a:rPr>
                        <a:t>相互比較，</a:t>
                      </a:r>
                      <a:r>
                        <a:rPr lang="en-US" sz="1600" kern="100" dirty="0">
                          <a:effectLst/>
                        </a:rPr>
                        <a:t>ARIMA</a:t>
                      </a:r>
                      <a:r>
                        <a:rPr lang="zh-TW" sz="1600" kern="100" dirty="0">
                          <a:effectLst/>
                        </a:rPr>
                        <a:t>模型可帶來最佳數據。</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66107563"/>
                  </a:ext>
                </a:extLst>
              </a:tr>
              <a:tr h="105715">
                <a:tc rowSpan="3">
                  <a:txBody>
                    <a:bodyPr/>
                    <a:lstStyle/>
                    <a:p>
                      <a:pPr marL="0" indent="0" algn="just" hangingPunct="0">
                        <a:lnSpc>
                          <a:spcPct val="100000"/>
                        </a:lnSpc>
                        <a:spcAft>
                          <a:spcPts val="0"/>
                        </a:spcAft>
                      </a:pPr>
                      <a:r>
                        <a:rPr lang="zh-TW" sz="1600" kern="100" dirty="0">
                          <a:effectLst/>
                        </a:rPr>
                        <a:t>運用傳統時間序列法</a:t>
                      </a:r>
                      <a:r>
                        <a:rPr lang="en-US" sz="1600" kern="100" dirty="0">
                          <a:effectLst/>
                        </a:rPr>
                        <a:t>ARIMA</a:t>
                      </a:r>
                      <a:r>
                        <a:rPr lang="zh-TW" sz="1600" kern="100" dirty="0">
                          <a:effectLst/>
                        </a:rPr>
                        <a:t>，加重季節等相關要素提高準確度</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u="none" strike="noStrike" kern="100" dirty="0" err="1">
                          <a:effectLst/>
                        </a:rPr>
                        <a:t>張玉文</a:t>
                      </a:r>
                      <a:r>
                        <a:rPr lang="en-US" sz="1600" kern="100" dirty="0">
                          <a:effectLst/>
                        </a:rPr>
                        <a:t>(2017)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SARIMA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農產品</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5</a:t>
                      </a:r>
                      <a:r>
                        <a:rPr lang="zh-TW" sz="1600" kern="100" dirty="0">
                          <a:effectLst/>
                        </a:rPr>
                        <a:t>年月資料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zh-TW" sz="1600" kern="100" dirty="0">
                          <a:effectLst/>
                        </a:rPr>
                        <a:t>預測泰國鳳梨罐頭出口量</a:t>
                      </a:r>
                      <a:r>
                        <a:rPr lang="zh-TW" altLang="en-US" sz="1600" kern="100" dirty="0">
                          <a:effectLst/>
                        </a:rPr>
                        <a:t>，分別測得</a:t>
                      </a:r>
                      <a:r>
                        <a:rPr lang="zh-TW" sz="1600" kern="100" dirty="0">
                          <a:effectLst/>
                        </a:rPr>
                        <a:t>美國出口量</a:t>
                      </a:r>
                      <a:r>
                        <a:rPr lang="zh-TW" altLang="en-US" sz="1600" kern="100" dirty="0">
                          <a:effectLst/>
                        </a:rPr>
                        <a:t>及</a:t>
                      </a:r>
                      <a:r>
                        <a:rPr lang="zh-TW" altLang="zh-TW" sz="1600" kern="100" dirty="0">
                          <a:effectLst/>
                        </a:rPr>
                        <a:t>歐盟</a:t>
                      </a:r>
                      <a:r>
                        <a:rPr lang="zh-TW" altLang="en-US" sz="1600" kern="100" dirty="0">
                          <a:effectLst/>
                        </a:rPr>
                        <a:t>出口量適合</a:t>
                      </a:r>
                      <a:r>
                        <a:rPr lang="zh-TW" sz="1600" kern="100" dirty="0">
                          <a:effectLst/>
                        </a:rPr>
                        <a:t>模型</a:t>
                      </a:r>
                      <a:r>
                        <a:rPr lang="zh-TW" altLang="en-US"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85771424"/>
                  </a:ext>
                </a:extLst>
              </a:tr>
              <a:tr h="88423">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Quevedo et al.</a:t>
                      </a:r>
                      <a:r>
                        <a:rPr lang="zh-TW" sz="1600" kern="100" dirty="0">
                          <a:effectLst/>
                        </a:rPr>
                        <a:t>（</a:t>
                      </a:r>
                      <a:r>
                        <a:rPr lang="en-US" sz="1600" kern="100" dirty="0">
                          <a:effectLst/>
                        </a:rPr>
                        <a:t>2014</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SARIMA</a:t>
                      </a:r>
                      <a:r>
                        <a:rPr lang="zh-TW" sz="1600" kern="100" dirty="0">
                          <a:effectLst/>
                        </a:rPr>
                        <a:t>、指數平滑法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水力</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前</a:t>
                      </a:r>
                      <a:r>
                        <a:rPr lang="en-US" sz="1600" kern="100" dirty="0">
                          <a:effectLst/>
                        </a:rPr>
                        <a:t>24</a:t>
                      </a:r>
                      <a:r>
                        <a:rPr lang="zh-TW" sz="1600" kern="100" dirty="0">
                          <a:effectLst/>
                        </a:rPr>
                        <a:t>小時資料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zh-TW" sz="1600" kern="100" dirty="0">
                          <a:effectLst/>
                        </a:rPr>
                        <a:t>建立巴塞隆納水運網短期運行控制需求預測</a:t>
                      </a:r>
                      <a:r>
                        <a:rPr lang="zh-TW" altLang="en-US" sz="1600" kern="100" dirty="0">
                          <a:effectLst/>
                        </a:rPr>
                        <a:t>，</a:t>
                      </a:r>
                      <a:r>
                        <a:rPr lang="zh-TW" sz="1600" kern="100" dirty="0">
                          <a:effectLst/>
                        </a:rPr>
                        <a:t>每小時</a:t>
                      </a:r>
                      <a:r>
                        <a:rPr lang="zh-TW" altLang="en-US" sz="1600" kern="100" dirty="0">
                          <a:effectLst/>
                        </a:rPr>
                        <a:t>採用</a:t>
                      </a:r>
                      <a:r>
                        <a:rPr lang="zh-TW" sz="1600" kern="100" dirty="0">
                          <a:effectLst/>
                        </a:rPr>
                        <a:t>指數平滑法</a:t>
                      </a:r>
                      <a:r>
                        <a:rPr lang="zh-TW" altLang="en-US" sz="1600" kern="100" dirty="0">
                          <a:effectLst/>
                        </a:rPr>
                        <a:t>預測</a:t>
                      </a:r>
                      <a:r>
                        <a:rPr lang="zh-TW" sz="1600" kern="100" dirty="0">
                          <a:effectLst/>
                        </a:rPr>
                        <a:t>較準確，每日則屬於</a:t>
                      </a:r>
                      <a:r>
                        <a:rPr lang="en-US" sz="1600" kern="100" dirty="0">
                          <a:effectLst/>
                        </a:rPr>
                        <a:t>SARIMA</a:t>
                      </a:r>
                      <a:r>
                        <a:rPr lang="zh-TW" sz="1600" kern="100" dirty="0">
                          <a:effectLst/>
                        </a:rPr>
                        <a:t>較準確。</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3845153625"/>
                  </a:ext>
                </a:extLst>
              </a:tr>
              <a:tr h="105732">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Nguyen et al.</a:t>
                      </a:r>
                      <a:r>
                        <a:rPr lang="zh-TW" sz="1600" kern="100" dirty="0">
                          <a:effectLst/>
                        </a:rPr>
                        <a:t>（</a:t>
                      </a:r>
                      <a:r>
                        <a:rPr lang="en-US" sz="1600" kern="100" dirty="0">
                          <a:effectLst/>
                        </a:rPr>
                        <a:t>2012</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FARIMA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zh-TW" sz="1600" kern="100" dirty="0">
                          <a:effectLst/>
                        </a:rPr>
                        <a:t>太陽能</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indent="0" algn="l" hangingPunct="0">
                        <a:lnSpc>
                          <a:spcPct val="100000"/>
                        </a:lnSpc>
                        <a:spcAft>
                          <a:spcPts val="0"/>
                        </a:spcAft>
                      </a:pPr>
                      <a:r>
                        <a:rPr lang="en-US" sz="1600" kern="100" dirty="0">
                          <a:effectLst/>
                        </a:rPr>
                        <a:t>1</a:t>
                      </a:r>
                      <a:r>
                        <a:rPr lang="zh-TW" sz="1600" kern="100" dirty="0">
                          <a:effectLst/>
                        </a:rPr>
                        <a:t>年月資料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tc>
                  <a:txBody>
                    <a:bodyPr/>
                    <a:lstStyle/>
                    <a:p>
                      <a:pPr marL="0" marR="0" lvl="0" indent="127000" algn="l" defTabSz="914400" rtl="0" eaLnBrk="1" fontAlgn="auto" latinLnBrk="0" hangingPunct="0">
                        <a:lnSpc>
                          <a:spcPct val="100000"/>
                        </a:lnSpc>
                        <a:spcBef>
                          <a:spcPts val="0"/>
                        </a:spcBef>
                        <a:spcAft>
                          <a:spcPts val="0"/>
                        </a:spcAft>
                        <a:buClrTx/>
                        <a:buSzTx/>
                        <a:buFontTx/>
                        <a:buNone/>
                        <a:tabLst/>
                        <a:defRPr/>
                      </a:pPr>
                      <a:r>
                        <a:rPr lang="zh-TW" altLang="en-US" sz="1600" kern="100" dirty="0">
                          <a:effectLst/>
                        </a:rPr>
                        <a:t>建立</a:t>
                      </a:r>
                      <a:r>
                        <a:rPr lang="zh-TW" altLang="zh-TW" sz="1600" kern="100" dirty="0">
                          <a:effectLst/>
                        </a:rPr>
                        <a:t>美國太陽能光電板發電需求預測模型</a:t>
                      </a:r>
                      <a:r>
                        <a:rPr lang="zh-TW" altLang="en-US" sz="1600" kern="100" dirty="0">
                          <a:effectLst/>
                        </a:rPr>
                        <a:t>，將</a:t>
                      </a:r>
                      <a:r>
                        <a:rPr lang="zh-TW" sz="1600" kern="100" dirty="0">
                          <a:effectLst/>
                        </a:rPr>
                        <a:t>傅立葉級數算法</a:t>
                      </a:r>
                      <a:r>
                        <a:rPr lang="zh-TW" altLang="en-US" sz="1600" kern="100" dirty="0">
                          <a:effectLst/>
                        </a:rPr>
                        <a:t>帶入</a:t>
                      </a:r>
                      <a:r>
                        <a:rPr lang="en-US" altLang="zh-TW" sz="1600" kern="100" dirty="0">
                          <a:effectLst/>
                        </a:rPr>
                        <a:t>ARIMA</a:t>
                      </a:r>
                      <a:r>
                        <a:rPr lang="zh-TW" altLang="en-US" sz="1600" kern="100" dirty="0">
                          <a:effectLst/>
                        </a:rPr>
                        <a:t>模型，建立</a:t>
                      </a:r>
                      <a:r>
                        <a:rPr lang="en-US" sz="1600" kern="100" dirty="0">
                          <a:effectLst/>
                        </a:rPr>
                        <a:t>FARIMA</a:t>
                      </a:r>
                      <a:r>
                        <a:rPr lang="zh-TW" sz="1600" kern="100" dirty="0">
                          <a:effectLst/>
                        </a:rPr>
                        <a:t>模型</a:t>
                      </a:r>
                      <a:r>
                        <a:rPr lang="zh-TW" altLang="en-US" sz="1600" kern="100" dirty="0">
                          <a:effectLst/>
                        </a:rPr>
                        <a:t>，測得優異數據</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0911" marR="10911" marT="0" marB="0" anchor="ctr"/>
                </a:tc>
                <a:extLst>
                  <a:ext uri="{0D108BD9-81ED-4DB2-BD59-A6C34878D82A}">
                    <a16:rowId xmlns:a16="http://schemas.microsoft.com/office/drawing/2014/main" val="1447815380"/>
                  </a:ext>
                </a:extLst>
              </a:tr>
            </a:tbl>
          </a:graphicData>
        </a:graphic>
      </p:graphicFrame>
      <p:sp>
        <p:nvSpPr>
          <p:cNvPr id="4" name="矩形 3">
            <a:extLst>
              <a:ext uri="{FF2B5EF4-FFF2-40B4-BE49-F238E27FC236}">
                <a16:creationId xmlns:a16="http://schemas.microsoft.com/office/drawing/2014/main" id="{1E9C40E6-EC9E-4BA1-A6D3-0B2E40EBE016}"/>
              </a:ext>
            </a:extLst>
          </p:cNvPr>
          <p:cNvSpPr/>
          <p:nvPr/>
        </p:nvSpPr>
        <p:spPr>
          <a:xfrm>
            <a:off x="1477930" y="2162634"/>
            <a:ext cx="6511342" cy="3785652"/>
          </a:xfrm>
          <a:prstGeom prst="rect">
            <a:avLst/>
          </a:prstGeom>
          <a:solidFill>
            <a:srgbClr val="FFCCCC"/>
          </a:solidFill>
          <a:ln>
            <a:solidFill>
              <a:schemeClr val="bg1"/>
            </a:solidFill>
          </a:ln>
        </p:spPr>
        <p:txBody>
          <a:bodyPr wrap="square">
            <a:spAutoFit/>
          </a:bodyPr>
          <a:lstStyle/>
          <a:p>
            <a:r>
              <a:rPr lang="zh-TW" altLang="zh-TW" sz="2400" b="1" dirty="0">
                <a:solidFill>
                  <a:srgbClr val="C00000"/>
                </a:solidFill>
                <a:latin typeface="微軟正黑體" panose="020B0604030504040204" pitchFamily="34" charset="-120"/>
              </a:rPr>
              <a:t>時間序列方法</a:t>
            </a:r>
            <a:r>
              <a:rPr lang="zh-TW" altLang="zh-TW" sz="2400" dirty="0">
                <a:latin typeface="+mn-ea"/>
                <a:cs typeface="Times New Roman" panose="02020603050405020304" pitchFamily="18" charset="0"/>
              </a:rPr>
              <a:t>從</a:t>
            </a:r>
            <a:r>
              <a:rPr lang="zh-TW" altLang="zh-TW" sz="2400" b="1" dirty="0">
                <a:solidFill>
                  <a:srgbClr val="C00000"/>
                </a:solidFill>
                <a:latin typeface="微軟正黑體" panose="020B0604030504040204" pitchFamily="34" charset="-120"/>
              </a:rPr>
              <a:t>分解法</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平均法</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指數平滑法</a:t>
            </a:r>
            <a:r>
              <a:rPr lang="zh-TW" altLang="zh-TW" sz="2400" dirty="0">
                <a:latin typeface="+mn-ea"/>
                <a:cs typeface="Times New Roman" panose="02020603050405020304" pitchFamily="18" charset="0"/>
              </a:rPr>
              <a:t>及</a:t>
            </a:r>
            <a:r>
              <a:rPr lang="en-US" altLang="zh-TW" sz="2400" dirty="0">
                <a:latin typeface="+mn-ea"/>
              </a:rPr>
              <a:t>AR</a:t>
            </a:r>
            <a:r>
              <a:rPr lang="zh-TW" altLang="zh-TW" sz="2400" dirty="0">
                <a:latin typeface="+mn-ea"/>
                <a:cs typeface="Times New Roman" panose="02020603050405020304" pitchFamily="18" charset="0"/>
              </a:rPr>
              <a:t>系列模式，甚至也有學者將</a:t>
            </a:r>
            <a:r>
              <a:rPr lang="zh-TW" altLang="zh-TW" sz="2400" b="1" dirty="0">
                <a:solidFill>
                  <a:srgbClr val="C00000"/>
                </a:solidFill>
                <a:latin typeface="微軟正黑體" panose="020B0604030504040204" pitchFamily="34" charset="-120"/>
              </a:rPr>
              <a:t>機器</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深度學習</a:t>
            </a:r>
            <a:r>
              <a:rPr lang="zh-TW" altLang="zh-TW" sz="2400" dirty="0">
                <a:latin typeface="+mn-ea"/>
                <a:cs typeface="Times New Roman" panose="02020603050405020304" pitchFamily="18" charset="0"/>
              </a:rPr>
              <a:t>歸類在時間序列分析數據之工具，要</a:t>
            </a:r>
            <a:r>
              <a:rPr lang="zh-TW" altLang="zh-TW" sz="2400" b="1" dirty="0">
                <a:solidFill>
                  <a:srgbClr val="C00000"/>
                </a:solidFill>
                <a:latin typeface="微軟正黑體" panose="020B0604030504040204" pitchFamily="34" charset="-120"/>
              </a:rPr>
              <a:t>運用時間序列執行需求預測</a:t>
            </a:r>
            <a:r>
              <a:rPr lang="zh-TW" altLang="zh-TW" sz="2400" dirty="0">
                <a:latin typeface="+mn-ea"/>
                <a:cs typeface="Times New Roman" panose="02020603050405020304" pitchFamily="18" charset="0"/>
              </a:rPr>
              <a:t>，最關鍵係</a:t>
            </a:r>
            <a:r>
              <a:rPr lang="zh-TW" altLang="zh-TW" sz="2400" b="1" dirty="0">
                <a:solidFill>
                  <a:srgbClr val="C00000"/>
                </a:solidFill>
                <a:latin typeface="微軟正黑體" panose="020B0604030504040204" pitchFamily="34" charset="-120"/>
              </a:rPr>
              <a:t>蒐集歷史資料</a:t>
            </a:r>
            <a:r>
              <a:rPr lang="zh-TW" altLang="zh-TW" sz="2400" dirty="0">
                <a:latin typeface="+mn-ea"/>
                <a:cs typeface="Times New Roman" panose="02020603050405020304" pitchFamily="18" charset="0"/>
              </a:rPr>
              <a:t>，假設研究某項事物趨勢會延伸等，而</a:t>
            </a:r>
            <a:r>
              <a:rPr lang="zh-TW" altLang="zh-TW" sz="2400" b="1" dirty="0">
                <a:solidFill>
                  <a:srgbClr val="C00000"/>
                </a:solidFill>
                <a:latin typeface="微軟正黑體" panose="020B0604030504040204" pitchFamily="34" charset="-120"/>
              </a:rPr>
              <a:t>預測工具多種</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準確度亦不相同</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藉著對於研究之事物觀察</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分析及比較各種方法優異性</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提供相關建議</a:t>
            </a:r>
            <a:r>
              <a:rPr lang="zh-TW" altLang="zh-TW" sz="2400" dirty="0">
                <a:latin typeface="+mn-ea"/>
                <a:cs typeface="Times New Roman" panose="02020603050405020304" pitchFamily="18" charset="0"/>
              </a:rPr>
              <a:t>，</a:t>
            </a:r>
            <a:r>
              <a:rPr lang="zh-TW" altLang="zh-TW" sz="2400" b="1" dirty="0">
                <a:solidFill>
                  <a:srgbClr val="C00000"/>
                </a:solidFill>
                <a:latin typeface="微軟正黑體" panose="020B0604030504040204" pitchFamily="34" charset="-120"/>
              </a:rPr>
              <a:t>研究成果才算發揮功效</a:t>
            </a:r>
            <a:r>
              <a:rPr lang="zh-TW" altLang="zh-TW" sz="2400" dirty="0">
                <a:latin typeface="+mn-ea"/>
                <a:cs typeface="Times New Roman" panose="02020603050405020304" pitchFamily="18" charset="0"/>
              </a:rPr>
              <a:t>，本節蒐整時間序列應用在需求預測之相關文獻，以確立研究所運用預測工具之方向</a:t>
            </a:r>
            <a:r>
              <a:rPr lang="zh-TW" altLang="en-US" sz="2400" dirty="0">
                <a:latin typeface="+mn-ea"/>
                <a:cs typeface="Times New Roman" panose="02020603050405020304" pitchFamily="18" charset="0"/>
              </a:rPr>
              <a:t>。</a:t>
            </a:r>
            <a:endParaRPr lang="zh-TW" altLang="en-US" sz="2400" dirty="0">
              <a:latin typeface="+mn-ea"/>
            </a:endParaRPr>
          </a:p>
        </p:txBody>
      </p:sp>
      <p:sp>
        <p:nvSpPr>
          <p:cNvPr id="16" name="灯片编号占位符 3">
            <a:extLst>
              <a:ext uri="{FF2B5EF4-FFF2-40B4-BE49-F238E27FC236}">
                <a16:creationId xmlns:a16="http://schemas.microsoft.com/office/drawing/2014/main" id="{E2DBB89F-AEBA-49DA-B241-7DBDB78C75E0}"/>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22</a:t>
            </a:fld>
            <a:endParaRPr lang="zh-CN" altLang="en-US" dirty="0"/>
          </a:p>
        </p:txBody>
      </p:sp>
    </p:spTree>
    <p:extLst>
      <p:ext uri="{BB962C8B-B14F-4D97-AF65-F5344CB8AC3E}">
        <p14:creationId xmlns:p14="http://schemas.microsoft.com/office/powerpoint/2010/main" val="35907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版面配置區 13">
            <a:extLst>
              <a:ext uri="{FF2B5EF4-FFF2-40B4-BE49-F238E27FC236}">
                <a16:creationId xmlns:a16="http://schemas.microsoft.com/office/drawing/2014/main" id="{03C924F0-8000-4ECD-94C7-1CAED3117D2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153" r="21153"/>
          <a:stretch>
            <a:fillRect/>
          </a:stretch>
        </p:blipFill>
        <p:spPr/>
      </p:pic>
      <p:sp>
        <p:nvSpPr>
          <p:cNvPr id="15" name="矩形: 圓角 14">
            <a:extLst>
              <a:ext uri="{FF2B5EF4-FFF2-40B4-BE49-F238E27FC236}">
                <a16:creationId xmlns:a16="http://schemas.microsoft.com/office/drawing/2014/main" id="{0986423C-21A1-49FA-8911-FBD60114B94D}"/>
              </a:ext>
            </a:extLst>
          </p:cNvPr>
          <p:cNvSpPr/>
          <p:nvPr/>
        </p:nvSpPr>
        <p:spPr>
          <a:xfrm>
            <a:off x="4908228" y="692588"/>
            <a:ext cx="3921449" cy="783556"/>
          </a:xfrm>
          <a:prstGeom prst="roundRect">
            <a:avLst/>
          </a:prstGeom>
          <a:solidFill>
            <a:srgbClr val="1C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41" name="橢圓 40">
            <a:extLst>
              <a:ext uri="{FF2B5EF4-FFF2-40B4-BE49-F238E27FC236}">
                <a16:creationId xmlns:a16="http://schemas.microsoft.com/office/drawing/2014/main" id="{FB8E10D2-2170-4FE6-9773-4474FC00B172}"/>
              </a:ext>
            </a:extLst>
          </p:cNvPr>
          <p:cNvSpPr/>
          <p:nvPr/>
        </p:nvSpPr>
        <p:spPr>
          <a:xfrm>
            <a:off x="-4153687" y="4040454"/>
            <a:ext cx="697924" cy="441806"/>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2016</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2" name="橢圓 41">
            <a:extLst>
              <a:ext uri="{FF2B5EF4-FFF2-40B4-BE49-F238E27FC236}">
                <a16:creationId xmlns:a16="http://schemas.microsoft.com/office/drawing/2014/main" id="{CFA37ABB-1466-43EA-B73D-543F621E8B8B}"/>
              </a:ext>
            </a:extLst>
          </p:cNvPr>
          <p:cNvSpPr/>
          <p:nvPr/>
        </p:nvSpPr>
        <p:spPr>
          <a:xfrm>
            <a:off x="-4153689" y="6654791"/>
            <a:ext cx="697924" cy="441660"/>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2018</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3" name="橢圓 42">
            <a:extLst>
              <a:ext uri="{FF2B5EF4-FFF2-40B4-BE49-F238E27FC236}">
                <a16:creationId xmlns:a16="http://schemas.microsoft.com/office/drawing/2014/main" id="{831409EF-99F9-4D7F-9CDA-A7632994285B}"/>
              </a:ext>
            </a:extLst>
          </p:cNvPr>
          <p:cNvSpPr/>
          <p:nvPr/>
        </p:nvSpPr>
        <p:spPr>
          <a:xfrm>
            <a:off x="-4153687" y="4604323"/>
            <a:ext cx="697924" cy="441659"/>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2017</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4" name="橢圓 43">
            <a:extLst>
              <a:ext uri="{FF2B5EF4-FFF2-40B4-BE49-F238E27FC236}">
                <a16:creationId xmlns:a16="http://schemas.microsoft.com/office/drawing/2014/main" id="{728D95E1-5826-446F-ADEE-EBDE02D81CD0}"/>
              </a:ext>
            </a:extLst>
          </p:cNvPr>
          <p:cNvSpPr/>
          <p:nvPr/>
        </p:nvSpPr>
        <p:spPr>
          <a:xfrm>
            <a:off x="-4153687" y="5228931"/>
            <a:ext cx="697924" cy="441659"/>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2017</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45" name="橢圓 44">
            <a:extLst>
              <a:ext uri="{FF2B5EF4-FFF2-40B4-BE49-F238E27FC236}">
                <a16:creationId xmlns:a16="http://schemas.microsoft.com/office/drawing/2014/main" id="{120C3089-AA50-48A9-B54F-93F3AF33AC0C}"/>
              </a:ext>
            </a:extLst>
          </p:cNvPr>
          <p:cNvSpPr/>
          <p:nvPr/>
        </p:nvSpPr>
        <p:spPr>
          <a:xfrm>
            <a:off x="-4153688" y="5879550"/>
            <a:ext cx="697924" cy="441660"/>
          </a:xfrm>
          <a:prstGeom prst="ellipse">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0">
            <a:schemeClr val="accent2">
              <a:tint val="40000"/>
              <a:alpha val="90000"/>
              <a:hueOff val="3350547"/>
              <a:satOff val="-2919"/>
              <a:lumOff val="-4"/>
              <a:alphaOff val="0"/>
            </a:schemeClr>
          </a:effectRef>
          <a:fontRef idx="minor">
            <a:schemeClr val="dk1">
              <a:hueOff val="0"/>
              <a:satOff val="0"/>
              <a:lumOff val="0"/>
              <a:alphaOff val="0"/>
            </a:schemeClr>
          </a:fontRef>
        </p:style>
        <p:txBody>
          <a:bodyPr anchor="ctr"/>
          <a:lstStyle/>
          <a:p>
            <a:r>
              <a:rPr lang="en-US" altLang="zh-TW" sz="1200" dirty="0">
                <a:latin typeface="微軟正黑體" panose="020B0604030504040204" pitchFamily="34" charset="-120"/>
                <a:ea typeface="微軟正黑體" panose="020B0604030504040204" pitchFamily="34" charset="-120"/>
                <a:cs typeface="Times New Roman" pitchFamily="18" charset="0"/>
              </a:rPr>
              <a:t>2018</a:t>
            </a:r>
            <a:endParaRPr lang="zh-TW" altLang="en-US" sz="1200" dirty="0">
              <a:latin typeface="微軟正黑體" panose="020B0604030504040204" pitchFamily="34" charset="-120"/>
              <a:ea typeface="微軟正黑體" panose="020B0604030504040204" pitchFamily="34" charset="-120"/>
              <a:cs typeface="Times New Roman" pitchFamily="18" charset="0"/>
            </a:endParaRPr>
          </a:p>
        </p:txBody>
      </p:sp>
      <p:sp>
        <p:nvSpPr>
          <p:cNvPr id="3" name="Title 2">
            <a:extLst>
              <a:ext uri="{FF2B5EF4-FFF2-40B4-BE49-F238E27FC236}">
                <a16:creationId xmlns:a16="http://schemas.microsoft.com/office/drawing/2014/main" id="{50714F9A-57FC-47D3-A196-531173ED61B7}"/>
              </a:ext>
            </a:extLst>
          </p:cNvPr>
          <p:cNvSpPr>
            <a:spLocks noGrp="1"/>
          </p:cNvSpPr>
          <p:nvPr>
            <p:ph type="title"/>
          </p:nvPr>
        </p:nvSpPr>
        <p:spPr>
          <a:xfrm>
            <a:off x="628650" y="364093"/>
            <a:ext cx="7886700" cy="1125140"/>
          </a:xfrm>
        </p:spPr>
        <p:txBody>
          <a:bodyPr>
            <a:normAutofit/>
          </a:bodyPr>
          <a:lstStyle/>
          <a:p>
            <a:r>
              <a:rPr lang="en-US" altLang="zh-TW" sz="4000" dirty="0">
                <a:latin typeface="+mn-ea"/>
              </a:rPr>
              <a:t>2.4</a:t>
            </a:r>
            <a:r>
              <a:rPr lang="zh-TW" altLang="zh-TW" sz="4000" dirty="0">
                <a:latin typeface="+mn-ea"/>
              </a:rPr>
              <a:t>時間序列分析</a:t>
            </a:r>
            <a:r>
              <a:rPr lang="en-US" altLang="zh-TW" sz="4000" dirty="0">
                <a:latin typeface="+mn-ea"/>
              </a:rPr>
              <a:t>(4/4)</a:t>
            </a:r>
            <a:br>
              <a:rPr lang="en-US" altLang="zh-TW" sz="4000" dirty="0">
                <a:latin typeface="+mn-ea"/>
              </a:rPr>
            </a:br>
            <a:r>
              <a:rPr lang="zh-TW" altLang="zh-TW" sz="3600" dirty="0"/>
              <a:t>時間序列應用於需求預測之</a:t>
            </a:r>
            <a:r>
              <a:rPr lang="zh-TW" altLang="en-US" sz="3600" dirty="0"/>
              <a:t>文獻</a:t>
            </a:r>
            <a:endParaRPr lang="en-US" sz="3600" dirty="0"/>
          </a:p>
        </p:txBody>
      </p:sp>
      <p:graphicFrame>
        <p:nvGraphicFramePr>
          <p:cNvPr id="4" name="表格 3">
            <a:extLst>
              <a:ext uri="{FF2B5EF4-FFF2-40B4-BE49-F238E27FC236}">
                <a16:creationId xmlns:a16="http://schemas.microsoft.com/office/drawing/2014/main" id="{19E0F130-2E0E-4300-A6C2-C5EABAA46FFC}"/>
              </a:ext>
            </a:extLst>
          </p:cNvPr>
          <p:cNvGraphicFramePr>
            <a:graphicFrameLocks noGrp="1"/>
          </p:cNvGraphicFramePr>
          <p:nvPr>
            <p:extLst>
              <p:ext uri="{D42A27DB-BD31-4B8C-83A1-F6EECF244321}">
                <p14:modId xmlns:p14="http://schemas.microsoft.com/office/powerpoint/2010/main" val="3961816976"/>
              </p:ext>
            </p:extLst>
          </p:nvPr>
        </p:nvGraphicFramePr>
        <p:xfrm>
          <a:off x="628650" y="1473403"/>
          <a:ext cx="8090807" cy="5181388"/>
        </p:xfrm>
        <a:graphic>
          <a:graphicData uri="http://schemas.openxmlformats.org/drawingml/2006/table">
            <a:tbl>
              <a:tblPr firstRow="1" firstCol="1" bandRow="1">
                <a:tableStyleId>{5C22544A-7EE6-4342-B048-85BDC9FD1C3A}</a:tableStyleId>
              </a:tblPr>
              <a:tblGrid>
                <a:gridCol w="838198">
                  <a:extLst>
                    <a:ext uri="{9D8B030D-6E8A-4147-A177-3AD203B41FA5}">
                      <a16:colId xmlns:a16="http://schemas.microsoft.com/office/drawing/2014/main" val="794273710"/>
                    </a:ext>
                  </a:extLst>
                </a:gridCol>
                <a:gridCol w="1146791">
                  <a:extLst>
                    <a:ext uri="{9D8B030D-6E8A-4147-A177-3AD203B41FA5}">
                      <a16:colId xmlns:a16="http://schemas.microsoft.com/office/drawing/2014/main" val="1450161804"/>
                    </a:ext>
                  </a:extLst>
                </a:gridCol>
                <a:gridCol w="1185475">
                  <a:extLst>
                    <a:ext uri="{9D8B030D-6E8A-4147-A177-3AD203B41FA5}">
                      <a16:colId xmlns:a16="http://schemas.microsoft.com/office/drawing/2014/main" val="276290246"/>
                    </a:ext>
                  </a:extLst>
                </a:gridCol>
                <a:gridCol w="566057">
                  <a:extLst>
                    <a:ext uri="{9D8B030D-6E8A-4147-A177-3AD203B41FA5}">
                      <a16:colId xmlns:a16="http://schemas.microsoft.com/office/drawing/2014/main" val="99664572"/>
                    </a:ext>
                  </a:extLst>
                </a:gridCol>
                <a:gridCol w="859972">
                  <a:extLst>
                    <a:ext uri="{9D8B030D-6E8A-4147-A177-3AD203B41FA5}">
                      <a16:colId xmlns:a16="http://schemas.microsoft.com/office/drawing/2014/main" val="3095550862"/>
                    </a:ext>
                  </a:extLst>
                </a:gridCol>
                <a:gridCol w="3494314">
                  <a:extLst>
                    <a:ext uri="{9D8B030D-6E8A-4147-A177-3AD203B41FA5}">
                      <a16:colId xmlns:a16="http://schemas.microsoft.com/office/drawing/2014/main" val="3765643128"/>
                    </a:ext>
                  </a:extLst>
                </a:gridCol>
              </a:tblGrid>
              <a:tr h="388054">
                <a:tc>
                  <a:txBody>
                    <a:bodyPr/>
                    <a:lstStyle/>
                    <a:p>
                      <a:pPr indent="127000" algn="dist" hangingPunct="0">
                        <a:lnSpc>
                          <a:spcPct val="1000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tc>
                <a:tc>
                  <a:txBody>
                    <a:bodyPr/>
                    <a:lstStyle/>
                    <a:p>
                      <a:pPr marL="0" indent="0" algn="dist" hangingPunct="0">
                        <a:lnSpc>
                          <a:spcPct val="100000"/>
                        </a:lnSpc>
                        <a:spcAft>
                          <a:spcPts val="0"/>
                        </a:spcAft>
                      </a:pPr>
                      <a:r>
                        <a:rPr lang="zh-TW" sz="1600" kern="100" dirty="0">
                          <a:effectLst/>
                        </a:rPr>
                        <a:t>研究者</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dist" hangingPunct="0">
                        <a:lnSpc>
                          <a:spcPct val="100000"/>
                        </a:lnSpc>
                        <a:spcAft>
                          <a:spcPts val="0"/>
                        </a:spcAft>
                      </a:pPr>
                      <a:r>
                        <a:rPr lang="zh-TW" sz="1600" kern="100" dirty="0">
                          <a:effectLst/>
                        </a:rPr>
                        <a:t>研究方法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dist" hangingPunct="0">
                        <a:lnSpc>
                          <a:spcPct val="100000"/>
                        </a:lnSpc>
                        <a:spcAft>
                          <a:spcPts val="0"/>
                        </a:spcAft>
                      </a:pPr>
                      <a:r>
                        <a:rPr lang="zh-TW" sz="1600" kern="100" dirty="0">
                          <a:effectLst/>
                        </a:rPr>
                        <a:t>領域</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dist" hangingPunct="0">
                        <a:lnSpc>
                          <a:spcPct val="100000"/>
                        </a:lnSpc>
                        <a:spcAft>
                          <a:spcPts val="0"/>
                        </a:spcAft>
                      </a:pPr>
                      <a:r>
                        <a:rPr lang="zh-TW" sz="1600" kern="100" dirty="0">
                          <a:effectLst/>
                        </a:rPr>
                        <a:t>資料量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TW" altLang="zh-TW" sz="1600" kern="100" dirty="0">
                          <a:effectLst/>
                        </a:rPr>
                        <a:t>研究結果</a:t>
                      </a:r>
                      <a:endPar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2777601537"/>
                  </a:ext>
                </a:extLst>
              </a:tr>
              <a:tr h="748870">
                <a:tc rowSpan="2">
                  <a:txBody>
                    <a:bodyPr/>
                    <a:lstStyle/>
                    <a:p>
                      <a:pPr marL="0" indent="0" algn="just" hangingPunct="0">
                        <a:lnSpc>
                          <a:spcPct val="100000"/>
                        </a:lnSpc>
                        <a:spcAft>
                          <a:spcPts val="0"/>
                        </a:spcAft>
                      </a:pPr>
                      <a:r>
                        <a:rPr lang="zh-TW" sz="1600" kern="100" dirty="0">
                          <a:effectLst/>
                        </a:rPr>
                        <a:t>利用機器學習、深度學習方式，輔以傳統時間序列建立預測模型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Atienza et al.</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人工神經網絡、</a:t>
                      </a: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電力</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15</a:t>
                      </a:r>
                      <a:r>
                        <a:rPr lang="zh-TW" sz="1600" kern="100" dirty="0">
                          <a:effectLst/>
                        </a:rPr>
                        <a:t>年月資料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利用人工神經網絡，粒子群優化和自迴歸整合移動平均線建立菲律賓用電量預測，粒子群優化結合</a:t>
                      </a:r>
                      <a:r>
                        <a:rPr lang="en-US" sz="1600" kern="100" dirty="0">
                          <a:effectLst/>
                        </a:rPr>
                        <a:t>ARIMA</a:t>
                      </a:r>
                      <a:r>
                        <a:rPr lang="zh-TW" sz="1600" kern="100" dirty="0">
                          <a:effectLst/>
                        </a:rPr>
                        <a:t>建立預測模型，預測表現良好。</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685984652"/>
                  </a:ext>
                </a:extLst>
              </a:tr>
              <a:tr h="982211">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Ma et al.</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ARIMA</a:t>
                      </a:r>
                      <a:r>
                        <a:rPr lang="zh-TW" sz="1600" kern="100" dirty="0">
                          <a:effectLst/>
                        </a:rPr>
                        <a:t>、</a:t>
                      </a:r>
                      <a:r>
                        <a:rPr lang="en-US" sz="1600" kern="100" dirty="0">
                          <a:effectLst/>
                        </a:rPr>
                        <a:t>RELM</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電力</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20</a:t>
                      </a:r>
                      <a:r>
                        <a:rPr lang="zh-TW" sz="1600" kern="100" dirty="0">
                          <a:effectLst/>
                        </a:rPr>
                        <a:t>年月日資料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應用</a:t>
                      </a:r>
                      <a:r>
                        <a:rPr lang="en-US" sz="1600" kern="100" dirty="0">
                          <a:effectLst/>
                        </a:rPr>
                        <a:t>ARIMA</a:t>
                      </a:r>
                      <a:r>
                        <a:rPr lang="zh-TW" sz="1600" kern="100" dirty="0">
                          <a:effectLst/>
                        </a:rPr>
                        <a:t>和</a:t>
                      </a:r>
                      <a:r>
                        <a:rPr lang="en-US" sz="1600" kern="100" dirty="0">
                          <a:effectLst/>
                        </a:rPr>
                        <a:t>RELM</a:t>
                      </a:r>
                      <a:r>
                        <a:rPr lang="zh-TW" sz="1600" kern="100" dirty="0">
                          <a:effectLst/>
                        </a:rPr>
                        <a:t>建立城市能源耗用預測模型，</a:t>
                      </a:r>
                      <a:r>
                        <a:rPr lang="en-US" sz="1600" kern="100" dirty="0">
                          <a:effectLst/>
                        </a:rPr>
                        <a:t>ARIMA</a:t>
                      </a:r>
                      <a:r>
                        <a:rPr lang="zh-TW" sz="1600" kern="100" dirty="0">
                          <a:effectLst/>
                        </a:rPr>
                        <a:t>比</a:t>
                      </a:r>
                      <a:r>
                        <a:rPr lang="en-US" sz="1600" kern="100" dirty="0">
                          <a:effectLst/>
                        </a:rPr>
                        <a:t>RELM</a:t>
                      </a:r>
                      <a:r>
                        <a:rPr lang="zh-TW" sz="1600" kern="100" dirty="0">
                          <a:effectLst/>
                        </a:rPr>
                        <a:t>更佳準確度，而兩者結合，可連帶預測溫度和濕度數值，帶來極快學習能力</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2121263413"/>
                  </a:ext>
                </a:extLst>
              </a:tr>
              <a:tr h="497841">
                <a:tc rowSpan="4">
                  <a:txBody>
                    <a:bodyPr/>
                    <a:lstStyle/>
                    <a:p>
                      <a:pPr marL="0" indent="0" algn="just" hangingPunct="0">
                        <a:lnSpc>
                          <a:spcPct val="100000"/>
                        </a:lnSpc>
                        <a:spcAft>
                          <a:spcPts val="0"/>
                        </a:spcAft>
                      </a:pPr>
                      <a:r>
                        <a:rPr lang="zh-TW" sz="1600" kern="100" dirty="0">
                          <a:effectLst/>
                        </a:rPr>
                        <a:t>利用時間序列分解法與指數平滑法與其他預測方式比較</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Tolentino and Hernandez</a:t>
                      </a:r>
                      <a:r>
                        <a:rPr lang="zh-TW" sz="1600" kern="100" dirty="0">
                          <a:effectLst/>
                        </a:rPr>
                        <a:t>（</a:t>
                      </a:r>
                      <a:r>
                        <a:rPr lang="en-US" sz="1600" kern="100" dirty="0">
                          <a:effectLst/>
                        </a:rPr>
                        <a:t>2018</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指數平滑、移動平均、迴歸方式</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咖啡需求</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5</a:t>
                      </a:r>
                      <a:r>
                        <a:rPr lang="zh-TW" sz="1600" kern="100" dirty="0">
                          <a:effectLst/>
                        </a:rPr>
                        <a:t>年月資料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建立菲律賓咖啡需求預測模型，移動平均模型最佳，指數平滑次之。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4083090049"/>
                  </a:ext>
                </a:extLst>
              </a:tr>
              <a:tr h="641203">
                <a:tc vMerge="1">
                  <a:txBody>
                    <a:bodyPr/>
                    <a:lstStyle/>
                    <a:p>
                      <a:endParaRPr lang="zh-TW" altLang="en-US"/>
                    </a:p>
                  </a:txBody>
                  <a:tcPr/>
                </a:tc>
                <a:tc>
                  <a:txBody>
                    <a:bodyPr/>
                    <a:lstStyle/>
                    <a:p>
                      <a:pPr marL="0" indent="0" algn="l" hangingPunct="0">
                        <a:lnSpc>
                          <a:spcPct val="100000"/>
                        </a:lnSpc>
                        <a:spcAft>
                          <a:spcPts val="0"/>
                        </a:spcAft>
                      </a:pPr>
                      <a:r>
                        <a:rPr lang="en-US" sz="1600" kern="100" dirty="0" err="1">
                          <a:effectLst/>
                        </a:rPr>
                        <a:t>Jifri</a:t>
                      </a:r>
                      <a:r>
                        <a:rPr lang="en-US" sz="1600" kern="100" dirty="0">
                          <a:effectLst/>
                        </a:rPr>
                        <a:t> et al.2017</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指數平滑法、</a:t>
                      </a:r>
                      <a:r>
                        <a:rPr lang="en-US" sz="1600" kern="100" dirty="0">
                          <a:effectLst/>
                        </a:rPr>
                        <a:t>ARIMA</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電力</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3</a:t>
                      </a:r>
                      <a:r>
                        <a:rPr lang="zh-TW" sz="1600" kern="100" dirty="0">
                          <a:effectLst/>
                        </a:rPr>
                        <a:t>年季資料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以時間序列建立柔佛州電力耗用需求模型，指數平滑（</a:t>
                      </a:r>
                      <a:r>
                        <a:rPr lang="en-US" sz="1600" kern="100" dirty="0">
                          <a:effectLst/>
                        </a:rPr>
                        <a:t>ES</a:t>
                      </a:r>
                      <a:r>
                        <a:rPr lang="zh-TW" sz="1600" kern="100" dirty="0">
                          <a:effectLst/>
                        </a:rPr>
                        <a:t>）是最合適的模型。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3646646414"/>
                  </a:ext>
                </a:extLst>
              </a:tr>
              <a:tr h="390257">
                <a:tc vMerge="1">
                  <a:txBody>
                    <a:bodyPr/>
                    <a:lstStyle/>
                    <a:p>
                      <a:endParaRPr lang="zh-TW" altLang="en-US"/>
                    </a:p>
                  </a:txBody>
                  <a:tcPr/>
                </a:tc>
                <a:tc>
                  <a:txBody>
                    <a:bodyPr/>
                    <a:lstStyle/>
                    <a:p>
                      <a:pPr marL="0" indent="0" algn="l" hangingPunct="0">
                        <a:lnSpc>
                          <a:spcPct val="100000"/>
                        </a:lnSpc>
                        <a:spcAft>
                          <a:spcPts val="0"/>
                        </a:spcAft>
                      </a:pPr>
                      <a:r>
                        <a:rPr lang="en-US" sz="1600" kern="100" dirty="0">
                          <a:effectLst/>
                        </a:rPr>
                        <a:t>Du ( 2010)</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指數平滑模型用</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原料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12</a:t>
                      </a:r>
                      <a:r>
                        <a:rPr lang="zh-TW" sz="1600" kern="100" dirty="0">
                          <a:effectLst/>
                        </a:rPr>
                        <a:t>個月資料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運用指數平滑建立鍋爐製造業原材料需求預測模型，預測是有效的。</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3773568819"/>
                  </a:ext>
                </a:extLst>
              </a:tr>
              <a:tr h="713009">
                <a:tc vMerge="1">
                  <a:txBody>
                    <a:bodyPr/>
                    <a:lstStyle/>
                    <a:p>
                      <a:endParaRPr lang="zh-TW" altLang="en-US"/>
                    </a:p>
                  </a:txBody>
                  <a:tcPr/>
                </a:tc>
                <a:tc>
                  <a:txBody>
                    <a:bodyPr/>
                    <a:lstStyle/>
                    <a:p>
                      <a:pPr marL="0" indent="0" algn="l" hangingPunct="0">
                        <a:lnSpc>
                          <a:spcPct val="100000"/>
                        </a:lnSpc>
                        <a:spcAft>
                          <a:spcPts val="0"/>
                        </a:spcAft>
                      </a:pPr>
                      <a:r>
                        <a:rPr lang="en-US" sz="1600" kern="100" dirty="0" err="1">
                          <a:effectLst/>
                        </a:rPr>
                        <a:t>Kantananth</a:t>
                      </a:r>
                      <a:r>
                        <a:rPr lang="en-US" sz="1600" kern="100" dirty="0">
                          <a:effectLst/>
                        </a:rPr>
                        <a:t> et al.</a:t>
                      </a:r>
                      <a:r>
                        <a:rPr lang="zh-TW" sz="1600" kern="100" dirty="0">
                          <a:effectLst/>
                        </a:rPr>
                        <a:t>（</a:t>
                      </a:r>
                      <a:r>
                        <a:rPr lang="en-US" sz="1600" kern="100" dirty="0">
                          <a:effectLst/>
                        </a:rPr>
                        <a:t>2017</a:t>
                      </a:r>
                      <a:r>
                        <a:rPr lang="zh-TW" sz="1600" kern="100" dirty="0">
                          <a:effectLst/>
                        </a:rPr>
                        <a:t>）</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分解法、指數平滑</a:t>
                      </a:r>
                      <a:r>
                        <a:rPr lang="en-US" sz="1600" kern="100" dirty="0">
                          <a:effectLst/>
                        </a:rPr>
                        <a:t>Holt-Winters</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碳需求發電</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en-US" sz="1600" kern="100" dirty="0">
                          <a:effectLst/>
                        </a:rPr>
                        <a:t>14</a:t>
                      </a:r>
                      <a:r>
                        <a:rPr lang="zh-TW" sz="1600" kern="100" dirty="0">
                          <a:effectLst/>
                        </a:rPr>
                        <a:t>年月資料</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tc>
                  <a:txBody>
                    <a:bodyPr/>
                    <a:lstStyle/>
                    <a:p>
                      <a:pPr marL="0" indent="0" algn="l" hangingPunct="0">
                        <a:lnSpc>
                          <a:spcPct val="100000"/>
                        </a:lnSpc>
                        <a:spcAft>
                          <a:spcPts val="0"/>
                        </a:spcAft>
                      </a:pPr>
                      <a:r>
                        <a:rPr lang="zh-TW" sz="1600" kern="100" dirty="0">
                          <a:effectLst/>
                        </a:rPr>
                        <a:t>預測電力需求來降低進口煤炭庫存成本，實驗結果分解法及指數平滑法準確度差異僅</a:t>
                      </a:r>
                      <a:r>
                        <a:rPr lang="en-US" sz="1600" kern="100" dirty="0">
                          <a:effectLst/>
                        </a:rPr>
                        <a:t>0.01%</a:t>
                      </a:r>
                      <a:r>
                        <a:rPr lang="zh-TW" sz="1600" kern="100" dirty="0">
                          <a:effectLst/>
                        </a:rPr>
                        <a:t>，但研究者較推薦採用分解法執行預測。</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8965" marR="8965" marT="0" marB="0" anchor="ctr"/>
                </a:tc>
                <a:extLst>
                  <a:ext uri="{0D108BD9-81ED-4DB2-BD59-A6C34878D82A}">
                    <a16:rowId xmlns:a16="http://schemas.microsoft.com/office/drawing/2014/main" val="2283855706"/>
                  </a:ext>
                </a:extLst>
              </a:tr>
            </a:tbl>
          </a:graphicData>
        </a:graphic>
      </p:graphicFrame>
      <p:sp>
        <p:nvSpPr>
          <p:cNvPr id="16" name="灯片编号占位符 3">
            <a:extLst>
              <a:ext uri="{FF2B5EF4-FFF2-40B4-BE49-F238E27FC236}">
                <a16:creationId xmlns:a16="http://schemas.microsoft.com/office/drawing/2014/main" id="{37E04B82-0AEA-4B9C-A675-2000349E413D}"/>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23</a:t>
            </a:fld>
            <a:endParaRPr lang="zh-CN" altLang="en-US" dirty="0"/>
          </a:p>
        </p:txBody>
      </p:sp>
    </p:spTree>
    <p:extLst>
      <p:ext uri="{BB962C8B-B14F-4D97-AF65-F5344CB8AC3E}">
        <p14:creationId xmlns:p14="http://schemas.microsoft.com/office/powerpoint/2010/main" val="2456761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箭號: 弧形下彎 7">
            <a:extLst>
              <a:ext uri="{FF2B5EF4-FFF2-40B4-BE49-F238E27FC236}">
                <a16:creationId xmlns:a16="http://schemas.microsoft.com/office/drawing/2014/main" id="{B7C582AD-2B7D-47A1-8AA8-E143C214CF62}"/>
              </a:ext>
            </a:extLst>
          </p:cNvPr>
          <p:cNvSpPr/>
          <p:nvPr/>
        </p:nvSpPr>
        <p:spPr>
          <a:xfrm rot="16566805">
            <a:off x="-3581026" y="4431903"/>
            <a:ext cx="2067238" cy="1466681"/>
          </a:xfrm>
          <a:prstGeom prst="curvedDownArrow">
            <a:avLst>
              <a:gd name="adj1" fmla="val 22647"/>
              <a:gd name="adj2" fmla="val 50492"/>
              <a:gd name="adj3" fmla="val 37620"/>
            </a:avLst>
          </a:prstGeom>
          <a:solidFill>
            <a:schemeClr val="accent4">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 name="箭號: 弧形上彎 6">
            <a:extLst>
              <a:ext uri="{FF2B5EF4-FFF2-40B4-BE49-F238E27FC236}">
                <a16:creationId xmlns:a16="http://schemas.microsoft.com/office/drawing/2014/main" id="{9B8EE7E5-0635-43BA-92EA-7851F9946C1A}"/>
              </a:ext>
            </a:extLst>
          </p:cNvPr>
          <p:cNvSpPr/>
          <p:nvPr/>
        </p:nvSpPr>
        <p:spPr>
          <a:xfrm rot="15401480">
            <a:off x="-2213717" y="4437819"/>
            <a:ext cx="2087222" cy="1454844"/>
          </a:xfrm>
          <a:prstGeom prst="curvedUpArrow">
            <a:avLst>
              <a:gd name="adj1" fmla="val 26166"/>
              <a:gd name="adj2" fmla="val 64553"/>
              <a:gd name="adj3" fmla="val 46867"/>
            </a:avLst>
          </a:prstGeom>
          <a:solidFill>
            <a:srgbClr val="A8ECEF">
              <a:alpha val="50196"/>
            </a:srgb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3" name="矩形: 圓角 52">
            <a:extLst>
              <a:ext uri="{FF2B5EF4-FFF2-40B4-BE49-F238E27FC236}">
                <a16:creationId xmlns:a16="http://schemas.microsoft.com/office/drawing/2014/main" id="{651EA10E-50CE-42B9-90E9-2CC79BF94B8F}"/>
              </a:ext>
            </a:extLst>
          </p:cNvPr>
          <p:cNvSpPr/>
          <p:nvPr/>
        </p:nvSpPr>
        <p:spPr>
          <a:xfrm>
            <a:off x="6902791" y="3970922"/>
            <a:ext cx="857927" cy="2085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圓角 53">
            <a:extLst>
              <a:ext uri="{FF2B5EF4-FFF2-40B4-BE49-F238E27FC236}">
                <a16:creationId xmlns:a16="http://schemas.microsoft.com/office/drawing/2014/main" id="{62A69C65-492C-4DD2-BA94-8E42A82993FC}"/>
              </a:ext>
            </a:extLst>
          </p:cNvPr>
          <p:cNvSpPr/>
          <p:nvPr/>
        </p:nvSpPr>
        <p:spPr>
          <a:xfrm>
            <a:off x="7200223" y="4349404"/>
            <a:ext cx="857927" cy="2085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F6C6ECF1-A497-4F25-B816-7EDC2C595A35}"/>
              </a:ext>
            </a:extLst>
          </p:cNvPr>
          <p:cNvSpPr/>
          <p:nvPr/>
        </p:nvSpPr>
        <p:spPr>
          <a:xfrm>
            <a:off x="7424911" y="4793417"/>
            <a:ext cx="1030587" cy="2207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74C57B2C-F084-4C9D-8B84-FE426C23EFC3}"/>
              </a:ext>
            </a:extLst>
          </p:cNvPr>
          <p:cNvSpPr/>
          <p:nvPr/>
        </p:nvSpPr>
        <p:spPr>
          <a:xfrm>
            <a:off x="7572302" y="5227357"/>
            <a:ext cx="857927" cy="2085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圓角 56">
            <a:extLst>
              <a:ext uri="{FF2B5EF4-FFF2-40B4-BE49-F238E27FC236}">
                <a16:creationId xmlns:a16="http://schemas.microsoft.com/office/drawing/2014/main" id="{E134EB1B-040F-42D9-AB8A-26275F5CB328}"/>
              </a:ext>
            </a:extLst>
          </p:cNvPr>
          <p:cNvSpPr/>
          <p:nvPr/>
        </p:nvSpPr>
        <p:spPr>
          <a:xfrm>
            <a:off x="7424911" y="5628157"/>
            <a:ext cx="857927" cy="2085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圓角 57">
            <a:extLst>
              <a:ext uri="{FF2B5EF4-FFF2-40B4-BE49-F238E27FC236}">
                <a16:creationId xmlns:a16="http://schemas.microsoft.com/office/drawing/2014/main" id="{AF0967C7-F004-4181-A2E6-1B06FA8933FC}"/>
              </a:ext>
            </a:extLst>
          </p:cNvPr>
          <p:cNvSpPr/>
          <p:nvPr/>
        </p:nvSpPr>
        <p:spPr>
          <a:xfrm>
            <a:off x="7102874" y="5996447"/>
            <a:ext cx="857927" cy="20852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AC176612-9823-4B7C-B1C9-0CC149313638}"/>
              </a:ext>
            </a:extLst>
          </p:cNvPr>
          <p:cNvSpPr/>
          <p:nvPr/>
        </p:nvSpPr>
        <p:spPr>
          <a:xfrm>
            <a:off x="1553278" y="3982318"/>
            <a:ext cx="1083932" cy="23899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8334ADC9-454E-4441-A112-13ADB38D38F0}"/>
              </a:ext>
            </a:extLst>
          </p:cNvPr>
          <p:cNvSpPr/>
          <p:nvPr/>
        </p:nvSpPr>
        <p:spPr>
          <a:xfrm>
            <a:off x="1489950" y="3938559"/>
            <a:ext cx="1210588" cy="338554"/>
          </a:xfrm>
          <a:prstGeom prst="rect">
            <a:avLst/>
          </a:prstGeom>
        </p:spPr>
        <p:txBody>
          <a:bodyPr wrap="square">
            <a:spAutoFit/>
          </a:bodyPr>
          <a:lstStyle/>
          <a:p>
            <a:r>
              <a:rPr lang="zh-TW" altLang="zh-TW" sz="1600" kern="100" dirty="0">
                <a:solidFill>
                  <a:srgbClr val="000000"/>
                </a:solidFill>
                <a:latin typeface="+mn-ea"/>
                <a:cs typeface="Times New Roman" panose="02020603050405020304" pitchFamily="18" charset="0"/>
              </a:rPr>
              <a:t>類神經網路</a:t>
            </a:r>
            <a:endParaRPr lang="zh-TW" altLang="en-US" sz="1600" dirty="0">
              <a:latin typeface="+mn-ea"/>
            </a:endParaRPr>
          </a:p>
        </p:txBody>
      </p:sp>
      <p:sp>
        <p:nvSpPr>
          <p:cNvPr id="48" name="矩形: 圓角 47">
            <a:extLst>
              <a:ext uri="{FF2B5EF4-FFF2-40B4-BE49-F238E27FC236}">
                <a16:creationId xmlns:a16="http://schemas.microsoft.com/office/drawing/2014/main" id="{9526F3F2-559C-4495-8272-7972198CE1E9}"/>
              </a:ext>
            </a:extLst>
          </p:cNvPr>
          <p:cNvSpPr/>
          <p:nvPr/>
        </p:nvSpPr>
        <p:spPr>
          <a:xfrm>
            <a:off x="1231343" y="4415085"/>
            <a:ext cx="1384502" cy="21857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60C88173-5306-4864-9600-7D564015C123}"/>
              </a:ext>
            </a:extLst>
          </p:cNvPr>
          <p:cNvSpPr/>
          <p:nvPr/>
        </p:nvSpPr>
        <p:spPr>
          <a:xfrm>
            <a:off x="916740" y="4873565"/>
            <a:ext cx="1138683" cy="22647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圓角 49">
            <a:extLst>
              <a:ext uri="{FF2B5EF4-FFF2-40B4-BE49-F238E27FC236}">
                <a16:creationId xmlns:a16="http://schemas.microsoft.com/office/drawing/2014/main" id="{3A5BA1A4-89C9-467C-8A0C-18E34A8587A0}"/>
              </a:ext>
            </a:extLst>
          </p:cNvPr>
          <p:cNvSpPr/>
          <p:nvPr/>
        </p:nvSpPr>
        <p:spPr>
          <a:xfrm>
            <a:off x="566330" y="5296428"/>
            <a:ext cx="1683735" cy="197986"/>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709EB3A9-4966-4B8F-8016-86188FB32DCA}"/>
              </a:ext>
            </a:extLst>
          </p:cNvPr>
          <p:cNvSpPr/>
          <p:nvPr/>
        </p:nvSpPr>
        <p:spPr>
          <a:xfrm>
            <a:off x="1212719" y="5743342"/>
            <a:ext cx="1359089" cy="19501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圓角 51">
            <a:extLst>
              <a:ext uri="{FF2B5EF4-FFF2-40B4-BE49-F238E27FC236}">
                <a16:creationId xmlns:a16="http://schemas.microsoft.com/office/drawing/2014/main" id="{5068AB2E-85C9-4F7F-9A5E-58109908D03E}"/>
              </a:ext>
            </a:extLst>
          </p:cNvPr>
          <p:cNvSpPr/>
          <p:nvPr/>
        </p:nvSpPr>
        <p:spPr>
          <a:xfrm>
            <a:off x="1531913" y="6141610"/>
            <a:ext cx="1083932" cy="238999"/>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36B8869-3B8A-477A-8381-16F6C0C118C5}"/>
              </a:ext>
            </a:extLst>
          </p:cNvPr>
          <p:cNvSpPr/>
          <p:nvPr/>
        </p:nvSpPr>
        <p:spPr>
          <a:xfrm>
            <a:off x="1200073" y="4365307"/>
            <a:ext cx="1415772"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人工神經網絡</a:t>
            </a:r>
            <a:endParaRPr lang="zh-TW" altLang="en-US" sz="1600" dirty="0">
              <a:latin typeface="+mn-ea"/>
            </a:endParaRPr>
          </a:p>
        </p:txBody>
      </p:sp>
      <p:sp>
        <p:nvSpPr>
          <p:cNvPr id="34" name="矩形 33">
            <a:extLst>
              <a:ext uri="{FF2B5EF4-FFF2-40B4-BE49-F238E27FC236}">
                <a16:creationId xmlns:a16="http://schemas.microsoft.com/office/drawing/2014/main" id="{70D5EE92-8398-476F-BB8D-1398829A4FB1}"/>
              </a:ext>
            </a:extLst>
          </p:cNvPr>
          <p:cNvSpPr/>
          <p:nvPr/>
        </p:nvSpPr>
        <p:spPr>
          <a:xfrm>
            <a:off x="849913" y="4839492"/>
            <a:ext cx="1210588"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多層感知器</a:t>
            </a:r>
            <a:endParaRPr lang="zh-TW" altLang="en-US" sz="1600" dirty="0">
              <a:latin typeface="+mn-ea"/>
            </a:endParaRPr>
          </a:p>
        </p:txBody>
      </p:sp>
      <p:sp>
        <p:nvSpPr>
          <p:cNvPr id="35" name="矩形 34">
            <a:extLst>
              <a:ext uri="{FF2B5EF4-FFF2-40B4-BE49-F238E27FC236}">
                <a16:creationId xmlns:a16="http://schemas.microsoft.com/office/drawing/2014/main" id="{252B257D-D900-4C43-A765-36F0857D675F}"/>
              </a:ext>
            </a:extLst>
          </p:cNvPr>
          <p:cNvSpPr/>
          <p:nvPr/>
        </p:nvSpPr>
        <p:spPr>
          <a:xfrm>
            <a:off x="504074" y="5235675"/>
            <a:ext cx="1745991"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長短期記憶</a:t>
            </a:r>
            <a:r>
              <a:rPr lang="en-US" altLang="zh-TW" sz="1600" kern="100" dirty="0">
                <a:solidFill>
                  <a:srgbClr val="000000"/>
                </a:solidFill>
                <a:latin typeface="+mn-ea"/>
                <a:cs typeface="Times New Roman" panose="02020603050405020304" pitchFamily="18" charset="0"/>
              </a:rPr>
              <a:t>LSTM</a:t>
            </a:r>
            <a:endParaRPr lang="zh-TW" altLang="en-US" sz="1600" dirty="0">
              <a:latin typeface="+mn-ea"/>
            </a:endParaRPr>
          </a:p>
        </p:txBody>
      </p:sp>
      <p:sp>
        <p:nvSpPr>
          <p:cNvPr id="36" name="矩形 35">
            <a:extLst>
              <a:ext uri="{FF2B5EF4-FFF2-40B4-BE49-F238E27FC236}">
                <a16:creationId xmlns:a16="http://schemas.microsoft.com/office/drawing/2014/main" id="{A03D2A07-52BA-4E2D-BD5B-F722715B750F}"/>
              </a:ext>
            </a:extLst>
          </p:cNvPr>
          <p:cNvSpPr/>
          <p:nvPr/>
        </p:nvSpPr>
        <p:spPr>
          <a:xfrm>
            <a:off x="1160151" y="5694430"/>
            <a:ext cx="1441420" cy="338554"/>
          </a:xfrm>
          <a:prstGeom prst="rect">
            <a:avLst/>
          </a:prstGeom>
        </p:spPr>
        <p:txBody>
          <a:bodyPr wrap="square">
            <a:spAutoFit/>
          </a:bodyPr>
          <a:lstStyle/>
          <a:p>
            <a:r>
              <a:rPr lang="zh-TW" altLang="zh-TW" sz="1600" kern="100" dirty="0">
                <a:solidFill>
                  <a:srgbClr val="000000"/>
                </a:solidFill>
                <a:latin typeface="+mn-ea"/>
                <a:cs typeface="Times New Roman" panose="02020603050405020304" pitchFamily="18" charset="0"/>
              </a:rPr>
              <a:t>門控機制</a:t>
            </a:r>
            <a:r>
              <a:rPr lang="en-US" altLang="zh-TW" sz="1600" kern="100" dirty="0">
                <a:solidFill>
                  <a:srgbClr val="000000"/>
                </a:solidFill>
                <a:latin typeface="+mn-ea"/>
                <a:cs typeface="Times New Roman" panose="02020603050405020304" pitchFamily="18" charset="0"/>
              </a:rPr>
              <a:t>GRU</a:t>
            </a:r>
            <a:endParaRPr lang="zh-TW" altLang="en-US" sz="1600" dirty="0">
              <a:latin typeface="+mn-ea"/>
            </a:endParaRPr>
          </a:p>
        </p:txBody>
      </p:sp>
      <p:sp>
        <p:nvSpPr>
          <p:cNvPr id="37" name="矩形 36">
            <a:extLst>
              <a:ext uri="{FF2B5EF4-FFF2-40B4-BE49-F238E27FC236}">
                <a16:creationId xmlns:a16="http://schemas.microsoft.com/office/drawing/2014/main" id="{6ED49D9A-6FC4-4867-9AFF-72292386C0C3}"/>
              </a:ext>
            </a:extLst>
          </p:cNvPr>
          <p:cNvSpPr/>
          <p:nvPr/>
        </p:nvSpPr>
        <p:spPr>
          <a:xfrm>
            <a:off x="1468585" y="6091833"/>
            <a:ext cx="1210588"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支援向量機</a:t>
            </a:r>
            <a:endParaRPr lang="zh-TW" altLang="en-US" sz="1600" dirty="0">
              <a:latin typeface="+mn-ea"/>
            </a:endParaRPr>
          </a:p>
        </p:txBody>
      </p:sp>
      <p:sp>
        <p:nvSpPr>
          <p:cNvPr id="2" name="标题 1">
            <a:extLst>
              <a:ext uri="{FF2B5EF4-FFF2-40B4-BE49-F238E27FC236}">
                <a16:creationId xmlns:a16="http://schemas.microsoft.com/office/drawing/2014/main" id="{C579103B-733B-4183-ADC6-17C479723E2F}"/>
              </a:ext>
            </a:extLst>
          </p:cNvPr>
          <p:cNvSpPr>
            <a:spLocks noGrp="1"/>
          </p:cNvSpPr>
          <p:nvPr>
            <p:ph type="title"/>
          </p:nvPr>
        </p:nvSpPr>
        <p:spPr/>
        <p:txBody>
          <a:bodyPr/>
          <a:lstStyle/>
          <a:p>
            <a:r>
              <a:rPr lang="en-US" altLang="zh-TW" sz="3600" dirty="0">
                <a:latin typeface="微軟正黑體" panose="020B0604030504040204" pitchFamily="34" charset="-120"/>
                <a:ea typeface="微軟正黑體" panose="020B0604030504040204" pitchFamily="34" charset="-120"/>
              </a:rPr>
              <a:t>2.5</a:t>
            </a:r>
            <a:r>
              <a:rPr lang="zh-TW" altLang="en-US" sz="3600" dirty="0">
                <a:latin typeface="微軟正黑體" panose="020B0604030504040204" pitchFamily="34" charset="-120"/>
                <a:ea typeface="微軟正黑體" panose="020B0604030504040204" pitchFamily="34" charset="-120"/>
              </a:rPr>
              <a:t>文獻總結</a:t>
            </a:r>
            <a:r>
              <a:rPr lang="en-US" altLang="zh-TW" sz="3600" dirty="0">
                <a:latin typeface="微軟正黑體" panose="020B0604030504040204" pitchFamily="34" charset="-120"/>
                <a:ea typeface="微軟正黑體" panose="020B0604030504040204" pitchFamily="34" charset="-120"/>
              </a:rPr>
              <a:t>(1/2)</a:t>
            </a:r>
            <a:endParaRPr lang="zh-CN" altLang="en-US" dirty="0">
              <a:latin typeface="微軟正黑體" panose="020B0604030504040204" pitchFamily="34" charset="-120"/>
              <a:ea typeface="微軟正黑體" panose="020B0604030504040204" pitchFamily="34" charset="-120"/>
            </a:endParaRPr>
          </a:p>
        </p:txBody>
      </p:sp>
      <p:sp>
        <p:nvSpPr>
          <p:cNvPr id="4" name="灯片编号占位符 3">
            <a:extLst>
              <a:ext uri="{FF2B5EF4-FFF2-40B4-BE49-F238E27FC236}">
                <a16:creationId xmlns:a16="http://schemas.microsoft.com/office/drawing/2014/main" id="{4812E62D-34C0-402D-B86F-EA46BCEB2920}"/>
              </a:ext>
            </a:extLst>
          </p:cNvPr>
          <p:cNvSpPr>
            <a:spLocks noGrp="1"/>
          </p:cNvSpPr>
          <p:nvPr>
            <p:ph type="sldNum" sz="quarter" idx="12"/>
          </p:nvPr>
        </p:nvSpPr>
        <p:spPr>
          <a:xfrm>
            <a:off x="9271001" y="5710278"/>
            <a:ext cx="730250" cy="205740"/>
          </a:xfrm>
        </p:spPr>
        <p:txBody>
          <a:bodyPr/>
          <a:lstStyle/>
          <a:p>
            <a:fld id="{5DD3DB80-B894-403A-B48E-6FDC1A72010E}" type="slidenum">
              <a:rPr lang="zh-CN" altLang="en-US" smtClean="0"/>
              <a:pPr/>
              <a:t>24</a:t>
            </a:fld>
            <a:endParaRPr lang="zh-CN" altLang="en-US"/>
          </a:p>
        </p:txBody>
      </p:sp>
      <p:grpSp>
        <p:nvGrpSpPr>
          <p:cNvPr id="6" name="íśliďè">
            <a:extLst>
              <a:ext uri="{FF2B5EF4-FFF2-40B4-BE49-F238E27FC236}">
                <a16:creationId xmlns:a16="http://schemas.microsoft.com/office/drawing/2014/main" id="{D18A6CEC-0149-45E9-8E47-8AD7C0A3BDA6}"/>
              </a:ext>
            </a:extLst>
          </p:cNvPr>
          <p:cNvGrpSpPr/>
          <p:nvPr/>
        </p:nvGrpSpPr>
        <p:grpSpPr>
          <a:xfrm>
            <a:off x="3095652" y="4185949"/>
            <a:ext cx="3371851" cy="1853231"/>
            <a:chOff x="3848101" y="2174463"/>
            <a:chExt cx="4495801" cy="2470974"/>
          </a:xfrm>
        </p:grpSpPr>
        <p:sp>
          <p:nvSpPr>
            <p:cNvPr id="23" name="ïṣḷïḓê">
              <a:extLst>
                <a:ext uri="{FF2B5EF4-FFF2-40B4-BE49-F238E27FC236}">
                  <a16:creationId xmlns:a16="http://schemas.microsoft.com/office/drawing/2014/main" id="{4E6804BB-8CA8-4989-B592-F20E84A34A9A}"/>
                </a:ext>
              </a:extLst>
            </p:cNvPr>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rgbClr val="2683C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24" name="iṩľíḑê">
              <a:extLst>
                <a:ext uri="{FF2B5EF4-FFF2-40B4-BE49-F238E27FC236}">
                  <a16:creationId xmlns:a16="http://schemas.microsoft.com/office/drawing/2014/main" id="{C74C3871-356D-455A-9FE3-A400E5B31F10}"/>
                </a:ext>
              </a:extLst>
            </p:cNvPr>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pic>
        <p:nvPicPr>
          <p:cNvPr id="28" name="圖片 27">
            <a:extLst>
              <a:ext uri="{FF2B5EF4-FFF2-40B4-BE49-F238E27FC236}">
                <a16:creationId xmlns:a16="http://schemas.microsoft.com/office/drawing/2014/main" id="{67930A62-7A68-4090-9F0E-66805369CCDF}"/>
              </a:ext>
            </a:extLst>
          </p:cNvPr>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99097" y="4804473"/>
            <a:ext cx="690536" cy="690536"/>
          </a:xfrm>
          <a:prstGeom prst="rect">
            <a:avLst/>
          </a:prstGeom>
        </p:spPr>
      </p:pic>
      <p:pic>
        <p:nvPicPr>
          <p:cNvPr id="30" name="圖片 29">
            <a:extLst>
              <a:ext uri="{FF2B5EF4-FFF2-40B4-BE49-F238E27FC236}">
                <a16:creationId xmlns:a16="http://schemas.microsoft.com/office/drawing/2014/main" id="{6B40FDAA-C62C-4D37-B780-D6B8DCFED1A1}"/>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222899" y="4822456"/>
            <a:ext cx="636575" cy="636575"/>
          </a:xfrm>
          <a:prstGeom prst="rect">
            <a:avLst/>
          </a:prstGeom>
        </p:spPr>
      </p:pic>
      <p:sp>
        <p:nvSpPr>
          <p:cNvPr id="39" name="矩形 38">
            <a:extLst>
              <a:ext uri="{FF2B5EF4-FFF2-40B4-BE49-F238E27FC236}">
                <a16:creationId xmlns:a16="http://schemas.microsoft.com/office/drawing/2014/main" id="{668FA0F5-017F-4848-8099-776DB4587B96}"/>
              </a:ext>
            </a:extLst>
          </p:cNvPr>
          <p:cNvSpPr/>
          <p:nvPr/>
        </p:nvSpPr>
        <p:spPr>
          <a:xfrm>
            <a:off x="7309249" y="4295102"/>
            <a:ext cx="857927" cy="338554"/>
          </a:xfrm>
          <a:prstGeom prst="rect">
            <a:avLst/>
          </a:prstGeom>
        </p:spPr>
        <p:txBody>
          <a:bodyPr wrap="none">
            <a:spAutoFit/>
          </a:bodyPr>
          <a:lstStyle/>
          <a:p>
            <a:r>
              <a:rPr lang="en-US" altLang="zh-TW" sz="1600" kern="100" dirty="0">
                <a:solidFill>
                  <a:srgbClr val="000000"/>
                </a:solidFill>
                <a:latin typeface="+mn-ea"/>
                <a:cs typeface="Times New Roman" panose="02020603050405020304" pitchFamily="18" charset="0"/>
              </a:rPr>
              <a:t>ARIMA</a:t>
            </a:r>
            <a:endParaRPr lang="zh-TW" altLang="en-US" sz="1600" dirty="0">
              <a:latin typeface="+mn-ea"/>
            </a:endParaRPr>
          </a:p>
        </p:txBody>
      </p:sp>
      <p:sp>
        <p:nvSpPr>
          <p:cNvPr id="40" name="矩形 39">
            <a:extLst>
              <a:ext uri="{FF2B5EF4-FFF2-40B4-BE49-F238E27FC236}">
                <a16:creationId xmlns:a16="http://schemas.microsoft.com/office/drawing/2014/main" id="{785D81CD-961C-4A65-A26E-6F821889373D}"/>
              </a:ext>
            </a:extLst>
          </p:cNvPr>
          <p:cNvSpPr/>
          <p:nvPr/>
        </p:nvSpPr>
        <p:spPr>
          <a:xfrm>
            <a:off x="7523285" y="5165242"/>
            <a:ext cx="800219" cy="338554"/>
          </a:xfrm>
          <a:prstGeom prst="rect">
            <a:avLst/>
          </a:prstGeom>
        </p:spPr>
        <p:txBody>
          <a:bodyPr wrap="none">
            <a:spAutoFit/>
          </a:bodyPr>
          <a:lstStyle/>
          <a:p>
            <a:r>
              <a:rPr lang="en-US" altLang="zh-TW" sz="1600" kern="100" dirty="0">
                <a:solidFill>
                  <a:srgbClr val="000000"/>
                </a:solidFill>
                <a:latin typeface="+mn-ea"/>
                <a:cs typeface="Times New Roman" panose="02020603050405020304" pitchFamily="18" charset="0"/>
              </a:rPr>
              <a:t>ARMA</a:t>
            </a:r>
            <a:endParaRPr lang="zh-TW" altLang="en-US" sz="1600" dirty="0">
              <a:latin typeface="+mn-ea"/>
            </a:endParaRPr>
          </a:p>
        </p:txBody>
      </p:sp>
      <p:sp>
        <p:nvSpPr>
          <p:cNvPr id="41" name="矩形 40">
            <a:extLst>
              <a:ext uri="{FF2B5EF4-FFF2-40B4-BE49-F238E27FC236}">
                <a16:creationId xmlns:a16="http://schemas.microsoft.com/office/drawing/2014/main" id="{C9954937-0140-4BD8-ABBB-EB9DC1FF00A3}"/>
              </a:ext>
            </a:extLst>
          </p:cNvPr>
          <p:cNvSpPr/>
          <p:nvPr/>
        </p:nvSpPr>
        <p:spPr>
          <a:xfrm>
            <a:off x="6909139" y="3908486"/>
            <a:ext cx="800219"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平均法</a:t>
            </a:r>
            <a:endParaRPr lang="zh-TW" altLang="en-US" sz="1600" dirty="0">
              <a:latin typeface="+mn-ea"/>
            </a:endParaRPr>
          </a:p>
        </p:txBody>
      </p:sp>
      <p:sp>
        <p:nvSpPr>
          <p:cNvPr id="42" name="矩形 41">
            <a:extLst>
              <a:ext uri="{FF2B5EF4-FFF2-40B4-BE49-F238E27FC236}">
                <a16:creationId xmlns:a16="http://schemas.microsoft.com/office/drawing/2014/main" id="{8ADC5896-D06A-4C0F-A1FC-FF914B1542EF}"/>
              </a:ext>
            </a:extLst>
          </p:cNvPr>
          <p:cNvSpPr/>
          <p:nvPr/>
        </p:nvSpPr>
        <p:spPr>
          <a:xfrm>
            <a:off x="7368927" y="4749307"/>
            <a:ext cx="1210588" cy="338554"/>
          </a:xfrm>
          <a:prstGeom prst="rect">
            <a:avLst/>
          </a:prstGeom>
        </p:spPr>
        <p:txBody>
          <a:bodyPr wrap="none">
            <a:spAutoFit/>
          </a:bodyPr>
          <a:lstStyle/>
          <a:p>
            <a:r>
              <a:rPr lang="zh-TW" altLang="zh-TW" sz="1600" kern="100" dirty="0">
                <a:solidFill>
                  <a:srgbClr val="000000"/>
                </a:solidFill>
                <a:latin typeface="+mn-ea"/>
                <a:cs typeface="Times New Roman" panose="02020603050405020304" pitchFamily="18" charset="0"/>
              </a:rPr>
              <a:t>指數平滑法</a:t>
            </a:r>
            <a:endParaRPr lang="zh-TW" altLang="en-US" sz="1600" dirty="0">
              <a:latin typeface="+mn-ea"/>
            </a:endParaRPr>
          </a:p>
        </p:txBody>
      </p:sp>
      <p:sp>
        <p:nvSpPr>
          <p:cNvPr id="43" name="矩形 42">
            <a:extLst>
              <a:ext uri="{FF2B5EF4-FFF2-40B4-BE49-F238E27FC236}">
                <a16:creationId xmlns:a16="http://schemas.microsoft.com/office/drawing/2014/main" id="{7CAA770F-79EB-4C64-B46B-0632454DA317}"/>
              </a:ext>
            </a:extLst>
          </p:cNvPr>
          <p:cNvSpPr/>
          <p:nvPr/>
        </p:nvSpPr>
        <p:spPr>
          <a:xfrm>
            <a:off x="7672350" y="5541001"/>
            <a:ext cx="458780" cy="338554"/>
          </a:xfrm>
          <a:prstGeom prst="rect">
            <a:avLst/>
          </a:prstGeom>
        </p:spPr>
        <p:txBody>
          <a:bodyPr wrap="none">
            <a:spAutoFit/>
          </a:bodyPr>
          <a:lstStyle/>
          <a:p>
            <a:r>
              <a:rPr lang="en-US" altLang="zh-TW" sz="1600" kern="100" dirty="0">
                <a:solidFill>
                  <a:srgbClr val="000000"/>
                </a:solidFill>
                <a:latin typeface="+mn-ea"/>
                <a:cs typeface="Times New Roman" panose="02020603050405020304" pitchFamily="18" charset="0"/>
              </a:rPr>
              <a:t>AR</a:t>
            </a:r>
            <a:endParaRPr lang="zh-TW" altLang="en-US" sz="1600" dirty="0">
              <a:latin typeface="+mn-ea"/>
            </a:endParaRPr>
          </a:p>
        </p:txBody>
      </p:sp>
      <p:sp>
        <p:nvSpPr>
          <p:cNvPr id="44" name="矩形 43">
            <a:extLst>
              <a:ext uri="{FF2B5EF4-FFF2-40B4-BE49-F238E27FC236}">
                <a16:creationId xmlns:a16="http://schemas.microsoft.com/office/drawing/2014/main" id="{A4EBD409-3B36-43D3-9FB4-3CC240A19C35}"/>
              </a:ext>
            </a:extLst>
          </p:cNvPr>
          <p:cNvSpPr/>
          <p:nvPr/>
        </p:nvSpPr>
        <p:spPr>
          <a:xfrm>
            <a:off x="7309249" y="5922556"/>
            <a:ext cx="526106" cy="338554"/>
          </a:xfrm>
          <a:prstGeom prst="rect">
            <a:avLst/>
          </a:prstGeom>
        </p:spPr>
        <p:txBody>
          <a:bodyPr wrap="none">
            <a:spAutoFit/>
          </a:bodyPr>
          <a:lstStyle/>
          <a:p>
            <a:r>
              <a:rPr lang="en-US" altLang="zh-TW" sz="1600" kern="100" dirty="0">
                <a:solidFill>
                  <a:srgbClr val="000000"/>
                </a:solidFill>
                <a:latin typeface="+mn-ea"/>
                <a:cs typeface="Times New Roman" panose="02020603050405020304" pitchFamily="18" charset="0"/>
              </a:rPr>
              <a:t>MA</a:t>
            </a:r>
            <a:endParaRPr lang="zh-TW" altLang="en-US" sz="1600" dirty="0">
              <a:latin typeface="+mn-ea"/>
            </a:endParaRPr>
          </a:p>
        </p:txBody>
      </p:sp>
      <p:sp>
        <p:nvSpPr>
          <p:cNvPr id="45" name="矩形 44">
            <a:extLst>
              <a:ext uri="{FF2B5EF4-FFF2-40B4-BE49-F238E27FC236}">
                <a16:creationId xmlns:a16="http://schemas.microsoft.com/office/drawing/2014/main" id="{0CB99CA7-2425-4910-94E1-240833ACA932}"/>
              </a:ext>
            </a:extLst>
          </p:cNvPr>
          <p:cNvSpPr/>
          <p:nvPr/>
        </p:nvSpPr>
        <p:spPr>
          <a:xfrm>
            <a:off x="3387935" y="5684443"/>
            <a:ext cx="1260281" cy="253916"/>
          </a:xfrm>
          <a:prstGeom prst="rect">
            <a:avLst/>
          </a:prstGeom>
        </p:spPr>
        <p:txBody>
          <a:bodyPr wrap="none">
            <a:spAutoFit/>
          </a:bodyPr>
          <a:lstStyle/>
          <a:p>
            <a:r>
              <a:rPr lang="en-US" altLang="zh-TW" sz="1050" dirty="0">
                <a:solidFill>
                  <a:schemeClr val="bg1"/>
                </a:solidFill>
                <a:latin typeface="arial" panose="020B0604020202020204" pitchFamily="34" charset="0"/>
              </a:rPr>
              <a:t>Machine Learning</a:t>
            </a:r>
            <a:endParaRPr lang="zh-TW" altLang="en-US" sz="1050" dirty="0">
              <a:solidFill>
                <a:schemeClr val="bg1"/>
              </a:solidFill>
            </a:endParaRPr>
          </a:p>
        </p:txBody>
      </p:sp>
      <p:sp>
        <p:nvSpPr>
          <p:cNvPr id="46" name="矩形 45">
            <a:extLst>
              <a:ext uri="{FF2B5EF4-FFF2-40B4-BE49-F238E27FC236}">
                <a16:creationId xmlns:a16="http://schemas.microsoft.com/office/drawing/2014/main" id="{8AB2C400-05AB-46D2-9336-C1A6EEA46BC5}"/>
              </a:ext>
            </a:extLst>
          </p:cNvPr>
          <p:cNvSpPr/>
          <p:nvPr/>
        </p:nvSpPr>
        <p:spPr>
          <a:xfrm>
            <a:off x="5096815" y="5698187"/>
            <a:ext cx="972446" cy="276999"/>
          </a:xfrm>
          <a:prstGeom prst="rect">
            <a:avLst/>
          </a:prstGeom>
        </p:spPr>
        <p:txBody>
          <a:bodyPr wrap="none">
            <a:spAutoFit/>
          </a:bodyPr>
          <a:lstStyle/>
          <a:p>
            <a:r>
              <a:rPr lang="en-US" altLang="zh-TW" sz="1200" dirty="0">
                <a:solidFill>
                  <a:schemeClr val="bg1"/>
                </a:solidFill>
                <a:latin typeface="arial" panose="020B0604020202020204" pitchFamily="34" charset="0"/>
              </a:rPr>
              <a:t>Time series</a:t>
            </a:r>
            <a:endParaRPr lang="zh-TW" altLang="en-US" sz="1200" dirty="0">
              <a:solidFill>
                <a:schemeClr val="bg1"/>
              </a:solidFill>
            </a:endParaRPr>
          </a:p>
        </p:txBody>
      </p:sp>
      <p:sp>
        <p:nvSpPr>
          <p:cNvPr id="47" name="矩形 46">
            <a:extLst>
              <a:ext uri="{FF2B5EF4-FFF2-40B4-BE49-F238E27FC236}">
                <a16:creationId xmlns:a16="http://schemas.microsoft.com/office/drawing/2014/main" id="{EF5E64A2-DD9E-4F53-85A2-5CAF434057B2}"/>
              </a:ext>
            </a:extLst>
          </p:cNvPr>
          <p:cNvSpPr/>
          <p:nvPr/>
        </p:nvSpPr>
        <p:spPr>
          <a:xfrm>
            <a:off x="4367481" y="3309975"/>
            <a:ext cx="184731" cy="300082"/>
          </a:xfrm>
          <a:prstGeom prst="rect">
            <a:avLst/>
          </a:prstGeom>
        </p:spPr>
        <p:txBody>
          <a:bodyPr wrap="none">
            <a:spAutoFit/>
          </a:bodyPr>
          <a:lstStyle/>
          <a:p>
            <a:endParaRPr lang="zh-TW" altLang="en-US" sz="1350" dirty="0"/>
          </a:p>
        </p:txBody>
      </p:sp>
      <p:sp>
        <p:nvSpPr>
          <p:cNvPr id="26" name="矩形 25">
            <a:extLst>
              <a:ext uri="{FF2B5EF4-FFF2-40B4-BE49-F238E27FC236}">
                <a16:creationId xmlns:a16="http://schemas.microsoft.com/office/drawing/2014/main" id="{A769C38C-BA8E-4F8A-A38B-4A18A9A6435A}"/>
              </a:ext>
            </a:extLst>
          </p:cNvPr>
          <p:cNvSpPr/>
          <p:nvPr/>
        </p:nvSpPr>
        <p:spPr>
          <a:xfrm>
            <a:off x="10779291" y="5112564"/>
            <a:ext cx="1415772" cy="461665"/>
          </a:xfrm>
          <a:prstGeom prst="rect">
            <a:avLst/>
          </a:prstGeom>
        </p:spPr>
        <p:txBody>
          <a:bodyPr wrap="none">
            <a:spAutoFit/>
          </a:bodyPr>
          <a:lstStyle/>
          <a:p>
            <a:r>
              <a:rPr lang="zh-TW" altLang="en-US" sz="24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預測方法</a:t>
            </a:r>
            <a:endParaRPr lang="zh-TW" altLang="en-US" sz="2400" dirty="0"/>
          </a:p>
        </p:txBody>
      </p:sp>
      <p:sp>
        <p:nvSpPr>
          <p:cNvPr id="5" name="矩形 4">
            <a:extLst>
              <a:ext uri="{FF2B5EF4-FFF2-40B4-BE49-F238E27FC236}">
                <a16:creationId xmlns:a16="http://schemas.microsoft.com/office/drawing/2014/main" id="{3F669001-974B-439D-8F35-BEDF0D1C6C64}"/>
              </a:ext>
            </a:extLst>
          </p:cNvPr>
          <p:cNvSpPr/>
          <p:nvPr/>
        </p:nvSpPr>
        <p:spPr>
          <a:xfrm>
            <a:off x="743270" y="1732670"/>
            <a:ext cx="8036663" cy="1938992"/>
          </a:xfrm>
          <a:prstGeom prst="rect">
            <a:avLst/>
          </a:prstGeom>
        </p:spPr>
        <p:txBody>
          <a:bodyPr wrap="square">
            <a:spAutoFit/>
          </a:bodyPr>
          <a:lstStyle/>
          <a:p>
            <a:r>
              <a:rPr lang="zh-TW" altLang="zh-TW" sz="2000" dirty="0">
                <a:solidFill>
                  <a:srgbClr val="800000"/>
                </a:solidFill>
                <a:latin typeface="+mn-ea"/>
                <a:cs typeface="Times New Roman" panose="02020603050405020304" pitchFamily="18" charset="0"/>
              </a:rPr>
              <a:t>時間序列分析法是透過數學統計理論建立起來的</a:t>
            </a:r>
            <a:r>
              <a:rPr lang="zh-TW" altLang="zh-TW" sz="2000" dirty="0">
                <a:latin typeface="+mn-ea"/>
                <a:cs typeface="Times New Roman" panose="02020603050405020304" pitchFamily="18" charset="0"/>
              </a:rPr>
              <a:t>，形式通常數學方程式透過既有公式衍</a:t>
            </a:r>
            <a:r>
              <a:rPr lang="zh-TW" altLang="en-US" sz="2000" dirty="0">
                <a:latin typeface="+mn-ea"/>
                <a:cs typeface="Times New Roman" panose="02020603050405020304" pitchFamily="18" charset="0"/>
              </a:rPr>
              <a:t>生</a:t>
            </a:r>
            <a:r>
              <a:rPr lang="zh-TW" altLang="zh-TW" sz="2000" dirty="0">
                <a:latin typeface="+mn-ea"/>
                <a:cs typeface="Times New Roman" panose="02020603050405020304" pitchFamily="18" charset="0"/>
              </a:rPr>
              <a:t>及分析，</a:t>
            </a:r>
            <a:r>
              <a:rPr lang="zh-TW" altLang="zh-TW" sz="2000" dirty="0">
                <a:solidFill>
                  <a:srgbClr val="800000"/>
                </a:solidFill>
                <a:latin typeface="+mn-ea"/>
                <a:cs typeface="Times New Roman" panose="02020603050405020304" pitchFamily="18" charset="0"/>
              </a:rPr>
              <a:t>表達簡潔</a:t>
            </a:r>
            <a:r>
              <a:rPr lang="zh-TW" altLang="zh-TW" sz="2000" dirty="0">
                <a:latin typeface="+mn-ea"/>
                <a:cs typeface="Times New Roman" panose="02020603050405020304" pitchFamily="18" charset="0"/>
              </a:rPr>
              <a:t>；而</a:t>
            </a:r>
            <a:r>
              <a:rPr lang="zh-TW" altLang="zh-TW" sz="2000" dirty="0">
                <a:solidFill>
                  <a:srgbClr val="800000"/>
                </a:solidFill>
                <a:latin typeface="+mn-ea"/>
                <a:cs typeface="Times New Roman" panose="02020603050405020304" pitchFamily="18" charset="0"/>
              </a:rPr>
              <a:t>機器學習技術</a:t>
            </a:r>
            <a:r>
              <a:rPr lang="zh-TW" altLang="zh-TW" sz="2000" dirty="0">
                <a:latin typeface="+mn-ea"/>
                <a:cs typeface="Times New Roman" panose="02020603050405020304" pitchFamily="18" charset="0"/>
              </a:rPr>
              <a:t>，係</a:t>
            </a:r>
            <a:r>
              <a:rPr lang="zh-TW" altLang="zh-TW" sz="2000" dirty="0">
                <a:solidFill>
                  <a:srgbClr val="800000"/>
                </a:solidFill>
                <a:latin typeface="+mn-ea"/>
                <a:cs typeface="Times New Roman" panose="02020603050405020304" pitchFamily="18" charset="0"/>
              </a:rPr>
              <a:t>針對大量資料</a:t>
            </a:r>
            <a:r>
              <a:rPr lang="zh-TW" altLang="zh-TW" sz="2000" dirty="0">
                <a:latin typeface="+mn-ea"/>
                <a:cs typeface="Times New Roman" panose="02020603050405020304" pitchFamily="18" charset="0"/>
              </a:rPr>
              <a:t>，根據應用目的，</a:t>
            </a:r>
            <a:r>
              <a:rPr lang="zh-TW" altLang="zh-TW" sz="2000" dirty="0">
                <a:solidFill>
                  <a:srgbClr val="800000"/>
                </a:solidFill>
                <a:latin typeface="+mn-ea"/>
                <a:cs typeface="Times New Roman" panose="02020603050405020304" pitchFamily="18" charset="0"/>
              </a:rPr>
              <a:t>選用相對應的挖掘方法</a:t>
            </a:r>
            <a:r>
              <a:rPr lang="zh-TW" altLang="zh-TW" sz="2000" dirty="0">
                <a:latin typeface="+mn-ea"/>
                <a:cs typeface="Times New Roman" panose="02020603050405020304" pitchFamily="18" charset="0"/>
              </a:rPr>
              <a:t>，</a:t>
            </a:r>
            <a:r>
              <a:rPr lang="zh-TW" altLang="zh-TW" sz="2000" dirty="0">
                <a:solidFill>
                  <a:srgbClr val="800000"/>
                </a:solidFill>
                <a:latin typeface="+mn-ea"/>
                <a:cs typeface="Times New Roman" panose="02020603050405020304" pitchFamily="18" charset="0"/>
              </a:rPr>
              <a:t>從資料中發現藏在裡面的規則</a:t>
            </a:r>
            <a:r>
              <a:rPr lang="zh-TW" altLang="zh-TW" sz="2000" dirty="0">
                <a:latin typeface="+mn-ea"/>
                <a:cs typeface="Times New Roman" panose="02020603050405020304" pitchFamily="18" charset="0"/>
              </a:rPr>
              <a:t>，再</a:t>
            </a:r>
            <a:r>
              <a:rPr lang="zh-TW" altLang="zh-TW" sz="2000" dirty="0">
                <a:solidFill>
                  <a:srgbClr val="800000"/>
                </a:solidFill>
                <a:latin typeface="+mn-ea"/>
                <a:cs typeface="Times New Roman" panose="02020603050405020304" pitchFamily="18" charset="0"/>
              </a:rPr>
              <a:t>將這些規則歸納推理進行預測</a:t>
            </a:r>
            <a:r>
              <a:rPr lang="zh-TW" altLang="en-US" sz="2000" dirty="0">
                <a:latin typeface="+mn-ea"/>
                <a:cs typeface="Times New Roman" panose="02020603050405020304" pitchFamily="18" charset="0"/>
              </a:rPr>
              <a:t>，</a:t>
            </a:r>
            <a:r>
              <a:rPr lang="zh-TW" altLang="zh-TW" sz="2000" dirty="0">
                <a:latin typeface="+mn-ea"/>
                <a:cs typeface="Times New Roman" panose="02020603050405020304" pitchFamily="18" charset="0"/>
              </a:rPr>
              <a:t>算強大</a:t>
            </a:r>
            <a:r>
              <a:rPr lang="zh-TW" altLang="en-US" sz="2000" dirty="0">
                <a:latin typeface="+mn-ea"/>
                <a:cs typeface="Times New Roman" panose="02020603050405020304" pitchFamily="18" charset="0"/>
              </a:rPr>
              <a:t>預測</a:t>
            </a:r>
            <a:r>
              <a:rPr lang="zh-TW" altLang="zh-TW" sz="2000" dirty="0">
                <a:latin typeface="+mn-ea"/>
                <a:cs typeface="Times New Roman" panose="02020603050405020304" pitchFamily="18" charset="0"/>
              </a:rPr>
              <a:t>工具，</a:t>
            </a:r>
            <a:r>
              <a:rPr lang="zh-TW" altLang="zh-TW" sz="2000" dirty="0">
                <a:solidFill>
                  <a:srgbClr val="800000"/>
                </a:solidFill>
                <a:latin typeface="+mn-ea"/>
                <a:cs typeface="Times New Roman" panose="02020603050405020304" pitchFamily="18" charset="0"/>
              </a:rPr>
              <a:t>惟運算需要大</a:t>
            </a:r>
            <a:r>
              <a:rPr lang="zh-TW" altLang="zh-TW" sz="2000" dirty="0">
                <a:latin typeface="+mn-ea"/>
                <a:cs typeface="Times New Roman" panose="02020603050405020304" pitchFamily="18" charset="0"/>
              </a:rPr>
              <a:t>（巨）</a:t>
            </a:r>
            <a:r>
              <a:rPr lang="zh-TW" altLang="zh-TW" sz="2000" dirty="0">
                <a:solidFill>
                  <a:srgbClr val="800000"/>
                </a:solidFill>
                <a:latin typeface="+mn-ea"/>
                <a:cs typeface="Times New Roman" panose="02020603050405020304" pitchFamily="18" charset="0"/>
              </a:rPr>
              <a:t>量數據</a:t>
            </a:r>
            <a:r>
              <a:rPr lang="zh-TW" altLang="zh-TW" sz="2000" dirty="0">
                <a:latin typeface="+mn-ea"/>
                <a:cs typeface="Times New Roman" panose="02020603050405020304" pitchFamily="18" charset="0"/>
              </a:rPr>
              <a:t>，取得資料較不易，通常</a:t>
            </a:r>
            <a:r>
              <a:rPr lang="zh-TW" altLang="zh-TW" sz="2000" dirty="0">
                <a:solidFill>
                  <a:srgbClr val="800000"/>
                </a:solidFill>
                <a:latin typeface="+mn-ea"/>
                <a:cs typeface="Times New Roman" panose="02020603050405020304" pitchFamily="18" charset="0"/>
              </a:rPr>
              <a:t>比其他模型需要更多數據訓練</a:t>
            </a:r>
            <a:r>
              <a:rPr lang="zh-TW" altLang="zh-TW" sz="2000" dirty="0">
                <a:latin typeface="+mn-ea"/>
                <a:cs typeface="Times New Roman" panose="02020603050405020304" pitchFamily="18" charset="0"/>
              </a:rPr>
              <a:t>，並且需</a:t>
            </a:r>
            <a:r>
              <a:rPr lang="zh-TW" altLang="zh-TW" sz="2000" dirty="0">
                <a:solidFill>
                  <a:srgbClr val="800000"/>
                </a:solidFill>
                <a:latin typeface="+mn-ea"/>
                <a:cs typeface="Times New Roman" panose="02020603050405020304" pitchFamily="18" charset="0"/>
              </a:rPr>
              <a:t>輸入較多參數供調整</a:t>
            </a:r>
            <a:r>
              <a:rPr lang="zh-TW" altLang="zh-TW" sz="2000" dirty="0">
                <a:latin typeface="+mn-ea"/>
                <a:cs typeface="Times New Roman" panose="02020603050405020304" pitchFamily="18" charset="0"/>
              </a:rPr>
              <a:t>，</a:t>
            </a:r>
            <a:r>
              <a:rPr lang="zh-TW" altLang="zh-TW" sz="2000" dirty="0">
                <a:solidFill>
                  <a:srgbClr val="800000"/>
                </a:solidFill>
                <a:latin typeface="+mn-ea"/>
                <a:cs typeface="Times New Roman" panose="02020603050405020304" pitchFamily="18" charset="0"/>
              </a:rPr>
              <a:t>預測結果才會更精準</a:t>
            </a:r>
            <a:r>
              <a:rPr lang="zh-TW" altLang="en-US" sz="2000" dirty="0">
                <a:latin typeface="+mn-ea"/>
                <a:cs typeface="Times New Roman" panose="02020603050405020304" pitchFamily="18" charset="0"/>
              </a:rPr>
              <a:t>。</a:t>
            </a:r>
            <a:endParaRPr lang="en-US" altLang="zh-TW" sz="2000" dirty="0">
              <a:latin typeface="+mn-ea"/>
              <a:cs typeface="Times New Roman" panose="02020603050405020304" pitchFamily="18" charset="0"/>
            </a:endParaRPr>
          </a:p>
        </p:txBody>
      </p:sp>
      <p:sp>
        <p:nvSpPr>
          <p:cNvPr id="9" name="矩形 8">
            <a:extLst>
              <a:ext uri="{FF2B5EF4-FFF2-40B4-BE49-F238E27FC236}">
                <a16:creationId xmlns:a16="http://schemas.microsoft.com/office/drawing/2014/main" id="{5A9951E1-B472-4C6E-93DB-214C69976734}"/>
              </a:ext>
            </a:extLst>
          </p:cNvPr>
          <p:cNvSpPr/>
          <p:nvPr/>
        </p:nvSpPr>
        <p:spPr>
          <a:xfrm>
            <a:off x="-4974772" y="2021359"/>
            <a:ext cx="4572000" cy="1477328"/>
          </a:xfrm>
          <a:prstGeom prst="rect">
            <a:avLst/>
          </a:prstGeom>
        </p:spPr>
        <p:txBody>
          <a:bodyPr>
            <a:spAutoFit/>
          </a:bodyPr>
          <a:lstStyle/>
          <a:p>
            <a:r>
              <a:rPr lang="zh-TW" altLang="zh-TW" dirty="0">
                <a:latin typeface="+mn-ea"/>
                <a:cs typeface="Times New Roman" panose="02020603050405020304" pitchFamily="18" charset="0"/>
              </a:rPr>
              <a:t>經文獻探討這樣的技術是算強大的工具，惟運算需要較長時間，也需要大（巨）量數據，取得資料較不易，通常比其他模型需要更多數據訓練，並且需輸入較多參數供調整，預測結果才會更精準</a:t>
            </a:r>
            <a:endParaRPr lang="zh-TW" altLang="en-US" dirty="0">
              <a:latin typeface="+mn-ea"/>
            </a:endParaRPr>
          </a:p>
        </p:txBody>
      </p:sp>
      <p:cxnSp>
        <p:nvCxnSpPr>
          <p:cNvPr id="12" name="直線接點 11">
            <a:extLst>
              <a:ext uri="{FF2B5EF4-FFF2-40B4-BE49-F238E27FC236}">
                <a16:creationId xmlns:a16="http://schemas.microsoft.com/office/drawing/2014/main" id="{205DDDA9-68C3-4F22-8778-2368E73F9344}"/>
              </a:ext>
            </a:extLst>
          </p:cNvPr>
          <p:cNvCxnSpPr>
            <a:cxnSpLocks/>
            <a:stCxn id="23" idx="1"/>
            <a:endCxn id="53" idx="1"/>
          </p:cNvCxnSpPr>
          <p:nvPr/>
        </p:nvCxnSpPr>
        <p:spPr>
          <a:xfrm flipV="1">
            <a:off x="6467503" y="4075187"/>
            <a:ext cx="435288" cy="10373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43283CF-AAAF-4A31-95F7-7DD7CDADFEB8}"/>
              </a:ext>
            </a:extLst>
          </p:cNvPr>
          <p:cNvCxnSpPr>
            <a:cxnSpLocks/>
            <a:stCxn id="54" idx="1"/>
            <a:endCxn id="23" idx="1"/>
          </p:cNvCxnSpPr>
          <p:nvPr/>
        </p:nvCxnSpPr>
        <p:spPr>
          <a:xfrm flipH="1">
            <a:off x="6467503" y="4453669"/>
            <a:ext cx="732720" cy="6588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5104B6DF-88C4-40D9-868D-996215CD4FE5}"/>
              </a:ext>
            </a:extLst>
          </p:cNvPr>
          <p:cNvCxnSpPr>
            <a:cxnSpLocks/>
            <a:stCxn id="42" idx="1"/>
            <a:endCxn id="23" idx="1"/>
          </p:cNvCxnSpPr>
          <p:nvPr/>
        </p:nvCxnSpPr>
        <p:spPr>
          <a:xfrm flipH="1">
            <a:off x="6467503" y="4918584"/>
            <a:ext cx="901424" cy="1939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E6B7CD1A-8430-4D4B-8443-3068FA03CDEE}"/>
              </a:ext>
            </a:extLst>
          </p:cNvPr>
          <p:cNvCxnSpPr>
            <a:cxnSpLocks/>
            <a:stCxn id="56" idx="1"/>
            <a:endCxn id="23" idx="1"/>
          </p:cNvCxnSpPr>
          <p:nvPr/>
        </p:nvCxnSpPr>
        <p:spPr>
          <a:xfrm flipH="1" flipV="1">
            <a:off x="6467503" y="5112564"/>
            <a:ext cx="1104799" cy="2190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326B9C41-9FAB-49C0-B6AB-B010283CF3E4}"/>
              </a:ext>
            </a:extLst>
          </p:cNvPr>
          <p:cNvCxnSpPr>
            <a:cxnSpLocks/>
            <a:stCxn id="57" idx="1"/>
            <a:endCxn id="23" idx="1"/>
          </p:cNvCxnSpPr>
          <p:nvPr/>
        </p:nvCxnSpPr>
        <p:spPr>
          <a:xfrm flipH="1" flipV="1">
            <a:off x="6467503" y="5112564"/>
            <a:ext cx="957408" cy="6198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14E105D0-D62E-4D45-8BFB-67FAF1B534EE}"/>
              </a:ext>
            </a:extLst>
          </p:cNvPr>
          <p:cNvCxnSpPr>
            <a:cxnSpLocks/>
            <a:stCxn id="58" idx="1"/>
            <a:endCxn id="23" idx="1"/>
          </p:cNvCxnSpPr>
          <p:nvPr/>
        </p:nvCxnSpPr>
        <p:spPr>
          <a:xfrm flipH="1" flipV="1">
            <a:off x="6467503" y="5112564"/>
            <a:ext cx="635371" cy="9881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381BFC4E-9446-4715-A31D-206C2DC6049C}"/>
              </a:ext>
            </a:extLst>
          </p:cNvPr>
          <p:cNvCxnSpPr>
            <a:cxnSpLocks/>
            <a:stCxn id="10" idx="3"/>
            <a:endCxn id="24" idx="13"/>
          </p:cNvCxnSpPr>
          <p:nvPr/>
        </p:nvCxnSpPr>
        <p:spPr>
          <a:xfrm>
            <a:off x="2637210" y="4101818"/>
            <a:ext cx="458442" cy="10107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726C5A34-5178-47FE-A596-9094D739B825}"/>
              </a:ext>
            </a:extLst>
          </p:cNvPr>
          <p:cNvCxnSpPr>
            <a:cxnSpLocks/>
            <a:stCxn id="33" idx="3"/>
            <a:endCxn id="24" idx="13"/>
          </p:cNvCxnSpPr>
          <p:nvPr/>
        </p:nvCxnSpPr>
        <p:spPr>
          <a:xfrm>
            <a:off x="2615845" y="4534584"/>
            <a:ext cx="479807" cy="5779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2961E37A-026D-4E75-8A7F-653ABC1F1D98}"/>
              </a:ext>
            </a:extLst>
          </p:cNvPr>
          <p:cNvCxnSpPr>
            <a:cxnSpLocks/>
            <a:stCxn id="34" idx="3"/>
            <a:endCxn id="24" idx="13"/>
          </p:cNvCxnSpPr>
          <p:nvPr/>
        </p:nvCxnSpPr>
        <p:spPr>
          <a:xfrm>
            <a:off x="2060501" y="5008769"/>
            <a:ext cx="1035151" cy="1037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0BE34DDB-6E64-49F2-B2F3-7AB0323693D7}"/>
              </a:ext>
            </a:extLst>
          </p:cNvPr>
          <p:cNvCxnSpPr>
            <a:cxnSpLocks/>
            <a:stCxn id="24" idx="13"/>
            <a:endCxn id="35" idx="3"/>
          </p:cNvCxnSpPr>
          <p:nvPr/>
        </p:nvCxnSpPr>
        <p:spPr>
          <a:xfrm flipH="1">
            <a:off x="2250065" y="5112565"/>
            <a:ext cx="845587" cy="2923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8DCD63F1-AC27-4817-B646-77BF9D19A83D}"/>
              </a:ext>
            </a:extLst>
          </p:cNvPr>
          <p:cNvCxnSpPr>
            <a:cxnSpLocks/>
            <a:stCxn id="36" idx="3"/>
            <a:endCxn id="24" idx="13"/>
          </p:cNvCxnSpPr>
          <p:nvPr/>
        </p:nvCxnSpPr>
        <p:spPr>
          <a:xfrm flipV="1">
            <a:off x="2601571" y="5112565"/>
            <a:ext cx="494081" cy="7511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A5A07ED0-541D-450C-A4A7-2194E1C54B1D}"/>
              </a:ext>
            </a:extLst>
          </p:cNvPr>
          <p:cNvCxnSpPr>
            <a:cxnSpLocks/>
            <a:stCxn id="37" idx="3"/>
            <a:endCxn id="24" idx="13"/>
          </p:cNvCxnSpPr>
          <p:nvPr/>
        </p:nvCxnSpPr>
        <p:spPr>
          <a:xfrm flipV="1">
            <a:off x="2679173" y="5112565"/>
            <a:ext cx="416479" cy="11485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灯片编号占位符 3">
            <a:extLst>
              <a:ext uri="{FF2B5EF4-FFF2-40B4-BE49-F238E27FC236}">
                <a16:creationId xmlns:a16="http://schemas.microsoft.com/office/drawing/2014/main" id="{D512FF5F-DDC7-4005-8F89-3D9BDFFDE92F}"/>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24</a:t>
            </a:fld>
            <a:endParaRPr lang="zh-CN" altLang="en-US" dirty="0"/>
          </a:p>
        </p:txBody>
      </p:sp>
    </p:spTree>
    <p:extLst>
      <p:ext uri="{BB962C8B-B14F-4D97-AF65-F5344CB8AC3E}">
        <p14:creationId xmlns:p14="http://schemas.microsoft.com/office/powerpoint/2010/main" val="2987934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表格 19">
            <a:extLst>
              <a:ext uri="{FF2B5EF4-FFF2-40B4-BE49-F238E27FC236}">
                <a16:creationId xmlns:a16="http://schemas.microsoft.com/office/drawing/2014/main" id="{0C4195EB-0793-4223-8790-EAF1B55BB100}"/>
              </a:ext>
            </a:extLst>
          </p:cNvPr>
          <p:cNvGraphicFramePr>
            <a:graphicFrameLocks noGrp="1"/>
          </p:cNvGraphicFramePr>
          <p:nvPr>
            <p:extLst>
              <p:ext uri="{D42A27DB-BD31-4B8C-83A1-F6EECF244321}">
                <p14:modId xmlns:p14="http://schemas.microsoft.com/office/powerpoint/2010/main" val="1674330108"/>
              </p:ext>
            </p:extLst>
          </p:nvPr>
        </p:nvGraphicFramePr>
        <p:xfrm>
          <a:off x="317269" y="1235010"/>
          <a:ext cx="8509470" cy="5069230"/>
        </p:xfrm>
        <a:graphic>
          <a:graphicData uri="http://schemas.openxmlformats.org/drawingml/2006/table">
            <a:tbl>
              <a:tblPr firstRow="1" firstCol="1" bandRow="1">
                <a:tableStyleId>{00A15C55-8517-42AA-B614-E9B94910E393}</a:tableStyleId>
              </a:tblPr>
              <a:tblGrid>
                <a:gridCol w="1152727">
                  <a:extLst>
                    <a:ext uri="{9D8B030D-6E8A-4147-A177-3AD203B41FA5}">
                      <a16:colId xmlns:a16="http://schemas.microsoft.com/office/drawing/2014/main" val="3136812581"/>
                    </a:ext>
                  </a:extLst>
                </a:gridCol>
                <a:gridCol w="548459">
                  <a:extLst>
                    <a:ext uri="{9D8B030D-6E8A-4147-A177-3AD203B41FA5}">
                      <a16:colId xmlns:a16="http://schemas.microsoft.com/office/drawing/2014/main" val="1928367341"/>
                    </a:ext>
                  </a:extLst>
                </a:gridCol>
                <a:gridCol w="659431">
                  <a:extLst>
                    <a:ext uri="{9D8B030D-6E8A-4147-A177-3AD203B41FA5}">
                      <a16:colId xmlns:a16="http://schemas.microsoft.com/office/drawing/2014/main" val="2937323600"/>
                    </a:ext>
                  </a:extLst>
                </a:gridCol>
                <a:gridCol w="492580">
                  <a:extLst>
                    <a:ext uri="{9D8B030D-6E8A-4147-A177-3AD203B41FA5}">
                      <a16:colId xmlns:a16="http://schemas.microsoft.com/office/drawing/2014/main" val="205886428"/>
                    </a:ext>
                  </a:extLst>
                </a:gridCol>
                <a:gridCol w="519791">
                  <a:extLst>
                    <a:ext uri="{9D8B030D-6E8A-4147-A177-3AD203B41FA5}">
                      <a16:colId xmlns:a16="http://schemas.microsoft.com/office/drawing/2014/main" val="3539506124"/>
                    </a:ext>
                  </a:extLst>
                </a:gridCol>
                <a:gridCol w="457200">
                  <a:extLst>
                    <a:ext uri="{9D8B030D-6E8A-4147-A177-3AD203B41FA5}">
                      <a16:colId xmlns:a16="http://schemas.microsoft.com/office/drawing/2014/main" val="4102949606"/>
                    </a:ext>
                  </a:extLst>
                </a:gridCol>
                <a:gridCol w="413657">
                  <a:extLst>
                    <a:ext uri="{9D8B030D-6E8A-4147-A177-3AD203B41FA5}">
                      <a16:colId xmlns:a16="http://schemas.microsoft.com/office/drawing/2014/main" val="53935577"/>
                    </a:ext>
                  </a:extLst>
                </a:gridCol>
                <a:gridCol w="4265625">
                  <a:extLst>
                    <a:ext uri="{9D8B030D-6E8A-4147-A177-3AD203B41FA5}">
                      <a16:colId xmlns:a16="http://schemas.microsoft.com/office/drawing/2014/main" val="3490647440"/>
                    </a:ext>
                  </a:extLst>
                </a:gridCol>
              </a:tblGrid>
              <a:tr h="382680">
                <a:tc rowSpan="2">
                  <a:txBody>
                    <a:bodyPr/>
                    <a:lstStyle/>
                    <a:p>
                      <a:pPr marL="0" indent="0" algn="ctr" hangingPunct="1">
                        <a:lnSpc>
                          <a:spcPts val="1800"/>
                        </a:lnSpc>
                        <a:spcAft>
                          <a:spcPts val="0"/>
                        </a:spcAft>
                      </a:pPr>
                      <a:r>
                        <a:rPr lang="zh-TW" sz="1600" kern="0" dirty="0">
                          <a:effectLst/>
                        </a:rPr>
                        <a:t>模型</a:t>
                      </a:r>
                      <a:endParaRPr lang="zh-TW" sz="1600" kern="100" dirty="0">
                        <a:effectLst/>
                        <a:latin typeface="+mj-ea"/>
                        <a:ea typeface="+mj-ea"/>
                        <a:cs typeface="Times New Roman" panose="02020603050405020304" pitchFamily="18" charset="0"/>
                      </a:endParaRPr>
                    </a:p>
                  </a:txBody>
                  <a:tcPr marL="11505" marR="11505" marT="11505" marB="11505" anchor="ctr"/>
                </a:tc>
                <a:tc gridSpan="2">
                  <a:txBody>
                    <a:bodyPr/>
                    <a:lstStyle/>
                    <a:p>
                      <a:pPr indent="127000" algn="ctr" hangingPunct="1">
                        <a:lnSpc>
                          <a:spcPts val="1800"/>
                        </a:lnSpc>
                        <a:spcAft>
                          <a:spcPts val="0"/>
                        </a:spcAft>
                      </a:pPr>
                      <a:r>
                        <a:rPr lang="zh-TW" sz="1600" kern="0">
                          <a:effectLst/>
                        </a:rPr>
                        <a:t>數據趨勢</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1505" marR="11505" marT="11505" marB="11505" anchor="ctr"/>
                </a:tc>
                <a:tc hMerge="1">
                  <a:txBody>
                    <a:bodyPr/>
                    <a:lstStyle/>
                    <a:p>
                      <a:endParaRPr lang="zh-TW" altLang="en-US"/>
                    </a:p>
                  </a:txBody>
                  <a:tcPr/>
                </a:tc>
                <a:tc gridSpan="2">
                  <a:txBody>
                    <a:bodyPr/>
                    <a:lstStyle/>
                    <a:p>
                      <a:pPr indent="127000" algn="ctr" hangingPunct="1">
                        <a:lnSpc>
                          <a:spcPts val="1800"/>
                        </a:lnSpc>
                        <a:spcAft>
                          <a:spcPts val="0"/>
                        </a:spcAft>
                      </a:pPr>
                      <a:r>
                        <a:rPr lang="zh-TW" sz="1600" kern="0" dirty="0">
                          <a:effectLst/>
                        </a:rPr>
                        <a:t>預測期</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1505" marR="11505" marT="11505" marB="11505" anchor="ctr"/>
                </a:tc>
                <a:tc hMerge="1">
                  <a:txBody>
                    <a:bodyPr/>
                    <a:lstStyle/>
                    <a:p>
                      <a:endParaRPr lang="zh-TW" altLang="en-US"/>
                    </a:p>
                  </a:txBody>
                  <a:tcPr/>
                </a:tc>
                <a:tc gridSpan="2">
                  <a:txBody>
                    <a:bodyPr/>
                    <a:lstStyle/>
                    <a:p>
                      <a:pPr indent="127000" algn="ctr" hangingPunct="1">
                        <a:lnSpc>
                          <a:spcPts val="1800"/>
                        </a:lnSpc>
                        <a:spcAft>
                          <a:spcPts val="0"/>
                        </a:spcAft>
                      </a:pPr>
                      <a:r>
                        <a:rPr lang="zh-TW" sz="1600" kern="0" dirty="0">
                          <a:effectLst/>
                        </a:rPr>
                        <a:t>資料集</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1505" marR="11505" marT="11505" marB="11505" anchor="ctr"/>
                </a:tc>
                <a:tc hMerge="1">
                  <a:txBody>
                    <a:bodyPr/>
                    <a:lstStyle/>
                    <a:p>
                      <a:endParaRPr lang="zh-TW" altLang="en-US"/>
                    </a:p>
                  </a:txBody>
                  <a:tcPr/>
                </a:tc>
                <a:tc rowSpan="2">
                  <a:txBody>
                    <a:bodyPr/>
                    <a:lstStyle/>
                    <a:p>
                      <a:pPr indent="127000" algn="ctr" hangingPunct="1">
                        <a:lnSpc>
                          <a:spcPts val="1800"/>
                        </a:lnSpc>
                        <a:spcAft>
                          <a:spcPts val="0"/>
                        </a:spcAft>
                      </a:pPr>
                      <a:r>
                        <a:rPr lang="zh-TW" sz="1600" kern="0" dirty="0">
                          <a:effectLst/>
                        </a:rPr>
                        <a:t>方法應用與文獻</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1669924509"/>
                  </a:ext>
                </a:extLst>
              </a:tr>
              <a:tr h="370939">
                <a:tc vMerge="1">
                  <a:txBody>
                    <a:bodyPr/>
                    <a:lstStyle/>
                    <a:p>
                      <a:endParaRPr lang="zh-TW" altLang="en-US"/>
                    </a:p>
                  </a:txBody>
                  <a:tcPr/>
                </a:tc>
                <a:tc>
                  <a:txBody>
                    <a:bodyPr/>
                    <a:lstStyle/>
                    <a:p>
                      <a:pPr marL="0" indent="0" algn="ctr" hangingPunct="1">
                        <a:lnSpc>
                          <a:spcPts val="1800"/>
                        </a:lnSpc>
                        <a:spcAft>
                          <a:spcPts val="0"/>
                        </a:spcAft>
                      </a:pPr>
                      <a:r>
                        <a:rPr lang="zh-TW" sz="1600" kern="0" dirty="0">
                          <a:effectLst/>
                        </a:rPr>
                        <a:t>線性</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ctr" hangingPunct="1">
                        <a:lnSpc>
                          <a:spcPts val="1800"/>
                        </a:lnSpc>
                        <a:spcAft>
                          <a:spcPts val="0"/>
                        </a:spcAft>
                      </a:pPr>
                      <a:r>
                        <a:rPr lang="zh-TW" sz="1600" kern="0" dirty="0">
                          <a:effectLst/>
                        </a:rPr>
                        <a:t>非線性</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ctr" hangingPunct="1">
                        <a:lnSpc>
                          <a:spcPts val="1800"/>
                        </a:lnSpc>
                        <a:spcAft>
                          <a:spcPts val="0"/>
                        </a:spcAft>
                      </a:pPr>
                      <a:r>
                        <a:rPr lang="zh-TW" sz="1600" kern="0" dirty="0">
                          <a:effectLst/>
                        </a:rPr>
                        <a:t>長期</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ctr" hangingPunct="1">
                        <a:lnSpc>
                          <a:spcPts val="1800"/>
                        </a:lnSpc>
                        <a:spcAft>
                          <a:spcPts val="0"/>
                        </a:spcAft>
                      </a:pPr>
                      <a:r>
                        <a:rPr lang="zh-TW" sz="1600" kern="0" dirty="0">
                          <a:effectLst/>
                        </a:rPr>
                        <a:t>短期</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ctr" hangingPunct="1">
                        <a:lnSpc>
                          <a:spcPts val="1800"/>
                        </a:lnSpc>
                        <a:spcAft>
                          <a:spcPts val="0"/>
                        </a:spcAft>
                      </a:pPr>
                      <a:r>
                        <a:rPr lang="zh-TW" sz="1600" kern="0" dirty="0">
                          <a:effectLst/>
                        </a:rPr>
                        <a:t>多</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ctr" hangingPunct="1">
                        <a:lnSpc>
                          <a:spcPts val="1800"/>
                        </a:lnSpc>
                        <a:spcAft>
                          <a:spcPts val="0"/>
                        </a:spcAft>
                      </a:pPr>
                      <a:r>
                        <a:rPr lang="zh-TW" sz="1600" kern="0" dirty="0">
                          <a:effectLst/>
                        </a:rPr>
                        <a:t>少</a:t>
                      </a:r>
                      <a:endParaRPr lang="zh-TW" sz="1600" kern="100" dirty="0">
                        <a:effectLst/>
                        <a:latin typeface="+mj-ea"/>
                        <a:ea typeface="+mj-ea"/>
                        <a:cs typeface="Times New Roman" panose="02020603050405020304" pitchFamily="18" charset="0"/>
                      </a:endParaRPr>
                    </a:p>
                  </a:txBody>
                  <a:tcPr marL="11505" marR="11505" marT="11505" marB="11505" anchor="ctr"/>
                </a:tc>
                <a:tc vMerge="1">
                  <a:txBody>
                    <a:bodyPr/>
                    <a:lstStyle/>
                    <a:p>
                      <a:endParaRPr lang="zh-TW" altLang="en-US"/>
                    </a:p>
                  </a:txBody>
                  <a:tcPr/>
                </a:tc>
                <a:extLst>
                  <a:ext uri="{0D108BD9-81ED-4DB2-BD59-A6C34878D82A}">
                    <a16:rowId xmlns:a16="http://schemas.microsoft.com/office/drawing/2014/main" val="4238341597"/>
                  </a:ext>
                </a:extLst>
              </a:tr>
              <a:tr h="497642">
                <a:tc>
                  <a:txBody>
                    <a:bodyPr/>
                    <a:lstStyle/>
                    <a:p>
                      <a:pPr marL="0" indent="0" algn="ctr" hangingPunct="1">
                        <a:lnSpc>
                          <a:spcPts val="1800"/>
                        </a:lnSpc>
                        <a:spcAft>
                          <a:spcPts val="0"/>
                        </a:spcAft>
                      </a:pPr>
                      <a:r>
                        <a:rPr lang="zh-TW" sz="1600" kern="100" dirty="0">
                          <a:effectLst/>
                        </a:rPr>
                        <a:t>人工神經網絡</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自學習功能和高速搜索以獲得最佳解決方案，可以學習和適應未知或不確定的系統。</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2844938326"/>
                  </a:ext>
                </a:extLst>
              </a:tr>
              <a:tr h="402212">
                <a:tc>
                  <a:txBody>
                    <a:bodyPr/>
                    <a:lstStyle/>
                    <a:p>
                      <a:pPr marL="0" indent="0" algn="ctr" hangingPunct="1">
                        <a:lnSpc>
                          <a:spcPts val="1800"/>
                        </a:lnSpc>
                        <a:spcAft>
                          <a:spcPts val="0"/>
                        </a:spcAft>
                      </a:pPr>
                      <a:r>
                        <a:rPr lang="zh-TW" sz="1600" kern="100" dirty="0">
                          <a:effectLst/>
                        </a:rPr>
                        <a:t>多層感知器</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比類神經網路更深入機器學習模型</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374561807"/>
                  </a:ext>
                </a:extLst>
              </a:tr>
              <a:tr h="402212">
                <a:tc>
                  <a:txBody>
                    <a:bodyPr/>
                    <a:lstStyle/>
                    <a:p>
                      <a:pPr marL="0" indent="0" algn="ctr" hangingPunct="1">
                        <a:lnSpc>
                          <a:spcPts val="1800"/>
                        </a:lnSpc>
                        <a:spcAft>
                          <a:spcPts val="0"/>
                        </a:spcAft>
                      </a:pPr>
                      <a:r>
                        <a:rPr lang="en-US" sz="1600" kern="100" dirty="0">
                          <a:effectLst/>
                        </a:rPr>
                        <a:t>LSTM</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可處理複雜非線性單元用於構造更大型深度之神經網絡。</a:t>
                      </a:r>
                      <a:endParaRPr lang="zh-TW" sz="1600" kern="100" dirty="0">
                        <a:effectLst/>
                        <a:latin typeface="+mj-ea"/>
                        <a:ea typeface="+mj-ea"/>
                      </a:endParaRPr>
                    </a:p>
                  </a:txBody>
                  <a:tcPr marL="11505" marR="11505" marT="11505" marB="11505" anchor="ctr"/>
                </a:tc>
                <a:extLst>
                  <a:ext uri="{0D108BD9-81ED-4DB2-BD59-A6C34878D82A}">
                    <a16:rowId xmlns:a16="http://schemas.microsoft.com/office/drawing/2014/main" val="1658230886"/>
                  </a:ext>
                </a:extLst>
              </a:tr>
              <a:tr h="403207">
                <a:tc>
                  <a:txBody>
                    <a:bodyPr/>
                    <a:lstStyle/>
                    <a:p>
                      <a:pPr marL="0" indent="0" algn="ctr" hangingPunct="1">
                        <a:lnSpc>
                          <a:spcPts val="1800"/>
                        </a:lnSpc>
                        <a:spcAft>
                          <a:spcPts val="0"/>
                        </a:spcAft>
                      </a:pPr>
                      <a:r>
                        <a:rPr lang="en-US" sz="1600" kern="100" dirty="0">
                          <a:effectLst/>
                        </a:rPr>
                        <a:t>GRU</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用於深度學習的頂級循環神經網絡的工作方式。</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505865877"/>
                  </a:ext>
                </a:extLst>
              </a:tr>
              <a:tr h="594068">
                <a:tc>
                  <a:txBody>
                    <a:bodyPr/>
                    <a:lstStyle/>
                    <a:p>
                      <a:pPr marL="0" indent="0" algn="ctr" hangingPunct="1">
                        <a:lnSpc>
                          <a:spcPts val="1800"/>
                        </a:lnSpc>
                        <a:spcAft>
                          <a:spcPts val="0"/>
                        </a:spcAft>
                      </a:pPr>
                      <a:r>
                        <a:rPr lang="zh-TW" sz="1600" kern="100" dirty="0">
                          <a:effectLst/>
                        </a:rPr>
                        <a:t>支援向量機</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淺層機器學習模型，適合每小時、每日、每月預測需求，需要較長的訓練及驗證估算值時間。</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1399707846"/>
                  </a:ext>
                </a:extLst>
              </a:tr>
              <a:tr h="402212">
                <a:tc>
                  <a:txBody>
                    <a:bodyPr/>
                    <a:lstStyle/>
                    <a:p>
                      <a:pPr marL="0" indent="0" algn="ctr" hangingPunct="1">
                        <a:lnSpc>
                          <a:spcPts val="1800"/>
                        </a:lnSpc>
                        <a:spcAft>
                          <a:spcPts val="0"/>
                        </a:spcAft>
                      </a:pPr>
                      <a:r>
                        <a:rPr lang="zh-TW" sz="1600" kern="100" dirty="0">
                          <a:effectLst/>
                        </a:rPr>
                        <a:t>回歸法</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擅長分析多因素模型，容易計算，適合簡單公式推導。</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3608909841"/>
                  </a:ext>
                </a:extLst>
              </a:tr>
              <a:tr h="497642">
                <a:tc>
                  <a:txBody>
                    <a:bodyPr/>
                    <a:lstStyle/>
                    <a:p>
                      <a:pPr marL="0" indent="0" algn="ctr" hangingPunct="1">
                        <a:lnSpc>
                          <a:spcPts val="1800"/>
                        </a:lnSpc>
                        <a:spcAft>
                          <a:spcPts val="0"/>
                        </a:spcAft>
                      </a:pPr>
                      <a:r>
                        <a:rPr lang="en-US" sz="1600" kern="100" dirty="0">
                          <a:effectLst/>
                        </a:rPr>
                        <a:t>ARIMA</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a:lnSpc>
                          <a:spcPts val="1800"/>
                        </a:lnSpc>
                      </a:pP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a:lnSpc>
                          <a:spcPts val="1800"/>
                        </a:lnSpc>
                      </a:pP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可對非穩定數據原始序列進行差分平穩化處理，多數獲得優異之結果</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1123299127"/>
                  </a:ext>
                </a:extLst>
              </a:tr>
              <a:tr h="402212">
                <a:tc>
                  <a:txBody>
                    <a:bodyPr/>
                    <a:lstStyle/>
                    <a:p>
                      <a:pPr marL="0" indent="0" algn="ctr" hangingPunct="1">
                        <a:lnSpc>
                          <a:spcPts val="1800"/>
                        </a:lnSpc>
                        <a:spcAft>
                          <a:spcPts val="0"/>
                        </a:spcAft>
                      </a:pPr>
                      <a:r>
                        <a:rPr lang="zh-TW" sz="1600" kern="100" dirty="0">
                          <a:effectLst/>
                        </a:rPr>
                        <a:t>分解法</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a:lnSpc>
                          <a:spcPts val="1800"/>
                        </a:lnSpc>
                      </a:pP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a:lnSpc>
                          <a:spcPts val="1800"/>
                        </a:lnSpc>
                      </a:pP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a:lnSpc>
                          <a:spcPts val="1800"/>
                        </a:lnSpc>
                      </a:pP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sz="1600" kern="100" dirty="0">
                          <a:effectLst/>
                        </a:rPr>
                        <a:t>將資料逐步趨勢、循環、季節及隨機性，判斷好壞，適合簡單公式推導。</a:t>
                      </a:r>
                      <a:endParaRPr lang="zh-TW" sz="1600" kern="100" dirty="0">
                        <a:effectLst/>
                        <a:latin typeface="+mj-ea"/>
                        <a:ea typeface="+mj-ea"/>
                        <a:cs typeface="Times New Roman" panose="02020603050405020304" pitchFamily="18" charset="0"/>
                      </a:endParaRPr>
                    </a:p>
                  </a:txBody>
                  <a:tcPr marL="11505" marR="11505" marT="11505" marB="11505" anchor="ctr"/>
                </a:tc>
                <a:extLst>
                  <a:ext uri="{0D108BD9-81ED-4DB2-BD59-A6C34878D82A}">
                    <a16:rowId xmlns:a16="http://schemas.microsoft.com/office/drawing/2014/main" val="283014053"/>
                  </a:ext>
                </a:extLst>
              </a:tr>
              <a:tr h="370939">
                <a:tc>
                  <a:txBody>
                    <a:bodyPr/>
                    <a:lstStyle/>
                    <a:p>
                      <a:pPr marL="0" indent="0" algn="ctr" hangingPunct="1">
                        <a:lnSpc>
                          <a:spcPts val="1800"/>
                        </a:lnSpc>
                        <a:spcAft>
                          <a:spcPts val="0"/>
                        </a:spcAft>
                      </a:pPr>
                      <a:r>
                        <a:rPr lang="zh-TW" sz="1600" kern="100" dirty="0">
                          <a:effectLst/>
                        </a:rPr>
                        <a:t>指數平滑法</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 </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a:effectLst/>
                        </a:rPr>
                        <a:t>✓</a:t>
                      </a:r>
                      <a:endParaRPr lang="zh-TW" sz="1600" kern="10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 </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indent="127000" algn="ctr" hangingPunct="1">
                        <a:lnSpc>
                          <a:spcPts val="1800"/>
                        </a:lnSpc>
                        <a:spcAft>
                          <a:spcPts val="0"/>
                        </a:spcAft>
                      </a:pPr>
                      <a:r>
                        <a:rPr lang="en-US" sz="1600" kern="100" dirty="0">
                          <a:effectLst/>
                        </a:rPr>
                        <a:t>✓</a:t>
                      </a:r>
                      <a:endParaRPr lang="zh-TW" sz="1600" kern="100" dirty="0">
                        <a:effectLst/>
                        <a:latin typeface="+mj-ea"/>
                        <a:ea typeface="+mj-ea"/>
                        <a:cs typeface="Times New Roman" panose="02020603050405020304" pitchFamily="18" charset="0"/>
                      </a:endParaRPr>
                    </a:p>
                  </a:txBody>
                  <a:tcPr marL="11505" marR="11505" marT="11505" marB="11505" anchor="ctr"/>
                </a:tc>
                <a:tc>
                  <a:txBody>
                    <a:bodyPr/>
                    <a:lstStyle/>
                    <a:p>
                      <a:pPr marL="0" indent="0" algn="l" hangingPunct="1">
                        <a:lnSpc>
                          <a:spcPts val="1800"/>
                        </a:lnSpc>
                        <a:spcAft>
                          <a:spcPts val="0"/>
                        </a:spcAft>
                      </a:pPr>
                      <a:r>
                        <a:rPr lang="zh-TW" altLang="en-US" sz="1600" kern="100" dirty="0">
                          <a:effectLst/>
                        </a:rPr>
                        <a:t>指數平滑法是生產預測中常用的一種方法。也用於中短期經濟發展趨勢</a:t>
                      </a:r>
                      <a:r>
                        <a:rPr lang="zh-TW" altLang="en-US" sz="1600" kern="100" dirty="0">
                          <a:effectLst/>
                          <a:hlinkClick r:id="rId3" tooltip="预测">
                            <a:extLst>
                              <a:ext uri="{A12FA001-AC4F-418D-AE19-62706E023703}">
                                <ahyp:hlinkClr xmlns:ahyp="http://schemas.microsoft.com/office/drawing/2018/hyperlinkcolor" val="tx"/>
                              </a:ext>
                            </a:extLst>
                          </a:hlinkClick>
                        </a:rPr>
                        <a:t>預測</a:t>
                      </a:r>
                      <a:endParaRPr lang="zh-TW" altLang="en-US" sz="1600" kern="100" dirty="0">
                        <a:solidFill>
                          <a:schemeClr val="dk1"/>
                        </a:solidFill>
                        <a:effectLst/>
                        <a:latin typeface="+mj-ea"/>
                        <a:ea typeface="+mj-ea"/>
                        <a:cs typeface="+mn-cs"/>
                      </a:endParaRPr>
                    </a:p>
                  </a:txBody>
                  <a:tcPr marL="11505" marR="11505" marT="11505" marB="11505" anchor="ctr"/>
                </a:tc>
                <a:extLst>
                  <a:ext uri="{0D108BD9-81ED-4DB2-BD59-A6C34878D82A}">
                    <a16:rowId xmlns:a16="http://schemas.microsoft.com/office/drawing/2014/main" val="820848342"/>
                  </a:ext>
                </a:extLst>
              </a:tr>
            </a:tbl>
          </a:graphicData>
        </a:graphic>
      </p:graphicFrame>
      <p:sp>
        <p:nvSpPr>
          <p:cNvPr id="21" name="Title 2">
            <a:extLst>
              <a:ext uri="{FF2B5EF4-FFF2-40B4-BE49-F238E27FC236}">
                <a16:creationId xmlns:a16="http://schemas.microsoft.com/office/drawing/2014/main" id="{D8E3ED5F-646A-4878-B00B-0E56666D710A}"/>
              </a:ext>
            </a:extLst>
          </p:cNvPr>
          <p:cNvSpPr txBox="1">
            <a:spLocks/>
          </p:cNvSpPr>
          <p:nvPr/>
        </p:nvSpPr>
        <p:spPr>
          <a:xfrm>
            <a:off x="4369441" y="116829"/>
            <a:ext cx="4457289" cy="1125140"/>
          </a:xfrm>
          <a:prstGeom prst="rect">
            <a:avLst/>
          </a:prstGeom>
          <a:noFill/>
        </p:spPr>
        <p:txBody>
          <a:bodyPr vert="horz" lIns="67500" tIns="34290" rIns="67500" bIns="34290" rtlCol="0" anchor="b">
            <a:normAutofit fontScale="97500"/>
          </a:bodyPr>
          <a:lstStyle>
            <a:lvl1pPr algn="l" defTabSz="914400" rtl="0" eaLnBrk="1" latinLnBrk="0" hangingPunct="1">
              <a:lnSpc>
                <a:spcPct val="80000"/>
              </a:lnSpc>
              <a:spcBef>
                <a:spcPct val="0"/>
              </a:spcBef>
              <a:buNone/>
              <a:defRPr sz="4000" b="1" kern="1200" cap="all" spc="100" baseline="0">
                <a:solidFill>
                  <a:schemeClr val="tx2"/>
                </a:solidFill>
                <a:latin typeface="+mj-lt"/>
                <a:ea typeface="+mj-ea"/>
                <a:cs typeface="+mj-cs"/>
              </a:defRPr>
            </a:lvl1pPr>
          </a:lstStyle>
          <a:p>
            <a:r>
              <a:rPr lang="en-US" altLang="zh-TW" sz="3600" b="0" dirty="0">
                <a:solidFill>
                  <a:schemeClr val="tx1"/>
                </a:solidFill>
                <a:latin typeface="微軟正黑體" panose="020B0604030504040204" pitchFamily="34" charset="-120"/>
              </a:rPr>
              <a:t>2.5</a:t>
            </a:r>
            <a:r>
              <a:rPr lang="zh-TW" altLang="en-US" sz="3600" b="0" dirty="0">
                <a:solidFill>
                  <a:schemeClr val="tx1"/>
                </a:solidFill>
                <a:latin typeface="微軟正黑體" panose="020B0604030504040204" pitchFamily="34" charset="-120"/>
              </a:rPr>
              <a:t>文獻總結</a:t>
            </a:r>
            <a:r>
              <a:rPr lang="en-US" altLang="zh-TW" sz="3600" b="0" dirty="0">
                <a:solidFill>
                  <a:schemeClr val="tx1"/>
                </a:solidFill>
                <a:latin typeface="微軟正黑體" panose="020B0604030504040204" pitchFamily="34" charset="-120"/>
              </a:rPr>
              <a:t>(2/2)</a:t>
            </a:r>
            <a:endParaRPr lang="en-US" sz="3600" b="0" dirty="0">
              <a:solidFill>
                <a:schemeClr val="tx1"/>
              </a:solidFill>
            </a:endParaRPr>
          </a:p>
        </p:txBody>
      </p:sp>
      <p:sp>
        <p:nvSpPr>
          <p:cNvPr id="2" name="矩形 1">
            <a:extLst>
              <a:ext uri="{FF2B5EF4-FFF2-40B4-BE49-F238E27FC236}">
                <a16:creationId xmlns:a16="http://schemas.microsoft.com/office/drawing/2014/main" id="{C75EAE28-9054-49D0-A668-0289DCA5AE56}"/>
              </a:ext>
            </a:extLst>
          </p:cNvPr>
          <p:cNvSpPr/>
          <p:nvPr/>
        </p:nvSpPr>
        <p:spPr>
          <a:xfrm>
            <a:off x="933005" y="2077254"/>
            <a:ext cx="7277989" cy="2308324"/>
          </a:xfrm>
          <a:prstGeom prst="rect">
            <a:avLst/>
          </a:prstGeom>
          <a:solidFill>
            <a:srgbClr val="FFCCCC"/>
          </a:solidFill>
          <a:ln>
            <a:solidFill>
              <a:schemeClr val="bg1"/>
            </a:solidFill>
          </a:ln>
          <a:effectLst>
            <a:outerShdw blurRad="50800" dist="38100" dir="5400000" algn="t" rotWithShape="0">
              <a:prstClr val="black">
                <a:alpha val="40000"/>
              </a:prstClr>
            </a:outerShdw>
          </a:effectLst>
        </p:spPr>
        <p:txBody>
          <a:bodyPr wrap="square">
            <a:spAutoFit/>
          </a:bodyPr>
          <a:lstStyle/>
          <a:p>
            <a:pPr algn="just" hangingPunct="0">
              <a:spcAft>
                <a:spcPts val="0"/>
              </a:spcAft>
            </a:pP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因</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傳統</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時間序列分析，前置作業較為簡易，理解性佳，可進一步的完成資料處理、推導、應用及預測；經文獻探討，多數學者執行預測也常採用</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此方法</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，測得準確率都符標準值，基於國內學者對於能源需求預測較少著墨，</a:t>
            </a:r>
            <a:r>
              <a:rPr lang="zh-TW" altLang="zh-TW" sz="2400" kern="100" dirty="0">
                <a:latin typeface="微軟正黑體" panose="020B0604030504040204" pitchFamily="34" charset="-120"/>
                <a:cs typeface="Times New Roman" panose="02020603050405020304" pitchFamily="18" charset="0"/>
              </a:rPr>
              <a:t>考量本研究</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資料集非</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大</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量</a:t>
            </a:r>
            <a:r>
              <a:rPr lang="zh-TW" altLang="zh-TW" sz="2400" kern="100" dirty="0">
                <a:latin typeface="微軟正黑體" panose="020B0604030504040204" pitchFamily="34" charset="-120"/>
                <a:cs typeface="Times New Roman" panose="02020603050405020304" pitchFamily="18" charset="0"/>
              </a:rPr>
              <a:t>，</a:t>
            </a:r>
            <a:r>
              <a:rPr lang="zh-TW" altLang="en-US" sz="2400" kern="100" dirty="0">
                <a:latin typeface="微軟正黑體" panose="020B0604030504040204" pitchFamily="34" charset="-120"/>
                <a:cs typeface="Times New Roman" panose="02020603050405020304" pitchFamily="18" charset="0"/>
              </a:rPr>
              <a:t>並</a:t>
            </a:r>
            <a:r>
              <a:rPr lang="zh-TW" altLang="zh-TW" sz="2400" kern="100" dirty="0">
                <a:latin typeface="微軟正黑體" panose="020B0604030504040204" pitchFamily="34" charset="-120"/>
                <a:cs typeface="Times New Roman" panose="02020603050405020304" pitchFamily="18" charset="0"/>
              </a:rPr>
              <a:t>參佐</a:t>
            </a:r>
            <a:r>
              <a:rPr lang="zh-TW" altLang="en-US" sz="2400" kern="100" dirty="0">
                <a:latin typeface="微軟正黑體" panose="020B0604030504040204" pitchFamily="34" charset="-120"/>
                <a:cs typeface="Times New Roman" panose="02020603050405020304" pitchFamily="18" charset="0"/>
              </a:rPr>
              <a:t>國外</a:t>
            </a:r>
            <a:r>
              <a:rPr lang="zh-TW" altLang="zh-TW" sz="2400" kern="100" dirty="0">
                <a:latin typeface="微軟正黑體" panose="020B0604030504040204" pitchFamily="34" charset="-120"/>
                <a:cs typeface="Times New Roman" panose="02020603050405020304" pitchFamily="18" charset="0"/>
              </a:rPr>
              <a:t>各式</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文獻後，將運用</a:t>
            </a:r>
            <a:r>
              <a:rPr lang="zh-TW" altLang="en-US" sz="2400" kern="100" dirty="0">
                <a:latin typeface="微軟正黑體" panose="020B0604030504040204" pitchFamily="34" charset="-120"/>
                <a:cs typeface="Times New Roman" panose="02020603050405020304" pitchFamily="18" charset="0"/>
              </a:rPr>
              <a:t>傳統</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時間序列分析法執行</a:t>
            </a:r>
            <a:r>
              <a:rPr lang="zh-TW" altLang="en-US" sz="2400" kern="100" dirty="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t>
            </a:r>
          </a:p>
        </p:txBody>
      </p:sp>
      <p:sp>
        <p:nvSpPr>
          <p:cNvPr id="3" name="矩形 2">
            <a:extLst>
              <a:ext uri="{FF2B5EF4-FFF2-40B4-BE49-F238E27FC236}">
                <a16:creationId xmlns:a16="http://schemas.microsoft.com/office/drawing/2014/main" id="{5682927E-CA54-48D6-9212-DC5B11B78149}"/>
              </a:ext>
            </a:extLst>
          </p:cNvPr>
          <p:cNvSpPr/>
          <p:nvPr/>
        </p:nvSpPr>
        <p:spPr>
          <a:xfrm>
            <a:off x="933004" y="2446586"/>
            <a:ext cx="7277990" cy="1569660"/>
          </a:xfrm>
          <a:prstGeom prst="rect">
            <a:avLst/>
          </a:prstGeom>
          <a:solidFill>
            <a:srgbClr val="FFCCCC"/>
          </a:solidFill>
          <a:ln>
            <a:solidFill>
              <a:schemeClr val="bg1"/>
            </a:solidFill>
          </a:ln>
          <a:effectLst>
            <a:outerShdw blurRad="50800" dist="38100" dir="5400000" algn="t" rotWithShape="0">
              <a:prstClr val="black">
                <a:alpha val="40000"/>
              </a:prstClr>
            </a:outerShdw>
          </a:effectLst>
        </p:spPr>
        <p:txBody>
          <a:bodyPr wrap="square">
            <a:spAutoFit/>
          </a:bodyPr>
          <a:lstStyle/>
          <a:p>
            <a:pPr algn="just" hangingPunct="0">
              <a:spcAft>
                <a:spcPts val="0"/>
              </a:spcAft>
            </a:pPr>
            <a:r>
              <a:rPr lang="en-US" altLang="zh-TW" sz="2400" kern="100" dirty="0" err="1">
                <a:latin typeface="+mn-ea"/>
                <a:cs typeface="Times New Roman" panose="02020603050405020304" pitchFamily="18" charset="0"/>
              </a:rPr>
              <a:t>Makridakis</a:t>
            </a:r>
            <a:r>
              <a:rPr lang="en-US" altLang="zh-TW" sz="2400" kern="100" dirty="0">
                <a:latin typeface="+mn-ea"/>
                <a:cs typeface="Times New Roman" panose="02020603050405020304" pitchFamily="18" charset="0"/>
              </a:rPr>
              <a:t> </a:t>
            </a:r>
            <a:r>
              <a:rPr lang="en-US" altLang="zh-TW" sz="2400" kern="100" dirty="0">
                <a:latin typeface="+mn-ea"/>
              </a:rPr>
              <a:t>et al. (</a:t>
            </a:r>
            <a:r>
              <a:rPr lang="en-US" altLang="zh-TW" sz="2400" kern="100" dirty="0">
                <a:latin typeface="+mn-ea"/>
                <a:cs typeface="Times New Roman" panose="02020603050405020304" pitchFamily="18" charset="0"/>
              </a:rPr>
              <a:t>2018)</a:t>
            </a:r>
            <a:r>
              <a:rPr lang="zh-TW" altLang="zh-TW" sz="2400" kern="100" dirty="0">
                <a:latin typeface="+mn-ea"/>
                <a:cs typeface="Times New Roman" panose="02020603050405020304" pitchFamily="18" charset="0"/>
              </a:rPr>
              <a:t>運用</a:t>
            </a:r>
            <a:r>
              <a:rPr lang="en-US" altLang="zh-TW" sz="2400" kern="100" dirty="0">
                <a:latin typeface="+mn-ea"/>
                <a:cs typeface="Times New Roman" panose="02020603050405020304" pitchFamily="18" charset="0"/>
              </a:rPr>
              <a:t>8</a:t>
            </a:r>
            <a:r>
              <a:rPr lang="zh-TW" altLang="zh-TW" sz="2400" kern="100" dirty="0">
                <a:latin typeface="+mn-ea"/>
                <a:cs typeface="Times New Roman" panose="02020603050405020304" pitchFamily="18" charset="0"/>
              </a:rPr>
              <a:t>種傳統時間序列等相關統計技術和</a:t>
            </a:r>
            <a:r>
              <a:rPr lang="en-US" altLang="zh-TW" sz="2400" kern="100" dirty="0">
                <a:latin typeface="+mn-ea"/>
                <a:cs typeface="Times New Roman" panose="02020603050405020304" pitchFamily="18" charset="0"/>
              </a:rPr>
              <a:t>8</a:t>
            </a:r>
            <a:r>
              <a:rPr lang="zh-TW" altLang="zh-TW" sz="2400" kern="100" dirty="0">
                <a:latin typeface="+mn-ea"/>
                <a:cs typeface="Times New Roman" panose="02020603050405020304" pitchFamily="18" charset="0"/>
              </a:rPr>
              <a:t>種先進的機器學習法來預測性能，研究表明，對於單變量預測，若利用機器學習和深度學習方法等方式預測，預測成效比傳統時間序列差。</a:t>
            </a:r>
          </a:p>
        </p:txBody>
      </p:sp>
      <p:pic>
        <p:nvPicPr>
          <p:cNvPr id="5" name="圖片 4">
            <a:extLst>
              <a:ext uri="{FF2B5EF4-FFF2-40B4-BE49-F238E27FC236}">
                <a16:creationId xmlns:a16="http://schemas.microsoft.com/office/drawing/2014/main" id="{3EE9A06F-A35F-43C9-94B8-5932728EBD36}"/>
              </a:ext>
            </a:extLst>
          </p:cNvPr>
          <p:cNvPicPr>
            <a:picLocks noChangeAspect="1"/>
          </p:cNvPicPr>
          <p:nvPr/>
        </p:nvPicPr>
        <p:blipFill rotWithShape="1">
          <a:blip r:embed="rId4"/>
          <a:srcRect t="69745" r="443" b="2387"/>
          <a:stretch/>
        </p:blipFill>
        <p:spPr>
          <a:xfrm>
            <a:off x="197479" y="4817713"/>
            <a:ext cx="8749042" cy="1486527"/>
          </a:xfrm>
          <a:prstGeom prst="rect">
            <a:avLst/>
          </a:prstGeom>
          <a:ln w="38100" cap="sq">
            <a:solidFill>
              <a:srgbClr val="CCFF33"/>
            </a:solidFill>
            <a:prstDash val="solid"/>
            <a:miter lim="800000"/>
          </a:ln>
          <a:effectLst>
            <a:innerShdw blurRad="114300">
              <a:prstClr val="black"/>
            </a:innerShdw>
          </a:effectLst>
        </p:spPr>
      </p:pic>
      <p:sp>
        <p:nvSpPr>
          <p:cNvPr id="7" name="灯片编号占位符 3">
            <a:extLst>
              <a:ext uri="{FF2B5EF4-FFF2-40B4-BE49-F238E27FC236}">
                <a16:creationId xmlns:a16="http://schemas.microsoft.com/office/drawing/2014/main" id="{32C21B81-DEF6-4C7F-A7B6-755A5AC02036}"/>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25</a:t>
            </a:fld>
            <a:endParaRPr lang="zh-CN" altLang="en-US" dirty="0"/>
          </a:p>
        </p:txBody>
      </p:sp>
    </p:spTree>
    <p:extLst>
      <p:ext uri="{BB962C8B-B14F-4D97-AF65-F5344CB8AC3E}">
        <p14:creationId xmlns:p14="http://schemas.microsoft.com/office/powerpoint/2010/main" val="18138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CF7B3AA1-96BF-4865-B009-C2F2F243C9B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7230" b="23062"/>
          <a:stretch/>
        </p:blipFill>
        <p:spPr>
          <a:xfrm>
            <a:off x="0" y="696759"/>
            <a:ext cx="9144000" cy="2024669"/>
          </a:xfrm>
          <a:prstGeom prst="rect">
            <a:avLst/>
          </a:prstGeom>
        </p:spPr>
      </p:pic>
      <p:sp>
        <p:nvSpPr>
          <p:cNvPr id="13" name="文本占位符 12"/>
          <p:cNvSpPr>
            <a:spLocks noGrp="1"/>
          </p:cNvSpPr>
          <p:nvPr>
            <p:ph type="body" sz="quarter" idx="14"/>
          </p:nvPr>
        </p:nvSpPr>
        <p:spPr>
          <a:xfrm>
            <a:off x="336795" y="1665027"/>
            <a:ext cx="2502694" cy="2323714"/>
          </a:xfrm>
        </p:spPr>
        <p:txBody>
          <a:bodyPr/>
          <a:lstStyle/>
          <a:p>
            <a:endParaRPr lang="zh-CN" altLang="en-US" dirty="0"/>
          </a:p>
        </p:txBody>
      </p:sp>
      <p:sp>
        <p:nvSpPr>
          <p:cNvPr id="14" name="文本占位符 13"/>
          <p:cNvSpPr>
            <a:spLocks noGrp="1"/>
          </p:cNvSpPr>
          <p:nvPr>
            <p:ph type="body" sz="quarter" idx="15"/>
          </p:nvPr>
        </p:nvSpPr>
        <p:spPr>
          <a:xfrm>
            <a:off x="336795" y="3084522"/>
            <a:ext cx="2502694" cy="2323714"/>
          </a:xfrm>
        </p:spPr>
        <p:txBody>
          <a:bodyPr/>
          <a:lstStyle/>
          <a:p>
            <a:endParaRPr lang="zh-CN" altLang="en-US" dirty="0"/>
          </a:p>
        </p:txBody>
      </p:sp>
      <p:sp>
        <p:nvSpPr>
          <p:cNvPr id="7" name="文本框 6">
            <a:extLst>
              <a:ext uri="{FF2B5EF4-FFF2-40B4-BE49-F238E27FC236}">
                <a16:creationId xmlns:a16="http://schemas.microsoft.com/office/drawing/2014/main" id="{04F69230-F3A6-4586-9371-A858F4763E9F}"/>
              </a:ext>
            </a:extLst>
          </p:cNvPr>
          <p:cNvSpPr txBox="1"/>
          <p:nvPr/>
        </p:nvSpPr>
        <p:spPr>
          <a:xfrm>
            <a:off x="1204326" y="4049769"/>
            <a:ext cx="767637" cy="464554"/>
          </a:xfrm>
          <a:prstGeom prst="rect">
            <a:avLst/>
          </a:prstGeom>
          <a:noFill/>
          <a:ln w="117475">
            <a:noFill/>
          </a:ln>
        </p:spPr>
        <p:txBody>
          <a:bodyPr wrap="none" rtlCol="0">
            <a:prstTxWarp prst="textPlain">
              <a:avLst/>
            </a:prstTxWarp>
            <a:spAutoFit/>
          </a:bodyPr>
          <a:lstStyle/>
          <a:p>
            <a:r>
              <a:rPr lang="en-US" altLang="zh-CN" sz="1350" spc="75" dirty="0">
                <a:solidFill>
                  <a:schemeClr val="bg1"/>
                </a:solidFill>
                <a:latin typeface="Impact" panose="020B0806030902050204" pitchFamily="34" charset="0"/>
                <a:cs typeface="Arial" panose="020B0604020202020204" pitchFamily="34" charset="0"/>
              </a:rPr>
              <a:t>/03</a:t>
            </a:r>
            <a:endParaRPr lang="zh-CN" altLang="en-US" sz="1350" spc="75" dirty="0">
              <a:solidFill>
                <a:schemeClr val="bg1"/>
              </a:solidFill>
              <a:latin typeface="Impact" panose="020B0806030902050204" pitchFamily="34" charset="0"/>
              <a:cs typeface="Arial" panose="020B0604020202020204" pitchFamily="34" charset="0"/>
            </a:endParaRPr>
          </a:p>
        </p:txBody>
      </p:sp>
      <p:sp>
        <p:nvSpPr>
          <p:cNvPr id="12" name="标题 1">
            <a:extLst>
              <a:ext uri="{FF2B5EF4-FFF2-40B4-BE49-F238E27FC236}">
                <a16:creationId xmlns:a16="http://schemas.microsoft.com/office/drawing/2014/main" id="{D60C1130-5A04-49E1-B436-738283589644}"/>
              </a:ext>
            </a:extLst>
          </p:cNvPr>
          <p:cNvSpPr>
            <a:spLocks noGrp="1"/>
          </p:cNvSpPr>
          <p:nvPr>
            <p:ph type="title"/>
          </p:nvPr>
        </p:nvSpPr>
        <p:spPr>
          <a:xfrm>
            <a:off x="1727920" y="4049769"/>
            <a:ext cx="5688160" cy="656792"/>
          </a:xfrm>
        </p:spPr>
        <p:txBody>
          <a:bodyPr>
            <a:normAutofit fontScale="90000"/>
          </a:bodyPr>
          <a:lstStyle/>
          <a:p>
            <a:pPr algn="ctr"/>
            <a:r>
              <a:rPr lang="zh-TW" altLang="en-US" sz="6000" dirty="0"/>
              <a:t>研究方法</a:t>
            </a:r>
            <a:endParaRPr lang="zh-CN" altLang="en-US" sz="6000" dirty="0"/>
          </a:p>
        </p:txBody>
      </p:sp>
      <p:sp>
        <p:nvSpPr>
          <p:cNvPr id="8" name="灯片编号占位符 3">
            <a:extLst>
              <a:ext uri="{FF2B5EF4-FFF2-40B4-BE49-F238E27FC236}">
                <a16:creationId xmlns:a16="http://schemas.microsoft.com/office/drawing/2014/main" id="{D459D8DA-5924-473F-B2AF-0295CF2C7AB9}"/>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26</a:t>
            </a:fld>
            <a:endParaRPr lang="zh-CN" altLang="en-US" dirty="0"/>
          </a:p>
        </p:txBody>
      </p:sp>
    </p:spTree>
    <p:extLst>
      <p:ext uri="{BB962C8B-B14F-4D97-AF65-F5344CB8AC3E}">
        <p14:creationId xmlns:p14="http://schemas.microsoft.com/office/powerpoint/2010/main" val="45640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7D146423-4289-47BC-B1BE-28986F1D3B65}"/>
              </a:ext>
            </a:extLst>
          </p:cNvPr>
          <p:cNvPicPr>
            <a:picLocks noChangeAspect="1"/>
          </p:cNvPicPr>
          <p:nvPr/>
        </p:nvPicPr>
        <p:blipFill>
          <a:blip r:embed="rId3"/>
          <a:stretch>
            <a:fillRect/>
          </a:stretch>
        </p:blipFill>
        <p:spPr>
          <a:xfrm>
            <a:off x="829256" y="1266064"/>
            <a:ext cx="8003947" cy="5311663"/>
          </a:xfrm>
          <a:prstGeom prst="rect">
            <a:avLst/>
          </a:prstGeom>
        </p:spPr>
      </p:pic>
      <p:sp>
        <p:nvSpPr>
          <p:cNvPr id="25" name="Title 2">
            <a:extLst>
              <a:ext uri="{FF2B5EF4-FFF2-40B4-BE49-F238E27FC236}">
                <a16:creationId xmlns:a16="http://schemas.microsoft.com/office/drawing/2014/main" id="{0918FB03-8D81-4205-8422-BF046B4D9CFF}"/>
              </a:ext>
            </a:extLst>
          </p:cNvPr>
          <p:cNvSpPr txBox="1">
            <a:spLocks/>
          </p:cNvSpPr>
          <p:nvPr/>
        </p:nvSpPr>
        <p:spPr>
          <a:xfrm>
            <a:off x="653477" y="140924"/>
            <a:ext cx="2784140" cy="1125140"/>
          </a:xfrm>
          <a:prstGeom prst="rect">
            <a:avLst/>
          </a:prstGeom>
          <a:noFill/>
        </p:spPr>
        <p:txBody>
          <a:bodyPr vert="horz" lIns="67500" tIns="34290" rIns="67500" bIns="34290" rtlCol="0" anchor="b">
            <a:normAutofit fontScale="97500"/>
          </a:bodyPr>
          <a:lstStyle>
            <a:lvl1pPr algn="l" defTabSz="914400" rtl="0" eaLnBrk="1" latinLnBrk="0" hangingPunct="1">
              <a:lnSpc>
                <a:spcPct val="80000"/>
              </a:lnSpc>
              <a:spcBef>
                <a:spcPct val="0"/>
              </a:spcBef>
              <a:buNone/>
              <a:defRPr sz="4000" b="1" kern="1200" cap="all" spc="100" baseline="0">
                <a:solidFill>
                  <a:schemeClr val="tx2"/>
                </a:solidFill>
                <a:latin typeface="+mj-lt"/>
                <a:ea typeface="+mj-ea"/>
                <a:cs typeface="+mj-cs"/>
              </a:defRPr>
            </a:lvl1pPr>
          </a:lstStyle>
          <a:p>
            <a:r>
              <a:rPr lang="en-US" altLang="zh-TW" sz="3600" b="0" dirty="0">
                <a:solidFill>
                  <a:schemeClr val="tx1">
                    <a:lumMod val="95000"/>
                    <a:lumOff val="5000"/>
                  </a:schemeClr>
                </a:solidFill>
                <a:latin typeface="+mn-ea"/>
                <a:ea typeface="+mn-ea"/>
              </a:rPr>
              <a:t>3.1</a:t>
            </a:r>
            <a:r>
              <a:rPr lang="zh-TW" altLang="en-US" sz="3600" b="0" dirty="0">
                <a:solidFill>
                  <a:schemeClr val="tx1">
                    <a:lumMod val="95000"/>
                    <a:lumOff val="5000"/>
                  </a:schemeClr>
                </a:solidFill>
                <a:latin typeface="+mn-ea"/>
                <a:ea typeface="+mn-ea"/>
              </a:rPr>
              <a:t>研究架構</a:t>
            </a:r>
            <a:endParaRPr lang="en-US" sz="3600" b="0" dirty="0">
              <a:solidFill>
                <a:schemeClr val="tx1">
                  <a:lumMod val="95000"/>
                  <a:lumOff val="5000"/>
                </a:schemeClr>
              </a:solidFill>
              <a:latin typeface="+mn-ea"/>
              <a:ea typeface="+mn-ea"/>
            </a:endParaRPr>
          </a:p>
        </p:txBody>
      </p:sp>
      <p:sp>
        <p:nvSpPr>
          <p:cNvPr id="4" name="灯片编号占位符 3">
            <a:extLst>
              <a:ext uri="{FF2B5EF4-FFF2-40B4-BE49-F238E27FC236}">
                <a16:creationId xmlns:a16="http://schemas.microsoft.com/office/drawing/2014/main" id="{D656C6E5-9B0E-4A0D-864D-53C9DEC71AC4}"/>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27</a:t>
            </a:fld>
            <a:endParaRPr lang="zh-CN" altLang="en-US" dirty="0"/>
          </a:p>
        </p:txBody>
      </p:sp>
    </p:spTree>
    <p:extLst>
      <p:ext uri="{BB962C8B-B14F-4D97-AF65-F5344CB8AC3E}">
        <p14:creationId xmlns:p14="http://schemas.microsoft.com/office/powerpoint/2010/main" val="222672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群組 39">
            <a:extLst>
              <a:ext uri="{FF2B5EF4-FFF2-40B4-BE49-F238E27FC236}">
                <a16:creationId xmlns:a16="http://schemas.microsoft.com/office/drawing/2014/main" id="{16AEABFB-954C-4FAE-A245-E1948D14BD62}"/>
              </a:ext>
            </a:extLst>
          </p:cNvPr>
          <p:cNvGrpSpPr/>
          <p:nvPr/>
        </p:nvGrpSpPr>
        <p:grpSpPr>
          <a:xfrm>
            <a:off x="1529216" y="1692175"/>
            <a:ext cx="2921664" cy="5422046"/>
            <a:chOff x="3765529" y="1626402"/>
            <a:chExt cx="2572092" cy="4773307"/>
          </a:xfrm>
          <a:solidFill>
            <a:schemeClr val="bg2">
              <a:lumMod val="75000"/>
            </a:schemeClr>
          </a:solidFill>
          <a:scene3d>
            <a:camera prst="isometricOffAxis1Top">
              <a:rot lat="18178371" lon="1623645" rev="20349984"/>
            </a:camera>
            <a:lightRig rig="threePt" dir="t"/>
          </a:scene3d>
        </p:grpSpPr>
        <p:sp>
          <p:nvSpPr>
            <p:cNvPr id="41" name="Freeform 9">
              <a:extLst>
                <a:ext uri="{FF2B5EF4-FFF2-40B4-BE49-F238E27FC236}">
                  <a16:creationId xmlns:a16="http://schemas.microsoft.com/office/drawing/2014/main" id="{A472CFD9-2038-4B83-BEFD-DA2E55FBF553}"/>
                </a:ext>
              </a:extLst>
            </p:cNvPr>
            <p:cNvSpPr>
              <a:spLocks/>
            </p:cNvSpPr>
            <p:nvPr/>
          </p:nvSpPr>
          <p:spPr bwMode="auto">
            <a:xfrm>
              <a:off x="5072179" y="2912448"/>
              <a:ext cx="1023342" cy="1694697"/>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2" name="Freeform 10">
              <a:extLst>
                <a:ext uri="{FF2B5EF4-FFF2-40B4-BE49-F238E27FC236}">
                  <a16:creationId xmlns:a16="http://schemas.microsoft.com/office/drawing/2014/main" id="{AA77810D-A3F5-411D-87BE-82DB6B0DC2E3}"/>
                </a:ext>
              </a:extLst>
            </p:cNvPr>
            <p:cNvSpPr>
              <a:spLocks/>
            </p:cNvSpPr>
            <p:nvPr/>
          </p:nvSpPr>
          <p:spPr bwMode="auto">
            <a:xfrm>
              <a:off x="3962987" y="4207079"/>
              <a:ext cx="1196761" cy="1435426"/>
            </a:xfrm>
            <a:custGeom>
              <a:avLst/>
              <a:gdLst/>
              <a:ahLst/>
              <a:cxnLst>
                <a:cxn ang="0">
                  <a:pos x="0" y="2506"/>
                </a:cxn>
                <a:cxn ang="0">
                  <a:pos x="360" y="3160"/>
                </a:cxn>
                <a:cxn ang="0">
                  <a:pos x="438" y="3235"/>
                </a:cxn>
                <a:cxn ang="0">
                  <a:pos x="462" y="3286"/>
                </a:cxn>
                <a:cxn ang="0">
                  <a:pos x="456" y="3330"/>
                </a:cxn>
                <a:cxn ang="0">
                  <a:pos x="428" y="3352"/>
                </a:cxn>
                <a:cxn ang="0">
                  <a:pos x="402" y="3406"/>
                </a:cxn>
                <a:cxn ang="0">
                  <a:pos x="480" y="3484"/>
                </a:cxn>
                <a:cxn ang="0">
                  <a:pos x="468" y="3567"/>
                </a:cxn>
                <a:cxn ang="0">
                  <a:pos x="528" y="3666"/>
                </a:cxn>
                <a:cxn ang="0">
                  <a:pos x="593" y="3750"/>
                </a:cxn>
                <a:cxn ang="0">
                  <a:pos x="623" y="3828"/>
                </a:cxn>
                <a:cxn ang="0">
                  <a:pos x="786" y="3963"/>
                </a:cxn>
                <a:cxn ang="0">
                  <a:pos x="786" y="4026"/>
                </a:cxn>
                <a:cxn ang="0">
                  <a:pos x="882" y="4060"/>
                </a:cxn>
                <a:cxn ang="0">
                  <a:pos x="1068" y="4180"/>
                </a:cxn>
                <a:cxn ang="0">
                  <a:pos x="1203" y="3852"/>
                </a:cxn>
                <a:cxn ang="0">
                  <a:pos x="1220" y="3619"/>
                </a:cxn>
                <a:cxn ang="0">
                  <a:pos x="1149" y="3484"/>
                </a:cxn>
                <a:cxn ang="0">
                  <a:pos x="1139" y="2748"/>
                </a:cxn>
                <a:cxn ang="0">
                  <a:pos x="1244" y="2659"/>
                </a:cxn>
                <a:cxn ang="0">
                  <a:pos x="1526" y="2676"/>
                </a:cxn>
                <a:cxn ang="0">
                  <a:pos x="1739" y="2404"/>
                </a:cxn>
                <a:cxn ang="0">
                  <a:pos x="1899" y="2421"/>
                </a:cxn>
                <a:cxn ang="0">
                  <a:pos x="2036" y="2358"/>
                </a:cxn>
                <a:cxn ang="0">
                  <a:pos x="2142" y="2476"/>
                </a:cxn>
                <a:cxn ang="0">
                  <a:pos x="2330" y="2428"/>
                </a:cxn>
                <a:cxn ang="0">
                  <a:pos x="2510" y="2515"/>
                </a:cxn>
                <a:cxn ang="0">
                  <a:pos x="2676" y="2371"/>
                </a:cxn>
                <a:cxn ang="0">
                  <a:pos x="2880" y="2427"/>
                </a:cxn>
                <a:cxn ang="0">
                  <a:pos x="2756" y="2113"/>
                </a:cxn>
                <a:cxn ang="0">
                  <a:pos x="2741" y="1972"/>
                </a:cxn>
                <a:cxn ang="0">
                  <a:pos x="2868" y="1818"/>
                </a:cxn>
                <a:cxn ang="0">
                  <a:pos x="2924" y="1107"/>
                </a:cxn>
                <a:cxn ang="0">
                  <a:pos x="3140" y="732"/>
                </a:cxn>
                <a:cxn ang="0">
                  <a:pos x="3482" y="556"/>
                </a:cxn>
                <a:cxn ang="0">
                  <a:pos x="3467" y="352"/>
                </a:cxn>
                <a:cxn ang="0">
                  <a:pos x="3255" y="318"/>
                </a:cxn>
                <a:cxn ang="0">
                  <a:pos x="3228" y="172"/>
                </a:cxn>
                <a:cxn ang="0">
                  <a:pos x="3456" y="126"/>
                </a:cxn>
                <a:cxn ang="0">
                  <a:pos x="3410" y="0"/>
                </a:cxn>
                <a:cxn ang="0">
                  <a:pos x="2934" y="4"/>
                </a:cxn>
                <a:cxn ang="0">
                  <a:pos x="2544" y="358"/>
                </a:cxn>
                <a:cxn ang="0">
                  <a:pos x="2280" y="616"/>
                </a:cxn>
                <a:cxn ang="0">
                  <a:pos x="1944" y="832"/>
                </a:cxn>
                <a:cxn ang="0">
                  <a:pos x="1812" y="1084"/>
                </a:cxn>
                <a:cxn ang="0">
                  <a:pos x="1776" y="1264"/>
                </a:cxn>
                <a:cxn ang="0">
                  <a:pos x="1278" y="1852"/>
                </a:cxn>
                <a:cxn ang="0">
                  <a:pos x="1236" y="2014"/>
                </a:cxn>
                <a:cxn ang="0">
                  <a:pos x="1020" y="2116"/>
                </a:cxn>
                <a:cxn ang="0">
                  <a:pos x="966" y="2302"/>
                </a:cxn>
                <a:cxn ang="0">
                  <a:pos x="834" y="2320"/>
                </a:cxn>
                <a:cxn ang="0">
                  <a:pos x="792" y="2434"/>
                </a:cxn>
                <a:cxn ang="0">
                  <a:pos x="696" y="2446"/>
                </a:cxn>
                <a:cxn ang="0">
                  <a:pos x="606" y="2494"/>
                </a:cxn>
                <a:cxn ang="0">
                  <a:pos x="462" y="2488"/>
                </a:cxn>
                <a:cxn ang="0">
                  <a:pos x="96" y="2398"/>
                </a:cxn>
                <a:cxn ang="0">
                  <a:pos x="18" y="2416"/>
                </a:cxn>
                <a:cxn ang="0">
                  <a:pos x="0" y="2506"/>
                </a:cxn>
              </a:cxnLst>
              <a:rect l="0" t="0" r="r" b="b"/>
              <a:pathLst>
                <a:path w="3482" h="4180">
                  <a:moveTo>
                    <a:pt x="0" y="2506"/>
                  </a:moveTo>
                  <a:lnTo>
                    <a:pt x="360" y="3160"/>
                  </a:lnTo>
                  <a:lnTo>
                    <a:pt x="438" y="3235"/>
                  </a:lnTo>
                  <a:lnTo>
                    <a:pt x="462" y="3286"/>
                  </a:lnTo>
                  <a:lnTo>
                    <a:pt x="456" y="3330"/>
                  </a:lnTo>
                  <a:lnTo>
                    <a:pt x="428" y="3352"/>
                  </a:lnTo>
                  <a:lnTo>
                    <a:pt x="402" y="3406"/>
                  </a:lnTo>
                  <a:lnTo>
                    <a:pt x="480" y="3484"/>
                  </a:lnTo>
                  <a:lnTo>
                    <a:pt x="468" y="3567"/>
                  </a:lnTo>
                  <a:lnTo>
                    <a:pt x="528" y="3666"/>
                  </a:lnTo>
                  <a:lnTo>
                    <a:pt x="593" y="3750"/>
                  </a:lnTo>
                  <a:lnTo>
                    <a:pt x="623" y="3828"/>
                  </a:lnTo>
                  <a:lnTo>
                    <a:pt x="786" y="3963"/>
                  </a:lnTo>
                  <a:lnTo>
                    <a:pt x="786" y="4026"/>
                  </a:lnTo>
                  <a:lnTo>
                    <a:pt x="882" y="4060"/>
                  </a:lnTo>
                  <a:lnTo>
                    <a:pt x="1068" y="4180"/>
                  </a:lnTo>
                  <a:lnTo>
                    <a:pt x="1203" y="3852"/>
                  </a:lnTo>
                  <a:lnTo>
                    <a:pt x="1220" y="3619"/>
                  </a:lnTo>
                  <a:lnTo>
                    <a:pt x="1149" y="3484"/>
                  </a:lnTo>
                  <a:lnTo>
                    <a:pt x="1139" y="2748"/>
                  </a:lnTo>
                  <a:lnTo>
                    <a:pt x="1244" y="2659"/>
                  </a:lnTo>
                  <a:lnTo>
                    <a:pt x="1526" y="2676"/>
                  </a:lnTo>
                  <a:lnTo>
                    <a:pt x="1739" y="2404"/>
                  </a:lnTo>
                  <a:lnTo>
                    <a:pt x="1899" y="2421"/>
                  </a:lnTo>
                  <a:lnTo>
                    <a:pt x="2036" y="2358"/>
                  </a:lnTo>
                  <a:lnTo>
                    <a:pt x="2142" y="2476"/>
                  </a:lnTo>
                  <a:lnTo>
                    <a:pt x="2330" y="2428"/>
                  </a:lnTo>
                  <a:lnTo>
                    <a:pt x="2510" y="2515"/>
                  </a:lnTo>
                  <a:lnTo>
                    <a:pt x="2676" y="2371"/>
                  </a:lnTo>
                  <a:lnTo>
                    <a:pt x="2880" y="2427"/>
                  </a:lnTo>
                  <a:lnTo>
                    <a:pt x="2756" y="2113"/>
                  </a:lnTo>
                  <a:lnTo>
                    <a:pt x="2741" y="1972"/>
                  </a:lnTo>
                  <a:lnTo>
                    <a:pt x="2868" y="1818"/>
                  </a:lnTo>
                  <a:lnTo>
                    <a:pt x="2924" y="1107"/>
                  </a:lnTo>
                  <a:lnTo>
                    <a:pt x="3140" y="732"/>
                  </a:lnTo>
                  <a:lnTo>
                    <a:pt x="3482" y="556"/>
                  </a:lnTo>
                  <a:lnTo>
                    <a:pt x="3467" y="352"/>
                  </a:lnTo>
                  <a:lnTo>
                    <a:pt x="3255" y="318"/>
                  </a:lnTo>
                  <a:lnTo>
                    <a:pt x="3228" y="172"/>
                  </a:lnTo>
                  <a:lnTo>
                    <a:pt x="3456" y="126"/>
                  </a:lnTo>
                  <a:lnTo>
                    <a:pt x="3410" y="0"/>
                  </a:lnTo>
                  <a:lnTo>
                    <a:pt x="2934" y="4"/>
                  </a:lnTo>
                  <a:lnTo>
                    <a:pt x="2544" y="358"/>
                  </a:lnTo>
                  <a:lnTo>
                    <a:pt x="2280" y="616"/>
                  </a:lnTo>
                  <a:lnTo>
                    <a:pt x="1944" y="832"/>
                  </a:lnTo>
                  <a:lnTo>
                    <a:pt x="1812" y="1084"/>
                  </a:lnTo>
                  <a:lnTo>
                    <a:pt x="1776" y="1264"/>
                  </a:lnTo>
                  <a:lnTo>
                    <a:pt x="1278" y="1852"/>
                  </a:lnTo>
                  <a:lnTo>
                    <a:pt x="1236" y="2014"/>
                  </a:lnTo>
                  <a:lnTo>
                    <a:pt x="1020" y="2116"/>
                  </a:lnTo>
                  <a:lnTo>
                    <a:pt x="966" y="2302"/>
                  </a:lnTo>
                  <a:lnTo>
                    <a:pt x="834" y="2320"/>
                  </a:lnTo>
                  <a:lnTo>
                    <a:pt x="792" y="2434"/>
                  </a:lnTo>
                  <a:lnTo>
                    <a:pt x="696" y="2446"/>
                  </a:lnTo>
                  <a:lnTo>
                    <a:pt x="606" y="2494"/>
                  </a:lnTo>
                  <a:lnTo>
                    <a:pt x="462" y="2488"/>
                  </a:lnTo>
                  <a:lnTo>
                    <a:pt x="96" y="2398"/>
                  </a:lnTo>
                  <a:lnTo>
                    <a:pt x="18" y="2416"/>
                  </a:lnTo>
                  <a:lnTo>
                    <a:pt x="0" y="250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3" name="Freeform 11">
              <a:extLst>
                <a:ext uri="{FF2B5EF4-FFF2-40B4-BE49-F238E27FC236}">
                  <a16:creationId xmlns:a16="http://schemas.microsoft.com/office/drawing/2014/main" id="{A15DD95B-B032-4CE1-9211-FC17A6531A62}"/>
                </a:ext>
              </a:extLst>
            </p:cNvPr>
            <p:cNvSpPr>
              <a:spLocks/>
            </p:cNvSpPr>
            <p:nvPr/>
          </p:nvSpPr>
          <p:spPr bwMode="auto">
            <a:xfrm>
              <a:off x="3765529" y="4303232"/>
              <a:ext cx="820735" cy="764073"/>
            </a:xfrm>
            <a:custGeom>
              <a:avLst/>
              <a:gdLst/>
              <a:ahLst/>
              <a:cxnLst>
                <a:cxn ang="0">
                  <a:pos x="492" y="572"/>
                </a:cxn>
                <a:cxn ang="0">
                  <a:pos x="288" y="512"/>
                </a:cxn>
                <a:cxn ang="0">
                  <a:pos x="120" y="516"/>
                </a:cxn>
                <a:cxn ang="0">
                  <a:pos x="0" y="1204"/>
                </a:cxn>
                <a:cxn ang="0">
                  <a:pos x="48" y="1296"/>
                </a:cxn>
                <a:cxn ang="0">
                  <a:pos x="76" y="1668"/>
                </a:cxn>
                <a:cxn ang="0">
                  <a:pos x="161" y="1767"/>
                </a:cxn>
                <a:cxn ang="0">
                  <a:pos x="249" y="1802"/>
                </a:cxn>
                <a:cxn ang="0">
                  <a:pos x="296" y="1847"/>
                </a:cxn>
                <a:cxn ang="0">
                  <a:pos x="404" y="1986"/>
                </a:cxn>
                <a:cxn ang="0">
                  <a:pos x="513" y="2117"/>
                </a:cxn>
                <a:cxn ang="0">
                  <a:pos x="575" y="2223"/>
                </a:cxn>
                <a:cxn ang="0">
                  <a:pos x="593" y="2136"/>
                </a:cxn>
                <a:cxn ang="0">
                  <a:pos x="671" y="2117"/>
                </a:cxn>
                <a:cxn ang="0">
                  <a:pos x="1038" y="2208"/>
                </a:cxn>
                <a:cxn ang="0">
                  <a:pos x="1179" y="2214"/>
                </a:cxn>
                <a:cxn ang="0">
                  <a:pos x="1272" y="2166"/>
                </a:cxn>
                <a:cxn ang="0">
                  <a:pos x="1368" y="2154"/>
                </a:cxn>
                <a:cxn ang="0">
                  <a:pos x="1410" y="2039"/>
                </a:cxn>
                <a:cxn ang="0">
                  <a:pos x="1542" y="2021"/>
                </a:cxn>
                <a:cxn ang="0">
                  <a:pos x="1596" y="1835"/>
                </a:cxn>
                <a:cxn ang="0">
                  <a:pos x="1812" y="1733"/>
                </a:cxn>
                <a:cxn ang="0">
                  <a:pos x="1854" y="1572"/>
                </a:cxn>
                <a:cxn ang="0">
                  <a:pos x="2351" y="983"/>
                </a:cxn>
                <a:cxn ang="0">
                  <a:pos x="2388" y="808"/>
                </a:cxn>
                <a:cxn ang="0">
                  <a:pos x="2240" y="808"/>
                </a:cxn>
                <a:cxn ang="0">
                  <a:pos x="2172" y="728"/>
                </a:cxn>
                <a:cxn ang="0">
                  <a:pos x="2120" y="836"/>
                </a:cxn>
                <a:cxn ang="0">
                  <a:pos x="2036" y="836"/>
                </a:cxn>
                <a:cxn ang="0">
                  <a:pos x="1921" y="596"/>
                </a:cxn>
                <a:cxn ang="0">
                  <a:pos x="1856" y="440"/>
                </a:cxn>
                <a:cxn ang="0">
                  <a:pos x="1852" y="256"/>
                </a:cxn>
                <a:cxn ang="0">
                  <a:pos x="1688" y="144"/>
                </a:cxn>
                <a:cxn ang="0">
                  <a:pos x="1528" y="0"/>
                </a:cxn>
                <a:cxn ang="0">
                  <a:pos x="1376" y="64"/>
                </a:cxn>
                <a:cxn ang="0">
                  <a:pos x="1136" y="48"/>
                </a:cxn>
                <a:cxn ang="0">
                  <a:pos x="836" y="232"/>
                </a:cxn>
                <a:cxn ang="0">
                  <a:pos x="720" y="348"/>
                </a:cxn>
                <a:cxn ang="0">
                  <a:pos x="692" y="464"/>
                </a:cxn>
                <a:cxn ang="0">
                  <a:pos x="616" y="444"/>
                </a:cxn>
                <a:cxn ang="0">
                  <a:pos x="492" y="572"/>
                </a:cxn>
              </a:cxnLst>
              <a:rect l="0" t="0" r="r" b="b"/>
              <a:pathLst>
                <a:path w="2388" h="2223">
                  <a:moveTo>
                    <a:pt x="492" y="572"/>
                  </a:moveTo>
                  <a:lnTo>
                    <a:pt x="288" y="512"/>
                  </a:lnTo>
                  <a:lnTo>
                    <a:pt x="120" y="516"/>
                  </a:lnTo>
                  <a:lnTo>
                    <a:pt x="0" y="1204"/>
                  </a:lnTo>
                  <a:lnTo>
                    <a:pt x="48" y="1296"/>
                  </a:lnTo>
                  <a:lnTo>
                    <a:pt x="76" y="1668"/>
                  </a:lnTo>
                  <a:lnTo>
                    <a:pt x="161" y="1767"/>
                  </a:lnTo>
                  <a:lnTo>
                    <a:pt x="249" y="1802"/>
                  </a:lnTo>
                  <a:lnTo>
                    <a:pt x="296" y="1847"/>
                  </a:lnTo>
                  <a:lnTo>
                    <a:pt x="404" y="1986"/>
                  </a:lnTo>
                  <a:lnTo>
                    <a:pt x="513" y="2117"/>
                  </a:lnTo>
                  <a:lnTo>
                    <a:pt x="575" y="2223"/>
                  </a:lnTo>
                  <a:lnTo>
                    <a:pt x="593" y="2136"/>
                  </a:lnTo>
                  <a:lnTo>
                    <a:pt x="671" y="2117"/>
                  </a:lnTo>
                  <a:lnTo>
                    <a:pt x="1038" y="2208"/>
                  </a:lnTo>
                  <a:lnTo>
                    <a:pt x="1179" y="2214"/>
                  </a:lnTo>
                  <a:lnTo>
                    <a:pt x="1272" y="2166"/>
                  </a:lnTo>
                  <a:lnTo>
                    <a:pt x="1368" y="2154"/>
                  </a:lnTo>
                  <a:lnTo>
                    <a:pt x="1410" y="2039"/>
                  </a:lnTo>
                  <a:lnTo>
                    <a:pt x="1542" y="2021"/>
                  </a:lnTo>
                  <a:lnTo>
                    <a:pt x="1596" y="1835"/>
                  </a:lnTo>
                  <a:lnTo>
                    <a:pt x="1812" y="1733"/>
                  </a:lnTo>
                  <a:lnTo>
                    <a:pt x="1854" y="1572"/>
                  </a:lnTo>
                  <a:lnTo>
                    <a:pt x="2351" y="983"/>
                  </a:lnTo>
                  <a:lnTo>
                    <a:pt x="2388" y="808"/>
                  </a:lnTo>
                  <a:lnTo>
                    <a:pt x="2240" y="808"/>
                  </a:lnTo>
                  <a:lnTo>
                    <a:pt x="2172" y="728"/>
                  </a:lnTo>
                  <a:lnTo>
                    <a:pt x="2120" y="836"/>
                  </a:lnTo>
                  <a:lnTo>
                    <a:pt x="2036" y="836"/>
                  </a:lnTo>
                  <a:lnTo>
                    <a:pt x="1921" y="596"/>
                  </a:lnTo>
                  <a:lnTo>
                    <a:pt x="1856" y="440"/>
                  </a:lnTo>
                  <a:lnTo>
                    <a:pt x="1852" y="256"/>
                  </a:lnTo>
                  <a:lnTo>
                    <a:pt x="1688" y="144"/>
                  </a:lnTo>
                  <a:lnTo>
                    <a:pt x="1528" y="0"/>
                  </a:lnTo>
                  <a:lnTo>
                    <a:pt x="1376" y="64"/>
                  </a:lnTo>
                  <a:lnTo>
                    <a:pt x="1136" y="48"/>
                  </a:lnTo>
                  <a:lnTo>
                    <a:pt x="836" y="232"/>
                  </a:lnTo>
                  <a:lnTo>
                    <a:pt x="720" y="348"/>
                  </a:lnTo>
                  <a:lnTo>
                    <a:pt x="692" y="464"/>
                  </a:lnTo>
                  <a:lnTo>
                    <a:pt x="616" y="444"/>
                  </a:lnTo>
                  <a:lnTo>
                    <a:pt x="492" y="572"/>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4" name="Freeform 12">
              <a:extLst>
                <a:ext uri="{FF2B5EF4-FFF2-40B4-BE49-F238E27FC236}">
                  <a16:creationId xmlns:a16="http://schemas.microsoft.com/office/drawing/2014/main" id="{B55C926C-DE7F-4465-9317-0223CB3D40BB}"/>
                </a:ext>
              </a:extLst>
            </p:cNvPr>
            <p:cNvSpPr>
              <a:spLocks/>
            </p:cNvSpPr>
            <p:nvPr/>
          </p:nvSpPr>
          <p:spPr bwMode="auto">
            <a:xfrm>
              <a:off x="3808454" y="3990735"/>
              <a:ext cx="1162420" cy="599239"/>
            </a:xfrm>
            <a:custGeom>
              <a:avLst/>
              <a:gdLst/>
              <a:ahLst/>
              <a:cxnLst>
                <a:cxn ang="0">
                  <a:pos x="34" y="560"/>
                </a:cxn>
                <a:cxn ang="0">
                  <a:pos x="58" y="736"/>
                </a:cxn>
                <a:cxn ang="0">
                  <a:pos x="50" y="904"/>
                </a:cxn>
                <a:cxn ang="0">
                  <a:pos x="0" y="1424"/>
                </a:cxn>
                <a:cxn ang="0">
                  <a:pos x="165" y="1420"/>
                </a:cxn>
                <a:cxn ang="0">
                  <a:pos x="370" y="1480"/>
                </a:cxn>
                <a:cxn ang="0">
                  <a:pos x="492" y="1352"/>
                </a:cxn>
                <a:cxn ang="0">
                  <a:pos x="570" y="1372"/>
                </a:cxn>
                <a:cxn ang="0">
                  <a:pos x="597" y="1259"/>
                </a:cxn>
                <a:cxn ang="0">
                  <a:pos x="714" y="1139"/>
                </a:cxn>
                <a:cxn ang="0">
                  <a:pos x="1014" y="955"/>
                </a:cxn>
                <a:cxn ang="0">
                  <a:pos x="1255" y="973"/>
                </a:cxn>
                <a:cxn ang="0">
                  <a:pos x="1407" y="907"/>
                </a:cxn>
                <a:cxn ang="0">
                  <a:pos x="1573" y="1058"/>
                </a:cxn>
                <a:cxn ang="0">
                  <a:pos x="1731" y="1165"/>
                </a:cxn>
                <a:cxn ang="0">
                  <a:pos x="1734" y="1346"/>
                </a:cxn>
                <a:cxn ang="0">
                  <a:pos x="1803" y="1511"/>
                </a:cxn>
                <a:cxn ang="0">
                  <a:pos x="1914" y="1744"/>
                </a:cxn>
                <a:cxn ang="0">
                  <a:pos x="1999" y="1744"/>
                </a:cxn>
                <a:cxn ang="0">
                  <a:pos x="2049" y="1636"/>
                </a:cxn>
                <a:cxn ang="0">
                  <a:pos x="2116" y="1715"/>
                </a:cxn>
                <a:cxn ang="0">
                  <a:pos x="2265" y="1714"/>
                </a:cxn>
                <a:cxn ang="0">
                  <a:pos x="2400" y="1459"/>
                </a:cxn>
                <a:cxn ang="0">
                  <a:pos x="2737" y="1243"/>
                </a:cxn>
                <a:cxn ang="0">
                  <a:pos x="2998" y="985"/>
                </a:cxn>
                <a:cxn ang="0">
                  <a:pos x="3388" y="631"/>
                </a:cxn>
                <a:cxn ang="0">
                  <a:pos x="3146" y="600"/>
                </a:cxn>
                <a:cxn ang="0">
                  <a:pos x="2970" y="368"/>
                </a:cxn>
                <a:cxn ang="0">
                  <a:pos x="2946" y="232"/>
                </a:cxn>
                <a:cxn ang="0">
                  <a:pos x="2834" y="112"/>
                </a:cxn>
                <a:cxn ang="0">
                  <a:pos x="2586" y="88"/>
                </a:cxn>
                <a:cxn ang="0">
                  <a:pos x="2522" y="192"/>
                </a:cxn>
                <a:cxn ang="0">
                  <a:pos x="2362" y="184"/>
                </a:cxn>
                <a:cxn ang="0">
                  <a:pos x="2186" y="168"/>
                </a:cxn>
                <a:cxn ang="0">
                  <a:pos x="2066" y="184"/>
                </a:cxn>
                <a:cxn ang="0">
                  <a:pos x="1890" y="192"/>
                </a:cxn>
                <a:cxn ang="0">
                  <a:pos x="1786" y="176"/>
                </a:cxn>
                <a:cxn ang="0">
                  <a:pos x="1682" y="160"/>
                </a:cxn>
                <a:cxn ang="0">
                  <a:pos x="1522" y="16"/>
                </a:cxn>
                <a:cxn ang="0">
                  <a:pos x="1322" y="0"/>
                </a:cxn>
                <a:cxn ang="0">
                  <a:pos x="1138" y="40"/>
                </a:cxn>
                <a:cxn ang="0">
                  <a:pos x="906" y="232"/>
                </a:cxn>
                <a:cxn ang="0">
                  <a:pos x="818" y="224"/>
                </a:cxn>
                <a:cxn ang="0">
                  <a:pos x="730" y="344"/>
                </a:cxn>
                <a:cxn ang="0">
                  <a:pos x="642" y="432"/>
                </a:cxn>
                <a:cxn ang="0">
                  <a:pos x="530" y="440"/>
                </a:cxn>
                <a:cxn ang="0">
                  <a:pos x="450" y="496"/>
                </a:cxn>
                <a:cxn ang="0">
                  <a:pos x="434" y="584"/>
                </a:cxn>
                <a:cxn ang="0">
                  <a:pos x="362" y="616"/>
                </a:cxn>
                <a:cxn ang="0">
                  <a:pos x="290" y="624"/>
                </a:cxn>
                <a:cxn ang="0">
                  <a:pos x="178" y="592"/>
                </a:cxn>
                <a:cxn ang="0">
                  <a:pos x="34" y="560"/>
                </a:cxn>
              </a:cxnLst>
              <a:rect l="0" t="0" r="r" b="b"/>
              <a:pathLst>
                <a:path w="3388" h="1744">
                  <a:moveTo>
                    <a:pt x="34" y="560"/>
                  </a:moveTo>
                  <a:lnTo>
                    <a:pt x="58" y="736"/>
                  </a:lnTo>
                  <a:lnTo>
                    <a:pt x="50" y="904"/>
                  </a:lnTo>
                  <a:lnTo>
                    <a:pt x="0" y="1424"/>
                  </a:lnTo>
                  <a:lnTo>
                    <a:pt x="165" y="1420"/>
                  </a:lnTo>
                  <a:lnTo>
                    <a:pt x="370" y="1480"/>
                  </a:lnTo>
                  <a:lnTo>
                    <a:pt x="492" y="1352"/>
                  </a:lnTo>
                  <a:lnTo>
                    <a:pt x="570" y="1372"/>
                  </a:lnTo>
                  <a:lnTo>
                    <a:pt x="597" y="1259"/>
                  </a:lnTo>
                  <a:lnTo>
                    <a:pt x="714" y="1139"/>
                  </a:lnTo>
                  <a:lnTo>
                    <a:pt x="1014" y="955"/>
                  </a:lnTo>
                  <a:lnTo>
                    <a:pt x="1255" y="973"/>
                  </a:lnTo>
                  <a:lnTo>
                    <a:pt x="1407" y="907"/>
                  </a:lnTo>
                  <a:lnTo>
                    <a:pt x="1573" y="1058"/>
                  </a:lnTo>
                  <a:lnTo>
                    <a:pt x="1731" y="1165"/>
                  </a:lnTo>
                  <a:lnTo>
                    <a:pt x="1734" y="1346"/>
                  </a:lnTo>
                  <a:lnTo>
                    <a:pt x="1803" y="1511"/>
                  </a:lnTo>
                  <a:lnTo>
                    <a:pt x="1914" y="1744"/>
                  </a:lnTo>
                  <a:lnTo>
                    <a:pt x="1999" y="1744"/>
                  </a:lnTo>
                  <a:lnTo>
                    <a:pt x="2049" y="1636"/>
                  </a:lnTo>
                  <a:lnTo>
                    <a:pt x="2116" y="1715"/>
                  </a:lnTo>
                  <a:lnTo>
                    <a:pt x="2265" y="1714"/>
                  </a:lnTo>
                  <a:lnTo>
                    <a:pt x="2400" y="1459"/>
                  </a:lnTo>
                  <a:lnTo>
                    <a:pt x="2737" y="1243"/>
                  </a:lnTo>
                  <a:lnTo>
                    <a:pt x="2998" y="985"/>
                  </a:lnTo>
                  <a:lnTo>
                    <a:pt x="3388" y="631"/>
                  </a:lnTo>
                  <a:lnTo>
                    <a:pt x="3146" y="600"/>
                  </a:lnTo>
                  <a:lnTo>
                    <a:pt x="2970" y="368"/>
                  </a:lnTo>
                  <a:lnTo>
                    <a:pt x="2946" y="232"/>
                  </a:lnTo>
                  <a:lnTo>
                    <a:pt x="2834" y="112"/>
                  </a:lnTo>
                  <a:lnTo>
                    <a:pt x="2586" y="88"/>
                  </a:lnTo>
                  <a:lnTo>
                    <a:pt x="2522" y="192"/>
                  </a:lnTo>
                  <a:lnTo>
                    <a:pt x="2362" y="184"/>
                  </a:lnTo>
                  <a:lnTo>
                    <a:pt x="2186" y="168"/>
                  </a:lnTo>
                  <a:lnTo>
                    <a:pt x="2066" y="184"/>
                  </a:lnTo>
                  <a:lnTo>
                    <a:pt x="1890" y="192"/>
                  </a:lnTo>
                  <a:lnTo>
                    <a:pt x="1786" y="176"/>
                  </a:lnTo>
                  <a:lnTo>
                    <a:pt x="1682" y="160"/>
                  </a:lnTo>
                  <a:lnTo>
                    <a:pt x="1522" y="16"/>
                  </a:lnTo>
                  <a:lnTo>
                    <a:pt x="1322" y="0"/>
                  </a:lnTo>
                  <a:lnTo>
                    <a:pt x="1138" y="40"/>
                  </a:lnTo>
                  <a:lnTo>
                    <a:pt x="906" y="232"/>
                  </a:lnTo>
                  <a:lnTo>
                    <a:pt x="818" y="224"/>
                  </a:lnTo>
                  <a:lnTo>
                    <a:pt x="730" y="344"/>
                  </a:lnTo>
                  <a:lnTo>
                    <a:pt x="642" y="432"/>
                  </a:lnTo>
                  <a:lnTo>
                    <a:pt x="530" y="440"/>
                  </a:lnTo>
                  <a:lnTo>
                    <a:pt x="450" y="496"/>
                  </a:lnTo>
                  <a:lnTo>
                    <a:pt x="434" y="584"/>
                  </a:lnTo>
                  <a:lnTo>
                    <a:pt x="362" y="616"/>
                  </a:lnTo>
                  <a:lnTo>
                    <a:pt x="290" y="624"/>
                  </a:lnTo>
                  <a:lnTo>
                    <a:pt x="178" y="592"/>
                  </a:lnTo>
                  <a:lnTo>
                    <a:pt x="34" y="56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5" name="Freeform 13">
              <a:extLst>
                <a:ext uri="{FF2B5EF4-FFF2-40B4-BE49-F238E27FC236}">
                  <a16:creationId xmlns:a16="http://schemas.microsoft.com/office/drawing/2014/main" id="{D00E1474-A6EB-4B8E-9FBF-710C63D8DDF5}"/>
                </a:ext>
              </a:extLst>
            </p:cNvPr>
            <p:cNvSpPr>
              <a:spLocks/>
            </p:cNvSpPr>
            <p:nvPr/>
          </p:nvSpPr>
          <p:spPr bwMode="auto">
            <a:xfrm>
              <a:off x="4459203" y="3128792"/>
              <a:ext cx="1026777" cy="1080004"/>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6" name="Freeform 14">
              <a:extLst>
                <a:ext uri="{FF2B5EF4-FFF2-40B4-BE49-F238E27FC236}">
                  <a16:creationId xmlns:a16="http://schemas.microsoft.com/office/drawing/2014/main" id="{937D410F-D5BA-4197-8132-4344A3EBAD75}"/>
                </a:ext>
              </a:extLst>
            </p:cNvPr>
            <p:cNvSpPr>
              <a:spLocks/>
            </p:cNvSpPr>
            <p:nvPr/>
          </p:nvSpPr>
          <p:spPr bwMode="auto">
            <a:xfrm>
              <a:off x="3818756" y="3746918"/>
              <a:ext cx="875679" cy="458444"/>
            </a:xfrm>
            <a:custGeom>
              <a:avLst/>
              <a:gdLst/>
              <a:ahLst/>
              <a:cxnLst>
                <a:cxn ang="0">
                  <a:pos x="2256" y="753"/>
                </a:cxn>
                <a:cxn ang="0">
                  <a:pos x="2057" y="719"/>
                </a:cxn>
                <a:cxn ang="0">
                  <a:pos x="2072" y="456"/>
                </a:cxn>
                <a:cxn ang="0">
                  <a:pos x="2112" y="240"/>
                </a:cxn>
                <a:cxn ang="0">
                  <a:pos x="2096" y="144"/>
                </a:cxn>
                <a:cxn ang="0">
                  <a:pos x="1824" y="128"/>
                </a:cxn>
                <a:cxn ang="0">
                  <a:pos x="1480" y="80"/>
                </a:cxn>
                <a:cxn ang="0">
                  <a:pos x="1120" y="16"/>
                </a:cxn>
                <a:cxn ang="0">
                  <a:pos x="920" y="0"/>
                </a:cxn>
                <a:cxn ang="0">
                  <a:pos x="744" y="64"/>
                </a:cxn>
                <a:cxn ang="0">
                  <a:pos x="592" y="72"/>
                </a:cxn>
                <a:cxn ang="0">
                  <a:pos x="448" y="0"/>
                </a:cxn>
                <a:cxn ang="0">
                  <a:pos x="312" y="104"/>
                </a:cxn>
                <a:cxn ang="0">
                  <a:pos x="224" y="352"/>
                </a:cxn>
                <a:cxn ang="0">
                  <a:pos x="64" y="672"/>
                </a:cxn>
                <a:cxn ang="0">
                  <a:pos x="0" y="1271"/>
                </a:cxn>
                <a:cxn ang="0">
                  <a:pos x="138" y="1302"/>
                </a:cxn>
                <a:cxn ang="0">
                  <a:pos x="252" y="1335"/>
                </a:cxn>
                <a:cxn ang="0">
                  <a:pos x="326" y="1329"/>
                </a:cxn>
                <a:cxn ang="0">
                  <a:pos x="399" y="1296"/>
                </a:cxn>
                <a:cxn ang="0">
                  <a:pos x="416" y="1209"/>
                </a:cxn>
                <a:cxn ang="0">
                  <a:pos x="498" y="1152"/>
                </a:cxn>
                <a:cxn ang="0">
                  <a:pos x="606" y="1145"/>
                </a:cxn>
                <a:cxn ang="0">
                  <a:pos x="698" y="1053"/>
                </a:cxn>
                <a:cxn ang="0">
                  <a:pos x="783" y="935"/>
                </a:cxn>
                <a:cxn ang="0">
                  <a:pos x="872" y="944"/>
                </a:cxn>
                <a:cxn ang="0">
                  <a:pos x="1104" y="752"/>
                </a:cxn>
                <a:cxn ang="0">
                  <a:pos x="1287" y="713"/>
                </a:cxn>
                <a:cxn ang="0">
                  <a:pos x="1487" y="728"/>
                </a:cxn>
                <a:cxn ang="0">
                  <a:pos x="1649" y="872"/>
                </a:cxn>
                <a:cxn ang="0">
                  <a:pos x="1850" y="903"/>
                </a:cxn>
                <a:cxn ang="0">
                  <a:pos x="2018" y="897"/>
                </a:cxn>
                <a:cxn ang="0">
                  <a:pos x="2153" y="881"/>
                </a:cxn>
                <a:cxn ang="0">
                  <a:pos x="2315" y="896"/>
                </a:cxn>
                <a:cxn ang="0">
                  <a:pos x="2489" y="905"/>
                </a:cxn>
                <a:cxn ang="0">
                  <a:pos x="2550" y="801"/>
                </a:cxn>
                <a:cxn ang="0">
                  <a:pos x="2535" y="696"/>
                </a:cxn>
                <a:cxn ang="0">
                  <a:pos x="2366" y="705"/>
                </a:cxn>
                <a:cxn ang="0">
                  <a:pos x="2256" y="753"/>
                </a:cxn>
              </a:cxnLst>
              <a:rect l="0" t="0" r="r" b="b"/>
              <a:pathLst>
                <a:path w="2550" h="1335">
                  <a:moveTo>
                    <a:pt x="2256" y="753"/>
                  </a:moveTo>
                  <a:lnTo>
                    <a:pt x="2057" y="719"/>
                  </a:lnTo>
                  <a:lnTo>
                    <a:pt x="2072" y="456"/>
                  </a:lnTo>
                  <a:lnTo>
                    <a:pt x="2112" y="240"/>
                  </a:lnTo>
                  <a:lnTo>
                    <a:pt x="2096" y="144"/>
                  </a:lnTo>
                  <a:lnTo>
                    <a:pt x="1824" y="128"/>
                  </a:lnTo>
                  <a:lnTo>
                    <a:pt x="1480" y="80"/>
                  </a:lnTo>
                  <a:lnTo>
                    <a:pt x="1120" y="16"/>
                  </a:lnTo>
                  <a:lnTo>
                    <a:pt x="920" y="0"/>
                  </a:lnTo>
                  <a:lnTo>
                    <a:pt x="744" y="64"/>
                  </a:lnTo>
                  <a:lnTo>
                    <a:pt x="592" y="72"/>
                  </a:lnTo>
                  <a:lnTo>
                    <a:pt x="448" y="0"/>
                  </a:lnTo>
                  <a:lnTo>
                    <a:pt x="312" y="104"/>
                  </a:lnTo>
                  <a:lnTo>
                    <a:pt x="224" y="352"/>
                  </a:lnTo>
                  <a:lnTo>
                    <a:pt x="64" y="672"/>
                  </a:lnTo>
                  <a:lnTo>
                    <a:pt x="0" y="1271"/>
                  </a:lnTo>
                  <a:lnTo>
                    <a:pt x="138" y="1302"/>
                  </a:lnTo>
                  <a:lnTo>
                    <a:pt x="252" y="1335"/>
                  </a:lnTo>
                  <a:lnTo>
                    <a:pt x="326" y="1329"/>
                  </a:lnTo>
                  <a:lnTo>
                    <a:pt x="399" y="1296"/>
                  </a:lnTo>
                  <a:lnTo>
                    <a:pt x="416" y="1209"/>
                  </a:lnTo>
                  <a:lnTo>
                    <a:pt x="498" y="1152"/>
                  </a:lnTo>
                  <a:lnTo>
                    <a:pt x="606" y="1145"/>
                  </a:lnTo>
                  <a:lnTo>
                    <a:pt x="698" y="1053"/>
                  </a:lnTo>
                  <a:lnTo>
                    <a:pt x="783" y="935"/>
                  </a:lnTo>
                  <a:lnTo>
                    <a:pt x="872" y="944"/>
                  </a:lnTo>
                  <a:lnTo>
                    <a:pt x="1104" y="752"/>
                  </a:lnTo>
                  <a:lnTo>
                    <a:pt x="1287" y="713"/>
                  </a:lnTo>
                  <a:lnTo>
                    <a:pt x="1487" y="728"/>
                  </a:lnTo>
                  <a:lnTo>
                    <a:pt x="1649" y="872"/>
                  </a:lnTo>
                  <a:lnTo>
                    <a:pt x="1850" y="903"/>
                  </a:lnTo>
                  <a:lnTo>
                    <a:pt x="2018" y="897"/>
                  </a:lnTo>
                  <a:lnTo>
                    <a:pt x="2153" y="881"/>
                  </a:lnTo>
                  <a:lnTo>
                    <a:pt x="2315" y="896"/>
                  </a:lnTo>
                  <a:lnTo>
                    <a:pt x="2489" y="905"/>
                  </a:lnTo>
                  <a:lnTo>
                    <a:pt x="2550" y="801"/>
                  </a:lnTo>
                  <a:lnTo>
                    <a:pt x="2535" y="696"/>
                  </a:lnTo>
                  <a:lnTo>
                    <a:pt x="2366" y="705"/>
                  </a:lnTo>
                  <a:lnTo>
                    <a:pt x="2256" y="75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7" name="Freeform 15">
              <a:extLst>
                <a:ext uri="{FF2B5EF4-FFF2-40B4-BE49-F238E27FC236}">
                  <a16:creationId xmlns:a16="http://schemas.microsoft.com/office/drawing/2014/main" id="{AF559BDE-3D4A-492D-8C3B-576A76243259}"/>
                </a:ext>
              </a:extLst>
            </p:cNvPr>
            <p:cNvSpPr>
              <a:spLocks/>
            </p:cNvSpPr>
            <p:nvPr/>
          </p:nvSpPr>
          <p:spPr bwMode="auto">
            <a:xfrm>
              <a:off x="3973289" y="3223228"/>
              <a:ext cx="619842" cy="573484"/>
            </a:xfrm>
            <a:custGeom>
              <a:avLst/>
              <a:gdLst/>
              <a:ahLst/>
              <a:cxnLst>
                <a:cxn ang="0">
                  <a:pos x="1645" y="1672"/>
                </a:cxn>
                <a:cxn ang="0">
                  <a:pos x="1380" y="1656"/>
                </a:cxn>
                <a:cxn ang="0">
                  <a:pos x="1032" y="1608"/>
                </a:cxn>
                <a:cxn ang="0">
                  <a:pos x="675" y="1545"/>
                </a:cxn>
                <a:cxn ang="0">
                  <a:pos x="471" y="1528"/>
                </a:cxn>
                <a:cxn ang="0">
                  <a:pos x="291" y="1593"/>
                </a:cxn>
                <a:cxn ang="0">
                  <a:pos x="141" y="1599"/>
                </a:cxn>
                <a:cxn ang="0">
                  <a:pos x="0" y="1527"/>
                </a:cxn>
                <a:cxn ang="0">
                  <a:pos x="111" y="1336"/>
                </a:cxn>
                <a:cxn ang="0">
                  <a:pos x="215" y="1048"/>
                </a:cxn>
                <a:cxn ang="0">
                  <a:pos x="351" y="832"/>
                </a:cxn>
                <a:cxn ang="0">
                  <a:pos x="575" y="520"/>
                </a:cxn>
                <a:cxn ang="0">
                  <a:pos x="863" y="0"/>
                </a:cxn>
                <a:cxn ang="0">
                  <a:pos x="999" y="32"/>
                </a:cxn>
                <a:cxn ang="0">
                  <a:pos x="1079" y="216"/>
                </a:cxn>
                <a:cxn ang="0">
                  <a:pos x="1223" y="312"/>
                </a:cxn>
                <a:cxn ang="0">
                  <a:pos x="1431" y="456"/>
                </a:cxn>
                <a:cxn ang="0">
                  <a:pos x="1534" y="568"/>
                </a:cxn>
                <a:cxn ang="0">
                  <a:pos x="1416" y="631"/>
                </a:cxn>
                <a:cxn ang="0">
                  <a:pos x="1414" y="780"/>
                </a:cxn>
                <a:cxn ang="0">
                  <a:pos x="1488" y="922"/>
                </a:cxn>
                <a:cxn ang="0">
                  <a:pos x="1486" y="1135"/>
                </a:cxn>
                <a:cxn ang="0">
                  <a:pos x="1464" y="1320"/>
                </a:cxn>
                <a:cxn ang="0">
                  <a:pos x="1540" y="1413"/>
                </a:cxn>
                <a:cxn ang="0">
                  <a:pos x="1647" y="1488"/>
                </a:cxn>
                <a:cxn ang="0">
                  <a:pos x="1801" y="1480"/>
                </a:cxn>
                <a:cxn ang="0">
                  <a:pos x="1806" y="1617"/>
                </a:cxn>
                <a:cxn ang="0">
                  <a:pos x="1645" y="1672"/>
                </a:cxn>
              </a:cxnLst>
              <a:rect l="0" t="0" r="r" b="b"/>
              <a:pathLst>
                <a:path w="1806" h="1672">
                  <a:moveTo>
                    <a:pt x="1645" y="1672"/>
                  </a:moveTo>
                  <a:lnTo>
                    <a:pt x="1380" y="1656"/>
                  </a:lnTo>
                  <a:lnTo>
                    <a:pt x="1032" y="1608"/>
                  </a:lnTo>
                  <a:lnTo>
                    <a:pt x="675" y="1545"/>
                  </a:lnTo>
                  <a:lnTo>
                    <a:pt x="471" y="1528"/>
                  </a:lnTo>
                  <a:lnTo>
                    <a:pt x="291" y="1593"/>
                  </a:lnTo>
                  <a:lnTo>
                    <a:pt x="141" y="1599"/>
                  </a:lnTo>
                  <a:lnTo>
                    <a:pt x="0" y="1527"/>
                  </a:lnTo>
                  <a:lnTo>
                    <a:pt x="111" y="1336"/>
                  </a:lnTo>
                  <a:lnTo>
                    <a:pt x="215" y="1048"/>
                  </a:lnTo>
                  <a:lnTo>
                    <a:pt x="351" y="832"/>
                  </a:lnTo>
                  <a:lnTo>
                    <a:pt x="575" y="520"/>
                  </a:lnTo>
                  <a:lnTo>
                    <a:pt x="863" y="0"/>
                  </a:lnTo>
                  <a:lnTo>
                    <a:pt x="999" y="32"/>
                  </a:lnTo>
                  <a:lnTo>
                    <a:pt x="1079" y="216"/>
                  </a:lnTo>
                  <a:lnTo>
                    <a:pt x="1223" y="312"/>
                  </a:lnTo>
                  <a:lnTo>
                    <a:pt x="1431" y="456"/>
                  </a:lnTo>
                  <a:lnTo>
                    <a:pt x="1534" y="568"/>
                  </a:lnTo>
                  <a:lnTo>
                    <a:pt x="1416" y="631"/>
                  </a:lnTo>
                  <a:lnTo>
                    <a:pt x="1414" y="780"/>
                  </a:lnTo>
                  <a:lnTo>
                    <a:pt x="1488" y="922"/>
                  </a:lnTo>
                  <a:lnTo>
                    <a:pt x="1486" y="1135"/>
                  </a:lnTo>
                  <a:lnTo>
                    <a:pt x="1464" y="1320"/>
                  </a:lnTo>
                  <a:lnTo>
                    <a:pt x="1540" y="1413"/>
                  </a:lnTo>
                  <a:lnTo>
                    <a:pt x="1647" y="1488"/>
                  </a:lnTo>
                  <a:lnTo>
                    <a:pt x="1801" y="1480"/>
                  </a:lnTo>
                  <a:lnTo>
                    <a:pt x="1806" y="1617"/>
                  </a:lnTo>
                  <a:lnTo>
                    <a:pt x="1645" y="1672"/>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8" name="Freeform 16">
              <a:extLst>
                <a:ext uri="{FF2B5EF4-FFF2-40B4-BE49-F238E27FC236}">
                  <a16:creationId xmlns:a16="http://schemas.microsoft.com/office/drawing/2014/main" id="{B81F7D15-A815-44DE-AFB8-C5DA283D7012}"/>
                </a:ext>
              </a:extLst>
            </p:cNvPr>
            <p:cNvSpPr>
              <a:spLocks/>
            </p:cNvSpPr>
            <p:nvPr/>
          </p:nvSpPr>
          <p:spPr bwMode="auto">
            <a:xfrm>
              <a:off x="4270332" y="2830032"/>
              <a:ext cx="1346141" cy="640448"/>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49" name="Freeform 17">
              <a:extLst>
                <a:ext uri="{FF2B5EF4-FFF2-40B4-BE49-F238E27FC236}">
                  <a16:creationId xmlns:a16="http://schemas.microsoft.com/office/drawing/2014/main" id="{7C0414D1-22B9-427E-98E0-66536F163905}"/>
                </a:ext>
              </a:extLst>
            </p:cNvPr>
            <p:cNvSpPr>
              <a:spLocks/>
            </p:cNvSpPr>
            <p:nvPr/>
          </p:nvSpPr>
          <p:spPr bwMode="auto">
            <a:xfrm>
              <a:off x="5419017" y="2041920"/>
              <a:ext cx="877395" cy="922038"/>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0" name="Freeform 18">
              <a:extLst>
                <a:ext uri="{FF2B5EF4-FFF2-40B4-BE49-F238E27FC236}">
                  <a16:creationId xmlns:a16="http://schemas.microsoft.com/office/drawing/2014/main" id="{F585C486-F740-4681-BEEB-6A720184255A}"/>
                </a:ext>
              </a:extLst>
            </p:cNvPr>
            <p:cNvSpPr>
              <a:spLocks/>
            </p:cNvSpPr>
            <p:nvPr/>
          </p:nvSpPr>
          <p:spPr bwMode="auto">
            <a:xfrm>
              <a:off x="4436884" y="2447137"/>
              <a:ext cx="901434" cy="590654"/>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1" name="Freeform 19">
              <a:extLst>
                <a:ext uri="{FF2B5EF4-FFF2-40B4-BE49-F238E27FC236}">
                  <a16:creationId xmlns:a16="http://schemas.microsoft.com/office/drawing/2014/main" id="{572CE6D5-C575-44FF-9C52-8D94BB235D02}"/>
                </a:ext>
              </a:extLst>
            </p:cNvPr>
            <p:cNvSpPr>
              <a:spLocks/>
            </p:cNvSpPr>
            <p:nvPr/>
          </p:nvSpPr>
          <p:spPr bwMode="auto">
            <a:xfrm>
              <a:off x="4824929" y="2141508"/>
              <a:ext cx="731450" cy="722864"/>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dirty="0">
                <a:solidFill>
                  <a:sysClr val="windowText" lastClr="000000"/>
                </a:solidFill>
              </a:endParaRPr>
            </a:p>
          </p:txBody>
        </p:sp>
        <p:sp>
          <p:nvSpPr>
            <p:cNvPr id="52" name="Freeform 20">
              <a:extLst>
                <a:ext uri="{FF2B5EF4-FFF2-40B4-BE49-F238E27FC236}">
                  <a16:creationId xmlns:a16="http://schemas.microsoft.com/office/drawing/2014/main" id="{46B23D4E-977A-4E83-B0AA-3D7155F1DD1F}"/>
                </a:ext>
              </a:extLst>
            </p:cNvPr>
            <p:cNvSpPr>
              <a:spLocks/>
            </p:cNvSpPr>
            <p:nvPr/>
          </p:nvSpPr>
          <p:spPr bwMode="auto">
            <a:xfrm>
              <a:off x="4929667" y="1892540"/>
              <a:ext cx="691958" cy="733166"/>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3" name="Freeform 21">
              <a:extLst>
                <a:ext uri="{FF2B5EF4-FFF2-40B4-BE49-F238E27FC236}">
                  <a16:creationId xmlns:a16="http://schemas.microsoft.com/office/drawing/2014/main" id="{EE7A5687-D717-457B-8097-A487CE71F6F1}"/>
                </a:ext>
              </a:extLst>
            </p:cNvPr>
            <p:cNvSpPr>
              <a:spLocks/>
            </p:cNvSpPr>
            <p:nvPr/>
          </p:nvSpPr>
          <p:spPr bwMode="auto">
            <a:xfrm>
              <a:off x="5336600" y="1626402"/>
              <a:ext cx="1001021" cy="860225"/>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4" name="Freeform 22">
              <a:extLst>
                <a:ext uri="{FF2B5EF4-FFF2-40B4-BE49-F238E27FC236}">
                  <a16:creationId xmlns:a16="http://schemas.microsoft.com/office/drawing/2014/main" id="{7130721F-0893-4DC3-B38F-3957A502E000}"/>
                </a:ext>
              </a:extLst>
            </p:cNvPr>
            <p:cNvSpPr>
              <a:spLocks/>
            </p:cNvSpPr>
            <p:nvPr/>
          </p:nvSpPr>
          <p:spPr bwMode="auto">
            <a:xfrm>
              <a:off x="5846554" y="1794670"/>
              <a:ext cx="260987" cy="194023"/>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5" name="Freeform 23">
              <a:extLst>
                <a:ext uri="{FF2B5EF4-FFF2-40B4-BE49-F238E27FC236}">
                  <a16:creationId xmlns:a16="http://schemas.microsoft.com/office/drawing/2014/main" id="{660DFAA6-721F-41BA-B520-541BC1B7E4E2}"/>
                </a:ext>
              </a:extLst>
            </p:cNvPr>
            <p:cNvSpPr>
              <a:spLocks/>
            </p:cNvSpPr>
            <p:nvPr/>
          </p:nvSpPr>
          <p:spPr bwMode="auto">
            <a:xfrm>
              <a:off x="5590719" y="1755179"/>
              <a:ext cx="273005" cy="353705"/>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pPr fontAlgn="base">
                <a:spcBef>
                  <a:spcPct val="0"/>
                </a:spcBef>
                <a:spcAft>
                  <a:spcPct val="0"/>
                </a:spcAft>
              </a:pPr>
              <a:endParaRPr lang="zh-CN" altLang="en-US" sz="900" b="1" kern="0">
                <a:solidFill>
                  <a:srgbClr val="000000"/>
                </a:solidFill>
                <a:latin typeface="Arial" charset="0"/>
              </a:endParaRPr>
            </a:p>
          </p:txBody>
        </p:sp>
        <p:sp>
          <p:nvSpPr>
            <p:cNvPr id="56" name="Freeform 24">
              <a:extLst>
                <a:ext uri="{FF2B5EF4-FFF2-40B4-BE49-F238E27FC236}">
                  <a16:creationId xmlns:a16="http://schemas.microsoft.com/office/drawing/2014/main" id="{38DF7BC7-0B77-4708-8DFD-C7932F14FC93}"/>
                </a:ext>
              </a:extLst>
            </p:cNvPr>
            <p:cNvSpPr>
              <a:spLocks/>
            </p:cNvSpPr>
            <p:nvPr/>
          </p:nvSpPr>
          <p:spPr bwMode="auto">
            <a:xfrm>
              <a:off x="4773419" y="2266850"/>
              <a:ext cx="197456" cy="212910"/>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57" name="Freeform 25">
              <a:extLst>
                <a:ext uri="{FF2B5EF4-FFF2-40B4-BE49-F238E27FC236}">
                  <a16:creationId xmlns:a16="http://schemas.microsoft.com/office/drawing/2014/main" id="{A9571DB6-FC8C-4022-9C85-551635BAFCEA}"/>
                </a:ext>
              </a:extLst>
            </p:cNvPr>
            <p:cNvSpPr>
              <a:spLocks/>
            </p:cNvSpPr>
            <p:nvPr/>
          </p:nvSpPr>
          <p:spPr bwMode="auto">
            <a:xfrm>
              <a:off x="4235991" y="4181323"/>
              <a:ext cx="142512" cy="108173"/>
            </a:xfrm>
            <a:custGeom>
              <a:avLst/>
              <a:gdLst/>
              <a:ahLst/>
              <a:cxnLst>
                <a:cxn ang="0">
                  <a:pos x="372" y="278"/>
                </a:cxn>
                <a:cxn ang="0">
                  <a:pos x="417" y="181"/>
                </a:cxn>
                <a:cxn ang="0">
                  <a:pos x="360" y="98"/>
                </a:cxn>
                <a:cxn ang="0">
                  <a:pos x="236" y="0"/>
                </a:cxn>
                <a:cxn ang="0">
                  <a:pos x="186" y="14"/>
                </a:cxn>
                <a:cxn ang="0">
                  <a:pos x="138" y="32"/>
                </a:cxn>
                <a:cxn ang="0">
                  <a:pos x="6" y="38"/>
                </a:cxn>
                <a:cxn ang="0">
                  <a:pos x="0" y="116"/>
                </a:cxn>
                <a:cxn ang="0">
                  <a:pos x="9" y="181"/>
                </a:cxn>
                <a:cxn ang="0">
                  <a:pos x="48" y="230"/>
                </a:cxn>
                <a:cxn ang="0">
                  <a:pos x="120" y="236"/>
                </a:cxn>
                <a:cxn ang="0">
                  <a:pos x="145" y="272"/>
                </a:cxn>
                <a:cxn ang="0">
                  <a:pos x="186" y="314"/>
                </a:cxn>
                <a:cxn ang="0">
                  <a:pos x="276" y="260"/>
                </a:cxn>
                <a:cxn ang="0">
                  <a:pos x="372" y="278"/>
                </a:cxn>
              </a:cxnLst>
              <a:rect l="0" t="0" r="r" b="b"/>
              <a:pathLst>
                <a:path w="417" h="314">
                  <a:moveTo>
                    <a:pt x="372" y="278"/>
                  </a:moveTo>
                  <a:lnTo>
                    <a:pt x="417" y="181"/>
                  </a:lnTo>
                  <a:lnTo>
                    <a:pt x="360" y="98"/>
                  </a:lnTo>
                  <a:lnTo>
                    <a:pt x="236" y="0"/>
                  </a:lnTo>
                  <a:lnTo>
                    <a:pt x="186" y="14"/>
                  </a:lnTo>
                  <a:lnTo>
                    <a:pt x="138" y="32"/>
                  </a:lnTo>
                  <a:lnTo>
                    <a:pt x="6" y="38"/>
                  </a:lnTo>
                  <a:lnTo>
                    <a:pt x="0" y="116"/>
                  </a:lnTo>
                  <a:lnTo>
                    <a:pt x="9" y="181"/>
                  </a:lnTo>
                  <a:lnTo>
                    <a:pt x="48" y="230"/>
                  </a:lnTo>
                  <a:lnTo>
                    <a:pt x="120" y="236"/>
                  </a:lnTo>
                  <a:lnTo>
                    <a:pt x="145" y="272"/>
                  </a:lnTo>
                  <a:lnTo>
                    <a:pt x="186" y="314"/>
                  </a:lnTo>
                  <a:lnTo>
                    <a:pt x="276" y="260"/>
                  </a:lnTo>
                  <a:lnTo>
                    <a:pt x="372" y="278"/>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grpSp>
          <p:nvGrpSpPr>
            <p:cNvPr id="58" name="组合 55">
              <a:extLst>
                <a:ext uri="{FF2B5EF4-FFF2-40B4-BE49-F238E27FC236}">
                  <a16:creationId xmlns:a16="http://schemas.microsoft.com/office/drawing/2014/main" id="{73AD7997-4FF1-4599-9235-07D3B005F57E}"/>
                </a:ext>
              </a:extLst>
            </p:cNvPr>
            <p:cNvGrpSpPr/>
            <p:nvPr/>
          </p:nvGrpSpPr>
          <p:grpSpPr>
            <a:xfrm>
              <a:off x="4816343" y="4153851"/>
              <a:ext cx="1002740" cy="1758225"/>
              <a:chOff x="2384425" y="3979863"/>
              <a:chExt cx="927102" cy="1625600"/>
            </a:xfrm>
            <a:grpFill/>
          </p:grpSpPr>
          <p:sp>
            <p:nvSpPr>
              <p:cNvPr id="63" name="Freeform 8">
                <a:extLst>
                  <a:ext uri="{FF2B5EF4-FFF2-40B4-BE49-F238E27FC236}">
                    <a16:creationId xmlns:a16="http://schemas.microsoft.com/office/drawing/2014/main" id="{70126660-2591-4D41-BD20-4A75DFF54896}"/>
                  </a:ext>
                </a:extLst>
              </p:cNvPr>
              <p:cNvSpPr>
                <a:spLocks/>
              </p:cNvSpPr>
              <p:nvPr/>
            </p:nvSpPr>
            <p:spPr bwMode="auto">
              <a:xfrm>
                <a:off x="2384425" y="3979863"/>
                <a:ext cx="925512" cy="1625600"/>
              </a:xfrm>
              <a:custGeom>
                <a:avLst/>
                <a:gdLst/>
                <a:ahLst/>
                <a:cxnLst>
                  <a:cxn ang="0">
                    <a:pos x="2912" y="80"/>
                  </a:cxn>
                  <a:cxn ang="0">
                    <a:pos x="2736" y="0"/>
                  </a:cxn>
                  <a:cxn ang="0">
                    <a:pos x="2480" y="144"/>
                  </a:cxn>
                  <a:cxn ang="0">
                    <a:pos x="2528" y="304"/>
                  </a:cxn>
                  <a:cxn ang="0">
                    <a:pos x="2200" y="1304"/>
                  </a:cxn>
                  <a:cxn ang="0">
                    <a:pos x="2048" y="1320"/>
                  </a:cxn>
                  <a:cxn ang="0">
                    <a:pos x="1656" y="1040"/>
                  </a:cxn>
                  <a:cxn ang="0">
                    <a:pos x="1552" y="1056"/>
                  </a:cxn>
                  <a:cxn ang="0">
                    <a:pos x="1000" y="712"/>
                  </a:cxn>
                  <a:cxn ang="0">
                    <a:pos x="656" y="888"/>
                  </a:cxn>
                  <a:cxn ang="0">
                    <a:pos x="440" y="1264"/>
                  </a:cxn>
                  <a:cxn ang="0">
                    <a:pos x="384" y="1976"/>
                  </a:cxn>
                  <a:cxn ang="0">
                    <a:pos x="256" y="2128"/>
                  </a:cxn>
                  <a:cxn ang="0">
                    <a:pos x="272" y="2272"/>
                  </a:cxn>
                  <a:cxn ang="0">
                    <a:pos x="396" y="2581"/>
                  </a:cxn>
                  <a:cxn ang="0">
                    <a:pos x="575" y="2805"/>
                  </a:cxn>
                  <a:cxn ang="0">
                    <a:pos x="575" y="3105"/>
                  </a:cxn>
                  <a:cxn ang="0">
                    <a:pos x="338" y="3214"/>
                  </a:cxn>
                  <a:cxn ang="0">
                    <a:pos x="168" y="3342"/>
                  </a:cxn>
                  <a:cxn ang="0">
                    <a:pos x="0" y="3831"/>
                  </a:cxn>
                  <a:cxn ang="0">
                    <a:pos x="167" y="4387"/>
                  </a:cxn>
                  <a:cxn ang="0">
                    <a:pos x="159" y="4647"/>
                  </a:cxn>
                  <a:cxn ang="0">
                    <a:pos x="288" y="4711"/>
                  </a:cxn>
                  <a:cxn ang="0">
                    <a:pos x="312" y="4855"/>
                  </a:cxn>
                  <a:cxn ang="0">
                    <a:pos x="449" y="5025"/>
                  </a:cxn>
                  <a:cxn ang="0">
                    <a:pos x="605" y="5056"/>
                  </a:cxn>
                  <a:cxn ang="0">
                    <a:pos x="807" y="5119"/>
                  </a:cxn>
                  <a:cxn ang="0">
                    <a:pos x="848" y="4592"/>
                  </a:cxn>
                  <a:cxn ang="0">
                    <a:pos x="976" y="4464"/>
                  </a:cxn>
                  <a:cxn ang="0">
                    <a:pos x="1160" y="3664"/>
                  </a:cxn>
                  <a:cxn ang="0">
                    <a:pos x="1912" y="2672"/>
                  </a:cxn>
                  <a:cxn ang="0">
                    <a:pos x="1904" y="2496"/>
                  </a:cxn>
                  <a:cxn ang="0">
                    <a:pos x="2008" y="2464"/>
                  </a:cxn>
                  <a:cxn ang="0">
                    <a:pos x="2128" y="2408"/>
                  </a:cxn>
                  <a:cxn ang="0">
                    <a:pos x="2728" y="1472"/>
                  </a:cxn>
                  <a:cxn ang="0">
                    <a:pos x="2656" y="1136"/>
                  </a:cxn>
                  <a:cxn ang="0">
                    <a:pos x="2912" y="80"/>
                  </a:cxn>
                </a:cxnLst>
                <a:rect l="0" t="0" r="r" b="b"/>
                <a:pathLst>
                  <a:path w="2912" h="5119">
                    <a:moveTo>
                      <a:pt x="2912" y="80"/>
                    </a:moveTo>
                    <a:lnTo>
                      <a:pt x="2736" y="0"/>
                    </a:lnTo>
                    <a:lnTo>
                      <a:pt x="2480" y="144"/>
                    </a:lnTo>
                    <a:lnTo>
                      <a:pt x="2528" y="304"/>
                    </a:lnTo>
                    <a:lnTo>
                      <a:pt x="2200" y="1304"/>
                    </a:lnTo>
                    <a:lnTo>
                      <a:pt x="2048" y="1320"/>
                    </a:lnTo>
                    <a:lnTo>
                      <a:pt x="1656" y="1040"/>
                    </a:lnTo>
                    <a:lnTo>
                      <a:pt x="1552" y="1056"/>
                    </a:lnTo>
                    <a:lnTo>
                      <a:pt x="1000" y="712"/>
                    </a:lnTo>
                    <a:lnTo>
                      <a:pt x="656" y="888"/>
                    </a:lnTo>
                    <a:lnTo>
                      <a:pt x="440" y="1264"/>
                    </a:lnTo>
                    <a:lnTo>
                      <a:pt x="384" y="1976"/>
                    </a:lnTo>
                    <a:lnTo>
                      <a:pt x="256" y="2128"/>
                    </a:lnTo>
                    <a:lnTo>
                      <a:pt x="272" y="2272"/>
                    </a:lnTo>
                    <a:lnTo>
                      <a:pt x="396" y="2581"/>
                    </a:lnTo>
                    <a:lnTo>
                      <a:pt x="575" y="2805"/>
                    </a:lnTo>
                    <a:lnTo>
                      <a:pt x="575" y="3105"/>
                    </a:lnTo>
                    <a:lnTo>
                      <a:pt x="338" y="3214"/>
                    </a:lnTo>
                    <a:lnTo>
                      <a:pt x="168" y="3342"/>
                    </a:lnTo>
                    <a:lnTo>
                      <a:pt x="0" y="3831"/>
                    </a:lnTo>
                    <a:lnTo>
                      <a:pt x="167" y="4387"/>
                    </a:lnTo>
                    <a:lnTo>
                      <a:pt x="159" y="4647"/>
                    </a:lnTo>
                    <a:lnTo>
                      <a:pt x="288" y="4711"/>
                    </a:lnTo>
                    <a:lnTo>
                      <a:pt x="312" y="4855"/>
                    </a:lnTo>
                    <a:lnTo>
                      <a:pt x="449" y="5025"/>
                    </a:lnTo>
                    <a:lnTo>
                      <a:pt x="605" y="5056"/>
                    </a:lnTo>
                    <a:lnTo>
                      <a:pt x="807" y="5119"/>
                    </a:lnTo>
                    <a:lnTo>
                      <a:pt x="848" y="4592"/>
                    </a:lnTo>
                    <a:lnTo>
                      <a:pt x="976" y="4464"/>
                    </a:lnTo>
                    <a:lnTo>
                      <a:pt x="1160" y="3664"/>
                    </a:lnTo>
                    <a:lnTo>
                      <a:pt x="1912" y="2672"/>
                    </a:lnTo>
                    <a:lnTo>
                      <a:pt x="1904" y="2496"/>
                    </a:lnTo>
                    <a:lnTo>
                      <a:pt x="2008" y="2464"/>
                    </a:lnTo>
                    <a:lnTo>
                      <a:pt x="2128" y="2408"/>
                    </a:lnTo>
                    <a:lnTo>
                      <a:pt x="2728" y="1472"/>
                    </a:lnTo>
                    <a:lnTo>
                      <a:pt x="2656" y="1136"/>
                    </a:lnTo>
                    <a:lnTo>
                      <a:pt x="2912" y="8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64" name="Freeform 31">
                <a:extLst>
                  <a:ext uri="{FF2B5EF4-FFF2-40B4-BE49-F238E27FC236}">
                    <a16:creationId xmlns:a16="http://schemas.microsoft.com/office/drawing/2014/main" id="{AFF2A8FF-F835-46EC-BE99-E46D776E8BB9}"/>
                  </a:ext>
                </a:extLst>
              </p:cNvPr>
              <p:cNvSpPr>
                <a:spLocks/>
              </p:cNvSpPr>
              <p:nvPr/>
            </p:nvSpPr>
            <p:spPr bwMode="auto">
              <a:xfrm>
                <a:off x="3227388" y="5006976"/>
                <a:ext cx="84137" cy="77788"/>
              </a:xfrm>
              <a:custGeom>
                <a:avLst/>
                <a:gdLst/>
                <a:ahLst/>
                <a:cxnLst>
                  <a:cxn ang="0">
                    <a:pos x="200" y="246"/>
                  </a:cxn>
                  <a:cxn ang="0">
                    <a:pos x="160" y="224"/>
                  </a:cxn>
                  <a:cxn ang="0">
                    <a:pos x="110" y="200"/>
                  </a:cxn>
                  <a:cxn ang="0">
                    <a:pos x="72" y="184"/>
                  </a:cxn>
                  <a:cxn ang="0">
                    <a:pos x="80" y="108"/>
                  </a:cxn>
                  <a:cxn ang="0">
                    <a:pos x="0" y="48"/>
                  </a:cxn>
                  <a:cxn ang="0">
                    <a:pos x="12" y="4"/>
                  </a:cxn>
                  <a:cxn ang="0">
                    <a:pos x="96" y="8"/>
                  </a:cxn>
                  <a:cxn ang="0">
                    <a:pos x="192" y="12"/>
                  </a:cxn>
                  <a:cxn ang="0">
                    <a:pos x="240" y="0"/>
                  </a:cxn>
                  <a:cxn ang="0">
                    <a:pos x="268" y="68"/>
                  </a:cxn>
                  <a:cxn ang="0">
                    <a:pos x="236" y="156"/>
                  </a:cxn>
                  <a:cxn ang="0">
                    <a:pos x="224" y="196"/>
                  </a:cxn>
                  <a:cxn ang="0">
                    <a:pos x="252" y="240"/>
                  </a:cxn>
                  <a:cxn ang="0">
                    <a:pos x="200" y="246"/>
                  </a:cxn>
                </a:cxnLst>
                <a:rect l="0" t="0" r="r" b="b"/>
                <a:pathLst>
                  <a:path w="268" h="246">
                    <a:moveTo>
                      <a:pt x="200" y="246"/>
                    </a:moveTo>
                    <a:lnTo>
                      <a:pt x="160" y="224"/>
                    </a:lnTo>
                    <a:lnTo>
                      <a:pt x="110" y="200"/>
                    </a:lnTo>
                    <a:lnTo>
                      <a:pt x="72" y="184"/>
                    </a:lnTo>
                    <a:lnTo>
                      <a:pt x="80" y="108"/>
                    </a:lnTo>
                    <a:lnTo>
                      <a:pt x="0" y="48"/>
                    </a:lnTo>
                    <a:lnTo>
                      <a:pt x="12" y="4"/>
                    </a:lnTo>
                    <a:lnTo>
                      <a:pt x="96" y="8"/>
                    </a:lnTo>
                    <a:lnTo>
                      <a:pt x="192" y="12"/>
                    </a:lnTo>
                    <a:lnTo>
                      <a:pt x="240" y="0"/>
                    </a:lnTo>
                    <a:lnTo>
                      <a:pt x="268" y="68"/>
                    </a:lnTo>
                    <a:lnTo>
                      <a:pt x="236" y="156"/>
                    </a:lnTo>
                    <a:lnTo>
                      <a:pt x="224" y="196"/>
                    </a:lnTo>
                    <a:lnTo>
                      <a:pt x="252" y="240"/>
                    </a:lnTo>
                    <a:lnTo>
                      <a:pt x="200" y="24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grpSp>
        <p:grpSp>
          <p:nvGrpSpPr>
            <p:cNvPr id="59" name="组合 56">
              <a:extLst>
                <a:ext uri="{FF2B5EF4-FFF2-40B4-BE49-F238E27FC236}">
                  <a16:creationId xmlns:a16="http://schemas.microsoft.com/office/drawing/2014/main" id="{0519EA45-02DC-4D95-A464-9BA61890F135}"/>
                </a:ext>
              </a:extLst>
            </p:cNvPr>
            <p:cNvGrpSpPr/>
            <p:nvPr/>
          </p:nvGrpSpPr>
          <p:grpSpPr>
            <a:xfrm>
              <a:off x="4098631" y="5015794"/>
              <a:ext cx="1850945" cy="1383915"/>
              <a:chOff x="1720850" y="4776788"/>
              <a:chExt cx="1711325" cy="1279525"/>
            </a:xfrm>
            <a:grpFill/>
          </p:grpSpPr>
          <p:sp>
            <p:nvSpPr>
              <p:cNvPr id="60" name="Freeform 7">
                <a:extLst>
                  <a:ext uri="{FF2B5EF4-FFF2-40B4-BE49-F238E27FC236}">
                    <a16:creationId xmlns:a16="http://schemas.microsoft.com/office/drawing/2014/main" id="{CBAEC2E0-6BB9-4799-AA6C-AFA48CEC974D}"/>
                  </a:ext>
                </a:extLst>
              </p:cNvPr>
              <p:cNvSpPr>
                <a:spLocks/>
              </p:cNvSpPr>
              <p:nvPr/>
            </p:nvSpPr>
            <p:spPr bwMode="auto">
              <a:xfrm>
                <a:off x="1935163" y="4776788"/>
                <a:ext cx="739775" cy="1279525"/>
              </a:xfrm>
              <a:custGeom>
                <a:avLst/>
                <a:gdLst/>
                <a:ahLst/>
                <a:cxnLst>
                  <a:cxn ang="0">
                    <a:pos x="1684" y="3873"/>
                  </a:cxn>
                  <a:cxn ang="0">
                    <a:pos x="1456" y="3504"/>
                  </a:cxn>
                  <a:cxn ang="0">
                    <a:pos x="1544" y="3184"/>
                  </a:cxn>
                  <a:cxn ang="0">
                    <a:pos x="1200" y="2648"/>
                  </a:cxn>
                  <a:cxn ang="0">
                    <a:pos x="960" y="2432"/>
                  </a:cxn>
                  <a:cxn ang="0">
                    <a:pos x="752" y="2288"/>
                  </a:cxn>
                  <a:cxn ang="0">
                    <a:pos x="624" y="2112"/>
                  </a:cxn>
                  <a:cxn ang="0">
                    <a:pos x="496" y="2024"/>
                  </a:cxn>
                  <a:cxn ang="0">
                    <a:pos x="392" y="1960"/>
                  </a:cxn>
                  <a:cxn ang="0">
                    <a:pos x="296" y="1824"/>
                  </a:cxn>
                  <a:cxn ang="0">
                    <a:pos x="192" y="1896"/>
                  </a:cxn>
                  <a:cxn ang="0">
                    <a:pos x="0" y="1824"/>
                  </a:cxn>
                  <a:cxn ang="0">
                    <a:pos x="136" y="1496"/>
                  </a:cxn>
                  <a:cxn ang="0">
                    <a:pos x="152" y="1264"/>
                  </a:cxn>
                  <a:cxn ang="0">
                    <a:pos x="80" y="1128"/>
                  </a:cxn>
                  <a:cxn ang="0">
                    <a:pos x="72" y="392"/>
                  </a:cxn>
                  <a:cxn ang="0">
                    <a:pos x="176" y="304"/>
                  </a:cxn>
                  <a:cxn ang="0">
                    <a:pos x="456" y="320"/>
                  </a:cxn>
                  <a:cxn ang="0">
                    <a:pos x="672" y="48"/>
                  </a:cxn>
                  <a:cxn ang="0">
                    <a:pos x="832" y="64"/>
                  </a:cxn>
                  <a:cxn ang="0">
                    <a:pos x="968" y="0"/>
                  </a:cxn>
                  <a:cxn ang="0">
                    <a:pos x="1072" y="120"/>
                  </a:cxn>
                  <a:cxn ang="0">
                    <a:pos x="1264" y="72"/>
                  </a:cxn>
                  <a:cxn ang="0">
                    <a:pos x="1440" y="160"/>
                  </a:cxn>
                  <a:cxn ang="0">
                    <a:pos x="1608" y="16"/>
                  </a:cxn>
                  <a:cxn ang="0">
                    <a:pos x="1816" y="72"/>
                  </a:cxn>
                  <a:cxn ang="0">
                    <a:pos x="1992" y="296"/>
                  </a:cxn>
                  <a:cxn ang="0">
                    <a:pos x="1992" y="592"/>
                  </a:cxn>
                  <a:cxn ang="0">
                    <a:pos x="1752" y="704"/>
                  </a:cxn>
                  <a:cxn ang="0">
                    <a:pos x="1584" y="832"/>
                  </a:cxn>
                  <a:cxn ang="0">
                    <a:pos x="1416" y="1320"/>
                  </a:cxn>
                  <a:cxn ang="0">
                    <a:pos x="1584" y="1880"/>
                  </a:cxn>
                  <a:cxn ang="0">
                    <a:pos x="1576" y="2136"/>
                  </a:cxn>
                  <a:cxn ang="0">
                    <a:pos x="1704" y="2200"/>
                  </a:cxn>
                  <a:cxn ang="0">
                    <a:pos x="1728" y="2344"/>
                  </a:cxn>
                  <a:cxn ang="0">
                    <a:pos x="1864" y="2512"/>
                  </a:cxn>
                  <a:cxn ang="0">
                    <a:pos x="2016" y="2544"/>
                  </a:cxn>
                  <a:cxn ang="0">
                    <a:pos x="2224" y="2608"/>
                  </a:cxn>
                  <a:cxn ang="0">
                    <a:pos x="2272" y="3136"/>
                  </a:cxn>
                  <a:cxn ang="0">
                    <a:pos x="2328" y="3336"/>
                  </a:cxn>
                  <a:cxn ang="0">
                    <a:pos x="2232" y="3576"/>
                  </a:cxn>
                  <a:cxn ang="0">
                    <a:pos x="2224" y="4032"/>
                  </a:cxn>
                  <a:cxn ang="0">
                    <a:pos x="1880" y="3840"/>
                  </a:cxn>
                  <a:cxn ang="0">
                    <a:pos x="1808" y="4008"/>
                  </a:cxn>
                  <a:cxn ang="0">
                    <a:pos x="1684" y="3873"/>
                  </a:cxn>
                </a:cxnLst>
                <a:rect l="0" t="0" r="r" b="b"/>
                <a:pathLst>
                  <a:path w="2328" h="4032">
                    <a:moveTo>
                      <a:pt x="1684" y="3873"/>
                    </a:moveTo>
                    <a:lnTo>
                      <a:pt x="1456" y="3504"/>
                    </a:lnTo>
                    <a:lnTo>
                      <a:pt x="1544" y="3184"/>
                    </a:lnTo>
                    <a:lnTo>
                      <a:pt x="1200" y="2648"/>
                    </a:lnTo>
                    <a:lnTo>
                      <a:pt x="960" y="2432"/>
                    </a:lnTo>
                    <a:lnTo>
                      <a:pt x="752" y="2288"/>
                    </a:lnTo>
                    <a:lnTo>
                      <a:pt x="624" y="2112"/>
                    </a:lnTo>
                    <a:lnTo>
                      <a:pt x="496" y="2024"/>
                    </a:lnTo>
                    <a:lnTo>
                      <a:pt x="392" y="1960"/>
                    </a:lnTo>
                    <a:lnTo>
                      <a:pt x="296" y="1824"/>
                    </a:lnTo>
                    <a:lnTo>
                      <a:pt x="192" y="1896"/>
                    </a:lnTo>
                    <a:lnTo>
                      <a:pt x="0" y="1824"/>
                    </a:lnTo>
                    <a:lnTo>
                      <a:pt x="136" y="1496"/>
                    </a:lnTo>
                    <a:lnTo>
                      <a:pt x="152" y="1264"/>
                    </a:lnTo>
                    <a:lnTo>
                      <a:pt x="80" y="1128"/>
                    </a:lnTo>
                    <a:lnTo>
                      <a:pt x="72" y="392"/>
                    </a:lnTo>
                    <a:lnTo>
                      <a:pt x="176" y="304"/>
                    </a:lnTo>
                    <a:lnTo>
                      <a:pt x="456" y="320"/>
                    </a:lnTo>
                    <a:lnTo>
                      <a:pt x="672" y="48"/>
                    </a:lnTo>
                    <a:lnTo>
                      <a:pt x="832" y="64"/>
                    </a:lnTo>
                    <a:lnTo>
                      <a:pt x="968" y="0"/>
                    </a:lnTo>
                    <a:lnTo>
                      <a:pt x="1072" y="120"/>
                    </a:lnTo>
                    <a:lnTo>
                      <a:pt x="1264" y="72"/>
                    </a:lnTo>
                    <a:lnTo>
                      <a:pt x="1440" y="160"/>
                    </a:lnTo>
                    <a:lnTo>
                      <a:pt x="1608" y="16"/>
                    </a:lnTo>
                    <a:lnTo>
                      <a:pt x="1816" y="72"/>
                    </a:lnTo>
                    <a:lnTo>
                      <a:pt x="1992" y="296"/>
                    </a:lnTo>
                    <a:lnTo>
                      <a:pt x="1992" y="592"/>
                    </a:lnTo>
                    <a:lnTo>
                      <a:pt x="1752" y="704"/>
                    </a:lnTo>
                    <a:lnTo>
                      <a:pt x="1584" y="832"/>
                    </a:lnTo>
                    <a:lnTo>
                      <a:pt x="1416" y="1320"/>
                    </a:lnTo>
                    <a:lnTo>
                      <a:pt x="1584" y="1880"/>
                    </a:lnTo>
                    <a:lnTo>
                      <a:pt x="1576" y="2136"/>
                    </a:lnTo>
                    <a:lnTo>
                      <a:pt x="1704" y="2200"/>
                    </a:lnTo>
                    <a:lnTo>
                      <a:pt x="1728" y="2344"/>
                    </a:lnTo>
                    <a:lnTo>
                      <a:pt x="1864" y="2512"/>
                    </a:lnTo>
                    <a:lnTo>
                      <a:pt x="2016" y="2544"/>
                    </a:lnTo>
                    <a:lnTo>
                      <a:pt x="2224" y="2608"/>
                    </a:lnTo>
                    <a:lnTo>
                      <a:pt x="2272" y="3136"/>
                    </a:lnTo>
                    <a:lnTo>
                      <a:pt x="2328" y="3336"/>
                    </a:lnTo>
                    <a:lnTo>
                      <a:pt x="2232" y="3576"/>
                    </a:lnTo>
                    <a:lnTo>
                      <a:pt x="2224" y="4032"/>
                    </a:lnTo>
                    <a:lnTo>
                      <a:pt x="1880" y="3840"/>
                    </a:lnTo>
                    <a:lnTo>
                      <a:pt x="1808" y="4008"/>
                    </a:lnTo>
                    <a:lnTo>
                      <a:pt x="1684" y="387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61" name="Freeform 30">
                <a:extLst>
                  <a:ext uri="{FF2B5EF4-FFF2-40B4-BE49-F238E27FC236}">
                    <a16:creationId xmlns:a16="http://schemas.microsoft.com/office/drawing/2014/main" id="{E6A9F8F7-2172-4466-959B-8A3CB12D3F67}"/>
                  </a:ext>
                </a:extLst>
              </p:cNvPr>
              <p:cNvSpPr>
                <a:spLocks/>
              </p:cNvSpPr>
              <p:nvPr/>
            </p:nvSpPr>
            <p:spPr bwMode="auto">
              <a:xfrm>
                <a:off x="3294063" y="5792788"/>
                <a:ext cx="138112" cy="134938"/>
              </a:xfrm>
              <a:custGeom>
                <a:avLst/>
                <a:gdLst/>
                <a:ahLst/>
                <a:cxnLst>
                  <a:cxn ang="0">
                    <a:pos x="396" y="392"/>
                  </a:cxn>
                  <a:cxn ang="0">
                    <a:pos x="364" y="424"/>
                  </a:cxn>
                  <a:cxn ang="0">
                    <a:pos x="308" y="388"/>
                  </a:cxn>
                  <a:cxn ang="0">
                    <a:pos x="296" y="344"/>
                  </a:cxn>
                  <a:cxn ang="0">
                    <a:pos x="232" y="296"/>
                  </a:cxn>
                  <a:cxn ang="0">
                    <a:pos x="148" y="284"/>
                  </a:cxn>
                  <a:cxn ang="0">
                    <a:pos x="80" y="219"/>
                  </a:cxn>
                  <a:cxn ang="0">
                    <a:pos x="44" y="184"/>
                  </a:cxn>
                  <a:cxn ang="0">
                    <a:pos x="44" y="124"/>
                  </a:cxn>
                  <a:cxn ang="0">
                    <a:pos x="40" y="80"/>
                  </a:cxn>
                  <a:cxn ang="0">
                    <a:pos x="0" y="8"/>
                  </a:cxn>
                  <a:cxn ang="0">
                    <a:pos x="64" y="12"/>
                  </a:cxn>
                  <a:cxn ang="0">
                    <a:pos x="180" y="16"/>
                  </a:cxn>
                  <a:cxn ang="0">
                    <a:pos x="268" y="8"/>
                  </a:cxn>
                  <a:cxn ang="0">
                    <a:pos x="316" y="0"/>
                  </a:cxn>
                  <a:cxn ang="0">
                    <a:pos x="308" y="72"/>
                  </a:cxn>
                  <a:cxn ang="0">
                    <a:pos x="328" y="132"/>
                  </a:cxn>
                  <a:cxn ang="0">
                    <a:pos x="264" y="152"/>
                  </a:cxn>
                  <a:cxn ang="0">
                    <a:pos x="288" y="224"/>
                  </a:cxn>
                  <a:cxn ang="0">
                    <a:pos x="432" y="316"/>
                  </a:cxn>
                  <a:cxn ang="0">
                    <a:pos x="436" y="360"/>
                  </a:cxn>
                  <a:cxn ang="0">
                    <a:pos x="396" y="392"/>
                  </a:cxn>
                </a:cxnLst>
                <a:rect l="0" t="0" r="r" b="b"/>
                <a:pathLst>
                  <a:path w="436" h="424">
                    <a:moveTo>
                      <a:pt x="396" y="392"/>
                    </a:moveTo>
                    <a:lnTo>
                      <a:pt x="364" y="424"/>
                    </a:lnTo>
                    <a:lnTo>
                      <a:pt x="308" y="388"/>
                    </a:lnTo>
                    <a:lnTo>
                      <a:pt x="296" y="344"/>
                    </a:lnTo>
                    <a:lnTo>
                      <a:pt x="232" y="296"/>
                    </a:lnTo>
                    <a:lnTo>
                      <a:pt x="148" y="284"/>
                    </a:lnTo>
                    <a:lnTo>
                      <a:pt x="80" y="219"/>
                    </a:lnTo>
                    <a:lnTo>
                      <a:pt x="44" y="184"/>
                    </a:lnTo>
                    <a:lnTo>
                      <a:pt x="44" y="124"/>
                    </a:lnTo>
                    <a:lnTo>
                      <a:pt x="40" y="80"/>
                    </a:lnTo>
                    <a:lnTo>
                      <a:pt x="0" y="8"/>
                    </a:lnTo>
                    <a:lnTo>
                      <a:pt x="64" y="12"/>
                    </a:lnTo>
                    <a:lnTo>
                      <a:pt x="180" y="16"/>
                    </a:lnTo>
                    <a:lnTo>
                      <a:pt x="268" y="8"/>
                    </a:lnTo>
                    <a:lnTo>
                      <a:pt x="316" y="0"/>
                    </a:lnTo>
                    <a:lnTo>
                      <a:pt x="308" y="72"/>
                    </a:lnTo>
                    <a:lnTo>
                      <a:pt x="328" y="132"/>
                    </a:lnTo>
                    <a:lnTo>
                      <a:pt x="264" y="152"/>
                    </a:lnTo>
                    <a:lnTo>
                      <a:pt x="288" y="224"/>
                    </a:lnTo>
                    <a:lnTo>
                      <a:pt x="432" y="316"/>
                    </a:lnTo>
                    <a:lnTo>
                      <a:pt x="436" y="360"/>
                    </a:lnTo>
                    <a:lnTo>
                      <a:pt x="396" y="392"/>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sp>
            <p:nvSpPr>
              <p:cNvPr id="62" name="Freeform 32">
                <a:extLst>
                  <a:ext uri="{FF2B5EF4-FFF2-40B4-BE49-F238E27FC236}">
                    <a16:creationId xmlns:a16="http://schemas.microsoft.com/office/drawing/2014/main" id="{1DD33186-8C3F-462F-9B80-542CD5D6E678}"/>
                  </a:ext>
                </a:extLst>
              </p:cNvPr>
              <p:cNvSpPr>
                <a:spLocks/>
              </p:cNvSpPr>
              <p:nvPr/>
            </p:nvSpPr>
            <p:spPr bwMode="auto">
              <a:xfrm>
                <a:off x="1720850" y="5495926"/>
                <a:ext cx="52387" cy="68263"/>
              </a:xfrm>
              <a:custGeom>
                <a:avLst/>
                <a:gdLst/>
                <a:ahLst/>
                <a:cxnLst>
                  <a:cxn ang="0">
                    <a:pos x="0" y="203"/>
                  </a:cxn>
                  <a:cxn ang="0">
                    <a:pos x="15" y="152"/>
                  </a:cxn>
                  <a:cxn ang="0">
                    <a:pos x="19" y="116"/>
                  </a:cxn>
                  <a:cxn ang="0">
                    <a:pos x="11" y="80"/>
                  </a:cxn>
                  <a:cxn ang="0">
                    <a:pos x="47" y="28"/>
                  </a:cxn>
                  <a:cxn ang="0">
                    <a:pos x="103" y="16"/>
                  </a:cxn>
                  <a:cxn ang="0">
                    <a:pos x="127" y="0"/>
                  </a:cxn>
                  <a:cxn ang="0">
                    <a:pos x="163" y="44"/>
                  </a:cxn>
                  <a:cxn ang="0">
                    <a:pos x="167" y="92"/>
                  </a:cxn>
                  <a:cxn ang="0">
                    <a:pos x="107" y="132"/>
                  </a:cxn>
                  <a:cxn ang="0">
                    <a:pos x="79" y="168"/>
                  </a:cxn>
                  <a:cxn ang="0">
                    <a:pos x="47" y="216"/>
                  </a:cxn>
                  <a:cxn ang="0">
                    <a:pos x="0" y="203"/>
                  </a:cxn>
                </a:cxnLst>
                <a:rect l="0" t="0" r="r" b="b"/>
                <a:pathLst>
                  <a:path w="167" h="216">
                    <a:moveTo>
                      <a:pt x="0" y="203"/>
                    </a:moveTo>
                    <a:lnTo>
                      <a:pt x="15" y="152"/>
                    </a:lnTo>
                    <a:lnTo>
                      <a:pt x="19" y="116"/>
                    </a:lnTo>
                    <a:lnTo>
                      <a:pt x="11" y="80"/>
                    </a:lnTo>
                    <a:lnTo>
                      <a:pt x="47" y="28"/>
                    </a:lnTo>
                    <a:lnTo>
                      <a:pt x="103" y="16"/>
                    </a:lnTo>
                    <a:lnTo>
                      <a:pt x="127" y="0"/>
                    </a:lnTo>
                    <a:lnTo>
                      <a:pt x="163" y="44"/>
                    </a:lnTo>
                    <a:lnTo>
                      <a:pt x="167" y="92"/>
                    </a:lnTo>
                    <a:lnTo>
                      <a:pt x="107" y="132"/>
                    </a:lnTo>
                    <a:lnTo>
                      <a:pt x="79" y="168"/>
                    </a:lnTo>
                    <a:lnTo>
                      <a:pt x="47" y="216"/>
                    </a:lnTo>
                    <a:lnTo>
                      <a:pt x="0" y="20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900" kern="0">
                  <a:solidFill>
                    <a:sysClr val="windowText" lastClr="000000"/>
                  </a:solidFill>
                </a:endParaRPr>
              </a:p>
            </p:txBody>
          </p:sp>
        </p:grpSp>
      </p:grpSp>
      <p:sp>
        <p:nvSpPr>
          <p:cNvPr id="66" name="標題 65">
            <a:extLst>
              <a:ext uri="{FF2B5EF4-FFF2-40B4-BE49-F238E27FC236}">
                <a16:creationId xmlns:a16="http://schemas.microsoft.com/office/drawing/2014/main" id="{1550D995-15DE-478C-B32B-C3F2B492CC34}"/>
              </a:ext>
            </a:extLst>
          </p:cNvPr>
          <p:cNvSpPr>
            <a:spLocks noGrp="1"/>
          </p:cNvSpPr>
          <p:nvPr>
            <p:ph type="title"/>
          </p:nvPr>
        </p:nvSpPr>
        <p:spPr>
          <a:xfrm>
            <a:off x="768096" y="585216"/>
            <a:ext cx="7290054" cy="1499616"/>
          </a:xfrm>
        </p:spPr>
        <p:txBody>
          <a:bodyPr>
            <a:normAutofit/>
          </a:bodyPr>
          <a:lstStyle/>
          <a:p>
            <a:r>
              <a:rPr lang="en-US" altLang="zh-TW" sz="3600" dirty="0">
                <a:latin typeface="微軟正黑體" panose="020B0604030504040204" pitchFamily="34" charset="-120"/>
                <a:ea typeface="微軟正黑體" panose="020B0604030504040204" pitchFamily="34" charset="-120"/>
              </a:rPr>
              <a:t>3.2</a:t>
            </a:r>
            <a:r>
              <a:rPr lang="zh-TW" altLang="zh-TW" sz="3600" dirty="0">
                <a:latin typeface="微軟正黑體" panose="020B0604030504040204" pitchFamily="34" charset="-120"/>
                <a:ea typeface="微軟正黑體" panose="020B0604030504040204" pitchFamily="34" charset="-120"/>
              </a:rPr>
              <a:t>研究對象</a:t>
            </a:r>
            <a:endParaRPr lang="zh-TW" altLang="en-US" sz="3600" dirty="0">
              <a:latin typeface="微軟正黑體" panose="020B0604030504040204" pitchFamily="34" charset="-120"/>
              <a:ea typeface="微軟正黑體" panose="020B0604030504040204" pitchFamily="34" charset="-120"/>
            </a:endParaRPr>
          </a:p>
        </p:txBody>
      </p:sp>
      <p:sp>
        <p:nvSpPr>
          <p:cNvPr id="67" name="淚滴形 66">
            <a:extLst>
              <a:ext uri="{FF2B5EF4-FFF2-40B4-BE49-F238E27FC236}">
                <a16:creationId xmlns:a16="http://schemas.microsoft.com/office/drawing/2014/main" id="{09E91B13-955E-4BF6-966B-56B4EE2EF2B4}"/>
              </a:ext>
            </a:extLst>
          </p:cNvPr>
          <p:cNvSpPr/>
          <p:nvPr/>
        </p:nvSpPr>
        <p:spPr>
          <a:xfrm rot="7995807">
            <a:off x="3352640" y="2554095"/>
            <a:ext cx="444314" cy="432887"/>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8" name="淚滴形 67">
            <a:extLst>
              <a:ext uri="{FF2B5EF4-FFF2-40B4-BE49-F238E27FC236}">
                <a16:creationId xmlns:a16="http://schemas.microsoft.com/office/drawing/2014/main" id="{723018D0-FAEB-4768-BB87-8470F0843E12}"/>
              </a:ext>
            </a:extLst>
          </p:cNvPr>
          <p:cNvSpPr/>
          <p:nvPr/>
        </p:nvSpPr>
        <p:spPr>
          <a:xfrm rot="7995807">
            <a:off x="2656128" y="2982955"/>
            <a:ext cx="447139" cy="435640"/>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9" name="淚滴形 68">
            <a:extLst>
              <a:ext uri="{FF2B5EF4-FFF2-40B4-BE49-F238E27FC236}">
                <a16:creationId xmlns:a16="http://schemas.microsoft.com/office/drawing/2014/main" id="{14774B0E-528A-4957-B24C-801EF3DBBA8E}"/>
              </a:ext>
            </a:extLst>
          </p:cNvPr>
          <p:cNvSpPr/>
          <p:nvPr/>
        </p:nvSpPr>
        <p:spPr>
          <a:xfrm rot="7995807">
            <a:off x="1596979" y="3730290"/>
            <a:ext cx="404825" cy="394414"/>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0" name="淚滴形 69">
            <a:extLst>
              <a:ext uri="{FF2B5EF4-FFF2-40B4-BE49-F238E27FC236}">
                <a16:creationId xmlns:a16="http://schemas.microsoft.com/office/drawing/2014/main" id="{CBC0DF72-FE62-4515-B53A-EC38C9386A5B}"/>
              </a:ext>
            </a:extLst>
          </p:cNvPr>
          <p:cNvSpPr/>
          <p:nvPr/>
        </p:nvSpPr>
        <p:spPr>
          <a:xfrm rot="7995807">
            <a:off x="2989112" y="4187597"/>
            <a:ext cx="355881" cy="346729"/>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1" name="淚滴形 70">
            <a:extLst>
              <a:ext uri="{FF2B5EF4-FFF2-40B4-BE49-F238E27FC236}">
                <a16:creationId xmlns:a16="http://schemas.microsoft.com/office/drawing/2014/main" id="{D4F3F6CE-2AEA-47DE-8709-03CF839398B8}"/>
              </a:ext>
            </a:extLst>
          </p:cNvPr>
          <p:cNvSpPr/>
          <p:nvPr/>
        </p:nvSpPr>
        <p:spPr>
          <a:xfrm rot="7995807">
            <a:off x="2033285" y="3199833"/>
            <a:ext cx="485234" cy="472756"/>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2" name="淚滴形 71">
            <a:extLst>
              <a:ext uri="{FF2B5EF4-FFF2-40B4-BE49-F238E27FC236}">
                <a16:creationId xmlns:a16="http://schemas.microsoft.com/office/drawing/2014/main" id="{6529F793-E9AF-4EA5-9BDF-7248817EA24D}"/>
              </a:ext>
            </a:extLst>
          </p:cNvPr>
          <p:cNvSpPr/>
          <p:nvPr/>
        </p:nvSpPr>
        <p:spPr>
          <a:xfrm rot="7995807">
            <a:off x="3621843" y="3486797"/>
            <a:ext cx="404998" cy="394583"/>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3" name="矩形 72">
            <a:extLst>
              <a:ext uri="{FF2B5EF4-FFF2-40B4-BE49-F238E27FC236}">
                <a16:creationId xmlns:a16="http://schemas.microsoft.com/office/drawing/2014/main" id="{C66B39B0-47F4-460A-BE64-64370FA734BF}"/>
              </a:ext>
            </a:extLst>
          </p:cNvPr>
          <p:cNvSpPr/>
          <p:nvPr/>
        </p:nvSpPr>
        <p:spPr>
          <a:xfrm>
            <a:off x="5034114" y="3722213"/>
            <a:ext cx="3459011" cy="1569660"/>
          </a:xfrm>
          <a:prstGeom prst="rect">
            <a:avLst/>
          </a:prstGeom>
        </p:spPr>
        <p:txBody>
          <a:bodyPr wrap="square">
            <a:spAutoFit/>
          </a:bodyPr>
          <a:lstStyle/>
          <a:p>
            <a:pPr marL="342900" indent="-342900" algn="just" hangingPunct="0">
              <a:buFont typeface="Arial" panose="020B0604020202020204" pitchFamily="34" charset="0"/>
              <a:buChar char="•"/>
            </a:pPr>
            <a:r>
              <a:rPr lang="zh-TW" altLang="zh-TW" sz="2400" dirty="0">
                <a:latin typeface="+mn-ea"/>
              </a:rPr>
              <a:t>蒐整國軍各地區航空用油（</a:t>
            </a:r>
            <a:r>
              <a:rPr lang="en-US" altLang="zh-TW" sz="2400" dirty="0">
                <a:latin typeface="+mn-ea"/>
              </a:rPr>
              <a:t>JP8</a:t>
            </a:r>
            <a:r>
              <a:rPr lang="zh-TW" altLang="zh-TW" sz="2400" dirty="0">
                <a:latin typeface="+mn-ea"/>
              </a:rPr>
              <a:t>）耗用量，分為</a:t>
            </a:r>
            <a:r>
              <a:rPr lang="en-US" altLang="zh-TW" sz="2400" dirty="0">
                <a:latin typeface="+mn-ea"/>
              </a:rPr>
              <a:t>8</a:t>
            </a:r>
            <a:r>
              <a:rPr lang="zh-TW" altLang="zh-TW" sz="2400" dirty="0">
                <a:latin typeface="+mn-ea"/>
              </a:rPr>
              <a:t>處地區，以</a:t>
            </a:r>
            <a:r>
              <a:rPr lang="en-US" altLang="zh-TW" sz="2400" dirty="0">
                <a:latin typeface="+mn-ea"/>
              </a:rPr>
              <a:t>A</a:t>
            </a:r>
            <a:r>
              <a:rPr lang="zh-TW" altLang="zh-TW" sz="2400" dirty="0">
                <a:latin typeface="+mn-ea"/>
              </a:rPr>
              <a:t>至</a:t>
            </a:r>
            <a:r>
              <a:rPr lang="en-US" altLang="zh-TW" sz="2400" dirty="0">
                <a:latin typeface="+mn-ea"/>
              </a:rPr>
              <a:t>H</a:t>
            </a:r>
            <a:r>
              <a:rPr lang="zh-TW" altLang="zh-TW" sz="2400" dirty="0">
                <a:latin typeface="+mn-ea"/>
              </a:rPr>
              <a:t>地區分類</a:t>
            </a:r>
            <a:r>
              <a:rPr lang="zh-TW" altLang="zh-TW" sz="2400" kern="100" dirty="0">
                <a:latin typeface="+mn-ea"/>
                <a:cs typeface="Times New Roman" panose="02020603050405020304" pitchFamily="18" charset="0"/>
              </a:rPr>
              <a:t>。</a:t>
            </a:r>
          </a:p>
        </p:txBody>
      </p:sp>
      <p:sp>
        <p:nvSpPr>
          <p:cNvPr id="74" name="矩形 73">
            <a:extLst>
              <a:ext uri="{FF2B5EF4-FFF2-40B4-BE49-F238E27FC236}">
                <a16:creationId xmlns:a16="http://schemas.microsoft.com/office/drawing/2014/main" id="{099025A6-EB34-47D8-9820-F7CD1524C09C}"/>
              </a:ext>
            </a:extLst>
          </p:cNvPr>
          <p:cNvSpPr/>
          <p:nvPr/>
        </p:nvSpPr>
        <p:spPr>
          <a:xfrm>
            <a:off x="5034114" y="2400340"/>
            <a:ext cx="3459011" cy="1200329"/>
          </a:xfrm>
          <a:prstGeom prst="rect">
            <a:avLst/>
          </a:prstGeom>
        </p:spPr>
        <p:txBody>
          <a:bodyPr wrap="square">
            <a:spAutoFit/>
          </a:bodyPr>
          <a:lstStyle/>
          <a:p>
            <a:pPr marL="342900" indent="-342900">
              <a:buFont typeface="Arial" panose="020B0604020202020204" pitchFamily="34" charset="0"/>
              <a:buChar char="•"/>
            </a:pPr>
            <a:r>
              <a:rPr lang="zh-TW" altLang="zh-TW" sz="2400" dirty="0">
                <a:latin typeface="+mn-ea"/>
                <a:cs typeface="Times New Roman" panose="02020603050405020304" pitchFamily="18" charset="0"/>
              </a:rPr>
              <a:t>蒐集</a:t>
            </a:r>
            <a:r>
              <a:rPr lang="en-US" altLang="zh-TW" sz="2400" dirty="0">
                <a:latin typeface="+mn-ea"/>
                <a:cs typeface="Times New Roman" panose="02020603050405020304" pitchFamily="18" charset="0"/>
              </a:rPr>
              <a:t>2009</a:t>
            </a:r>
            <a:r>
              <a:rPr lang="zh-TW" altLang="zh-TW" sz="2400" dirty="0">
                <a:latin typeface="+mn-ea"/>
                <a:cs typeface="Times New Roman" panose="02020603050405020304" pitchFamily="18" charset="0"/>
              </a:rPr>
              <a:t>至</a:t>
            </a:r>
            <a:r>
              <a:rPr lang="en-US" altLang="zh-TW" sz="2400" dirty="0">
                <a:latin typeface="+mn-ea"/>
              </a:rPr>
              <a:t>2019</a:t>
            </a:r>
            <a:r>
              <a:rPr lang="zh-TW" altLang="zh-TW" sz="2400" dirty="0">
                <a:latin typeface="+mn-ea"/>
                <a:cs typeface="Times New Roman" panose="02020603050405020304" pitchFamily="18" charset="0"/>
              </a:rPr>
              <a:t>年間，</a:t>
            </a:r>
            <a:r>
              <a:rPr lang="zh-TW" altLang="en-US" sz="2400" dirty="0">
                <a:latin typeface="+mn-ea"/>
                <a:cs typeface="Times New Roman" panose="02020603050405020304" pitchFamily="18" charset="0"/>
              </a:rPr>
              <a:t>約</a:t>
            </a:r>
            <a:r>
              <a:rPr lang="en-US" altLang="zh-TW" sz="2400" dirty="0">
                <a:latin typeface="+mn-ea"/>
              </a:rPr>
              <a:t>10</a:t>
            </a:r>
            <a:r>
              <a:rPr lang="zh-TW" altLang="zh-TW" sz="2400" dirty="0">
                <a:latin typeface="+mn-ea"/>
                <a:cs typeface="Times New Roman" panose="02020603050405020304" pitchFamily="18" charset="0"/>
              </a:rPr>
              <a:t>年所產生</a:t>
            </a:r>
            <a:r>
              <a:rPr lang="zh-TW" altLang="en-US" sz="2400" dirty="0">
                <a:latin typeface="+mn-ea"/>
                <a:cs typeface="Times New Roman" panose="02020603050405020304" pitchFamily="18" charset="0"/>
              </a:rPr>
              <a:t>日</a:t>
            </a:r>
            <a:r>
              <a:rPr lang="zh-TW" altLang="zh-TW" sz="2400" dirty="0">
                <a:latin typeface="+mn-ea"/>
                <a:cs typeface="Times New Roman" panose="02020603050405020304" pitchFamily="18" charset="0"/>
              </a:rPr>
              <a:t>資料</a:t>
            </a:r>
            <a:endParaRPr lang="zh-TW" altLang="en-US" sz="2400" dirty="0">
              <a:latin typeface="+mn-ea"/>
            </a:endParaRPr>
          </a:p>
        </p:txBody>
      </p:sp>
      <p:sp>
        <p:nvSpPr>
          <p:cNvPr id="2" name="文字方塊 1">
            <a:extLst>
              <a:ext uri="{FF2B5EF4-FFF2-40B4-BE49-F238E27FC236}">
                <a16:creationId xmlns:a16="http://schemas.microsoft.com/office/drawing/2014/main" id="{E226A058-EDF7-459F-8397-EE7FF881942F}"/>
              </a:ext>
            </a:extLst>
          </p:cNvPr>
          <p:cNvSpPr txBox="1"/>
          <p:nvPr/>
        </p:nvSpPr>
        <p:spPr>
          <a:xfrm>
            <a:off x="3376560" y="2396125"/>
            <a:ext cx="401515" cy="646331"/>
          </a:xfrm>
          <a:prstGeom prst="rect">
            <a:avLst/>
          </a:prstGeom>
          <a:noFill/>
        </p:spPr>
        <p:txBody>
          <a:bodyPr wrap="square" rtlCol="0">
            <a:spAutoFit/>
          </a:bodyPr>
          <a:lstStyle/>
          <a:p>
            <a:r>
              <a:rPr lang="en-US" altLang="zh-TW" sz="3600" dirty="0"/>
              <a:t>A</a:t>
            </a:r>
            <a:endParaRPr lang="zh-TW" altLang="en-US" sz="3600" dirty="0"/>
          </a:p>
        </p:txBody>
      </p:sp>
      <p:sp>
        <p:nvSpPr>
          <p:cNvPr id="39" name="文字方塊 38">
            <a:extLst>
              <a:ext uri="{FF2B5EF4-FFF2-40B4-BE49-F238E27FC236}">
                <a16:creationId xmlns:a16="http://schemas.microsoft.com/office/drawing/2014/main" id="{0734045D-630A-4D0A-883F-EB1947AF6E64}"/>
              </a:ext>
            </a:extLst>
          </p:cNvPr>
          <p:cNvSpPr txBox="1"/>
          <p:nvPr/>
        </p:nvSpPr>
        <p:spPr>
          <a:xfrm>
            <a:off x="2674848" y="2866534"/>
            <a:ext cx="487595" cy="646331"/>
          </a:xfrm>
          <a:prstGeom prst="rect">
            <a:avLst/>
          </a:prstGeom>
          <a:noFill/>
        </p:spPr>
        <p:txBody>
          <a:bodyPr wrap="square" rtlCol="0">
            <a:spAutoFit/>
          </a:bodyPr>
          <a:lstStyle/>
          <a:p>
            <a:r>
              <a:rPr lang="en-US" altLang="zh-TW" sz="3600" dirty="0"/>
              <a:t>B</a:t>
            </a:r>
            <a:endParaRPr lang="zh-TW" altLang="en-US" sz="3600" dirty="0"/>
          </a:p>
        </p:txBody>
      </p:sp>
      <p:sp>
        <p:nvSpPr>
          <p:cNvPr id="65" name="文字方塊 64">
            <a:extLst>
              <a:ext uri="{FF2B5EF4-FFF2-40B4-BE49-F238E27FC236}">
                <a16:creationId xmlns:a16="http://schemas.microsoft.com/office/drawing/2014/main" id="{C29A3C68-0B5D-4940-8A15-974C95334108}"/>
              </a:ext>
            </a:extLst>
          </p:cNvPr>
          <p:cNvSpPr txBox="1"/>
          <p:nvPr/>
        </p:nvSpPr>
        <p:spPr>
          <a:xfrm>
            <a:off x="1542300" y="3585843"/>
            <a:ext cx="487595" cy="646331"/>
          </a:xfrm>
          <a:prstGeom prst="rect">
            <a:avLst/>
          </a:prstGeom>
          <a:noFill/>
        </p:spPr>
        <p:txBody>
          <a:bodyPr wrap="square" rtlCol="0">
            <a:spAutoFit/>
          </a:bodyPr>
          <a:lstStyle/>
          <a:p>
            <a:r>
              <a:rPr lang="en-US" altLang="zh-TW" sz="3600" dirty="0"/>
              <a:t>C</a:t>
            </a:r>
            <a:endParaRPr lang="zh-TW" altLang="en-US" sz="3600" dirty="0"/>
          </a:p>
        </p:txBody>
      </p:sp>
      <p:sp>
        <p:nvSpPr>
          <p:cNvPr id="75" name="文字方塊 74">
            <a:extLst>
              <a:ext uri="{FF2B5EF4-FFF2-40B4-BE49-F238E27FC236}">
                <a16:creationId xmlns:a16="http://schemas.microsoft.com/office/drawing/2014/main" id="{95CB7C97-3817-451A-9AF4-EBF63B8BCA76}"/>
              </a:ext>
            </a:extLst>
          </p:cNvPr>
          <p:cNvSpPr txBox="1"/>
          <p:nvPr/>
        </p:nvSpPr>
        <p:spPr>
          <a:xfrm>
            <a:off x="2076629" y="3098403"/>
            <a:ext cx="487595" cy="646331"/>
          </a:xfrm>
          <a:prstGeom prst="rect">
            <a:avLst/>
          </a:prstGeom>
          <a:noFill/>
        </p:spPr>
        <p:txBody>
          <a:bodyPr wrap="square" rtlCol="0">
            <a:spAutoFit/>
          </a:bodyPr>
          <a:lstStyle/>
          <a:p>
            <a:r>
              <a:rPr lang="en-US" altLang="zh-TW" sz="3600" dirty="0"/>
              <a:t>D</a:t>
            </a:r>
            <a:endParaRPr lang="zh-TW" altLang="en-US" sz="3600" dirty="0"/>
          </a:p>
        </p:txBody>
      </p:sp>
      <p:sp>
        <p:nvSpPr>
          <p:cNvPr id="76" name="文字方塊 75">
            <a:extLst>
              <a:ext uri="{FF2B5EF4-FFF2-40B4-BE49-F238E27FC236}">
                <a16:creationId xmlns:a16="http://schemas.microsoft.com/office/drawing/2014/main" id="{1589CF6C-DEBF-4B57-8DAF-FB86F0B8C7DD}"/>
              </a:ext>
            </a:extLst>
          </p:cNvPr>
          <p:cNvSpPr txBox="1"/>
          <p:nvPr/>
        </p:nvSpPr>
        <p:spPr>
          <a:xfrm>
            <a:off x="3631721" y="3345363"/>
            <a:ext cx="487595" cy="646331"/>
          </a:xfrm>
          <a:prstGeom prst="rect">
            <a:avLst/>
          </a:prstGeom>
          <a:noFill/>
        </p:spPr>
        <p:txBody>
          <a:bodyPr wrap="square" rtlCol="0">
            <a:spAutoFit/>
          </a:bodyPr>
          <a:lstStyle/>
          <a:p>
            <a:r>
              <a:rPr lang="en-US" altLang="zh-TW" sz="3600" dirty="0"/>
              <a:t>E</a:t>
            </a:r>
            <a:endParaRPr lang="zh-TW" altLang="en-US" sz="3600" dirty="0"/>
          </a:p>
        </p:txBody>
      </p:sp>
      <p:sp>
        <p:nvSpPr>
          <p:cNvPr id="77" name="文字方塊 76">
            <a:extLst>
              <a:ext uri="{FF2B5EF4-FFF2-40B4-BE49-F238E27FC236}">
                <a16:creationId xmlns:a16="http://schemas.microsoft.com/office/drawing/2014/main" id="{014954F2-89F3-481B-BAAB-A1B05910552B}"/>
              </a:ext>
            </a:extLst>
          </p:cNvPr>
          <p:cNvSpPr txBox="1"/>
          <p:nvPr/>
        </p:nvSpPr>
        <p:spPr>
          <a:xfrm>
            <a:off x="2990823" y="4051561"/>
            <a:ext cx="408023" cy="646331"/>
          </a:xfrm>
          <a:prstGeom prst="rect">
            <a:avLst/>
          </a:prstGeom>
          <a:noFill/>
        </p:spPr>
        <p:txBody>
          <a:bodyPr wrap="square" rtlCol="0">
            <a:spAutoFit/>
          </a:bodyPr>
          <a:lstStyle/>
          <a:p>
            <a:r>
              <a:rPr lang="en-US" altLang="zh-TW" sz="3600" dirty="0"/>
              <a:t>F</a:t>
            </a:r>
            <a:endParaRPr lang="zh-TW" altLang="en-US" sz="3600" dirty="0"/>
          </a:p>
        </p:txBody>
      </p:sp>
      <p:sp>
        <p:nvSpPr>
          <p:cNvPr id="78" name="灯片编号占位符 3">
            <a:extLst>
              <a:ext uri="{FF2B5EF4-FFF2-40B4-BE49-F238E27FC236}">
                <a16:creationId xmlns:a16="http://schemas.microsoft.com/office/drawing/2014/main" id="{7BF3C564-684C-4C8D-9C2D-65F4DE737CA7}"/>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28</a:t>
            </a:fld>
            <a:endParaRPr lang="zh-CN" altLang="en-US" dirty="0"/>
          </a:p>
        </p:txBody>
      </p:sp>
      <p:sp>
        <p:nvSpPr>
          <p:cNvPr id="79" name="淚滴形 78">
            <a:extLst>
              <a:ext uri="{FF2B5EF4-FFF2-40B4-BE49-F238E27FC236}">
                <a16:creationId xmlns:a16="http://schemas.microsoft.com/office/drawing/2014/main" id="{9C789FCD-9529-4709-AAB4-DBFEE01C57A3}"/>
              </a:ext>
            </a:extLst>
          </p:cNvPr>
          <p:cNvSpPr/>
          <p:nvPr/>
        </p:nvSpPr>
        <p:spPr>
          <a:xfrm rot="7995807">
            <a:off x="1662248" y="4501206"/>
            <a:ext cx="402450" cy="422486"/>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0" name="文字方塊 79">
            <a:extLst>
              <a:ext uri="{FF2B5EF4-FFF2-40B4-BE49-F238E27FC236}">
                <a16:creationId xmlns:a16="http://schemas.microsoft.com/office/drawing/2014/main" id="{BC26040D-70F6-49C5-B77D-F72F64DC0BA8}"/>
              </a:ext>
            </a:extLst>
          </p:cNvPr>
          <p:cNvSpPr txBox="1"/>
          <p:nvPr/>
        </p:nvSpPr>
        <p:spPr>
          <a:xfrm>
            <a:off x="1609978" y="4404384"/>
            <a:ext cx="431857" cy="646331"/>
          </a:xfrm>
          <a:prstGeom prst="rect">
            <a:avLst/>
          </a:prstGeom>
          <a:noFill/>
        </p:spPr>
        <p:txBody>
          <a:bodyPr wrap="square" rtlCol="0">
            <a:spAutoFit/>
          </a:bodyPr>
          <a:lstStyle/>
          <a:p>
            <a:r>
              <a:rPr lang="en-US" altLang="zh-TW" sz="3600" dirty="0"/>
              <a:t>H</a:t>
            </a:r>
            <a:endParaRPr lang="zh-TW" altLang="en-US" sz="3600" dirty="0"/>
          </a:p>
        </p:txBody>
      </p:sp>
      <p:sp>
        <p:nvSpPr>
          <p:cNvPr id="81" name="淚滴形 80">
            <a:extLst>
              <a:ext uri="{FF2B5EF4-FFF2-40B4-BE49-F238E27FC236}">
                <a16:creationId xmlns:a16="http://schemas.microsoft.com/office/drawing/2014/main" id="{6EC2B354-17D8-40F6-8AC1-3F12AF9DC0BD}"/>
              </a:ext>
            </a:extLst>
          </p:cNvPr>
          <p:cNvSpPr/>
          <p:nvPr/>
        </p:nvSpPr>
        <p:spPr>
          <a:xfrm rot="7995807">
            <a:off x="2181590" y="4754911"/>
            <a:ext cx="402450" cy="422486"/>
          </a:xfrm>
          <a:prstGeom prst="teardrop">
            <a:avLst>
              <a:gd name="adj" fmla="val 200000"/>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2" name="文字方塊 81">
            <a:extLst>
              <a:ext uri="{FF2B5EF4-FFF2-40B4-BE49-F238E27FC236}">
                <a16:creationId xmlns:a16="http://schemas.microsoft.com/office/drawing/2014/main" id="{86242698-CDAB-43C6-971E-A7ACBA2E8920}"/>
              </a:ext>
            </a:extLst>
          </p:cNvPr>
          <p:cNvSpPr txBox="1"/>
          <p:nvPr/>
        </p:nvSpPr>
        <p:spPr>
          <a:xfrm>
            <a:off x="2129320" y="4658089"/>
            <a:ext cx="431857" cy="646331"/>
          </a:xfrm>
          <a:prstGeom prst="rect">
            <a:avLst/>
          </a:prstGeom>
          <a:noFill/>
        </p:spPr>
        <p:txBody>
          <a:bodyPr wrap="square" rtlCol="0">
            <a:spAutoFit/>
          </a:bodyPr>
          <a:lstStyle/>
          <a:p>
            <a:r>
              <a:rPr lang="en-US" altLang="zh-TW" sz="3600" dirty="0"/>
              <a:t>G</a:t>
            </a:r>
            <a:endParaRPr lang="zh-TW" altLang="en-US" sz="3600" dirty="0"/>
          </a:p>
        </p:txBody>
      </p:sp>
    </p:spTree>
    <p:extLst>
      <p:ext uri="{BB962C8B-B14F-4D97-AF65-F5344CB8AC3E}">
        <p14:creationId xmlns:p14="http://schemas.microsoft.com/office/powerpoint/2010/main" val="2570298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圓角 11">
            <a:extLst>
              <a:ext uri="{FF2B5EF4-FFF2-40B4-BE49-F238E27FC236}">
                <a16:creationId xmlns:a16="http://schemas.microsoft.com/office/drawing/2014/main" id="{93DA0DD1-6AF3-454C-AD46-A224F3470EF7}"/>
              </a:ext>
            </a:extLst>
          </p:cNvPr>
          <p:cNvSpPr/>
          <p:nvPr/>
        </p:nvSpPr>
        <p:spPr>
          <a:xfrm>
            <a:off x="3233057" y="5381788"/>
            <a:ext cx="2710543" cy="768641"/>
          </a:xfrm>
          <a:prstGeom prst="roundRect">
            <a:avLst/>
          </a:prstGeom>
          <a:solidFill>
            <a:schemeClr val="accent1">
              <a:lumMod val="20000"/>
              <a:lumOff val="80000"/>
            </a:schemeClr>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650D6F25-E753-46D8-8488-87F0300F800B}"/>
              </a:ext>
            </a:extLst>
          </p:cNvPr>
          <p:cNvSpPr>
            <a:spLocks noGrp="1"/>
          </p:cNvSpPr>
          <p:nvPr>
            <p:ph type="title"/>
          </p:nvPr>
        </p:nvSpPr>
        <p:spPr>
          <a:xfrm>
            <a:off x="943301" y="738941"/>
            <a:ext cx="7290054" cy="1499616"/>
          </a:xfrm>
        </p:spPr>
        <p:txBody>
          <a:bodyPr>
            <a:normAutofit fontScale="90000"/>
          </a:bodyPr>
          <a:lstStyle/>
          <a:p>
            <a:pPr>
              <a:lnSpc>
                <a:spcPct val="150000"/>
              </a:lnSpc>
            </a:pPr>
            <a:r>
              <a:rPr lang="en-US" altLang="zh-TW" sz="4000" dirty="0">
                <a:latin typeface="微軟正黑體" panose="020B0604030504040204" pitchFamily="34" charset="-120"/>
              </a:rPr>
              <a:t>3.3</a:t>
            </a:r>
            <a:r>
              <a:rPr lang="zh-TW" altLang="en-US" sz="4000" dirty="0">
                <a:latin typeface="微軟正黑體" panose="020B0604030504040204" pitchFamily="34" charset="-120"/>
              </a:rPr>
              <a:t>時間序列模型</a:t>
            </a:r>
            <a:r>
              <a:rPr lang="en-US" altLang="zh-TW" sz="4000" dirty="0">
                <a:latin typeface="微軟正黑體" panose="020B0604030504040204" pitchFamily="34" charset="-120"/>
              </a:rPr>
              <a:t>(1/8)</a:t>
            </a:r>
            <a:br>
              <a:rPr lang="en-US" altLang="zh-TW" sz="3600" dirty="0">
                <a:latin typeface="微軟正黑體" panose="020B0604030504040204" pitchFamily="34" charset="-120"/>
              </a:rPr>
            </a:br>
            <a:r>
              <a:rPr lang="zh-TW" altLang="en-US" sz="3600" dirty="0">
                <a:latin typeface="微軟正黑體" panose="020B0604030504040204" pitchFamily="34" charset="-120"/>
              </a:rPr>
              <a:t>分解法</a:t>
            </a:r>
            <a:r>
              <a:rPr lang="en-US" altLang="zh-TW" sz="3600" dirty="0">
                <a:latin typeface="+mn-ea"/>
              </a:rPr>
              <a:t>D</a:t>
            </a:r>
            <a:r>
              <a:rPr lang="en-US" altLang="zh-TW" sz="3600" spc="-15" dirty="0">
                <a:latin typeface="+mn-ea"/>
              </a:rPr>
              <a:t>ecomposition</a:t>
            </a:r>
            <a:endParaRPr lang="zh-TW" altLang="en-US" sz="3600" dirty="0"/>
          </a:p>
        </p:txBody>
      </p:sp>
      <p:sp>
        <p:nvSpPr>
          <p:cNvPr id="6" name="矩形 5">
            <a:extLst>
              <a:ext uri="{FF2B5EF4-FFF2-40B4-BE49-F238E27FC236}">
                <a16:creationId xmlns:a16="http://schemas.microsoft.com/office/drawing/2014/main" id="{E99C3B83-ACED-4F5E-B073-201DB902FE3C}"/>
              </a:ext>
            </a:extLst>
          </p:cNvPr>
          <p:cNvSpPr/>
          <p:nvPr/>
        </p:nvSpPr>
        <p:spPr>
          <a:xfrm>
            <a:off x="892628" y="2418193"/>
            <a:ext cx="7165522" cy="923330"/>
          </a:xfrm>
          <a:prstGeom prst="rect">
            <a:avLst/>
          </a:prstGeom>
        </p:spPr>
        <p:txBody>
          <a:bodyPr wrap="square">
            <a:spAutoFit/>
          </a:bodyPr>
          <a:lstStyle/>
          <a:p>
            <a:r>
              <a:rPr lang="zh-TW" altLang="en-US" dirty="0">
                <a:latin typeface="+mn-ea"/>
                <a:cs typeface="Times New Roman" panose="02020603050405020304" pitchFamily="18" charset="0"/>
              </a:rPr>
              <a:t>針對</a:t>
            </a:r>
            <a:r>
              <a:rPr lang="zh-TW" altLang="zh-TW" dirty="0">
                <a:solidFill>
                  <a:srgbClr val="800000"/>
                </a:solidFill>
                <a:latin typeface="+mn-ea"/>
                <a:cs typeface="Times New Roman" panose="02020603050405020304" pitchFamily="18" charset="0"/>
              </a:rPr>
              <a:t>時間序列</a:t>
            </a:r>
            <a:r>
              <a:rPr lang="en-US" altLang="zh-TW" dirty="0">
                <a:solidFill>
                  <a:srgbClr val="800000"/>
                </a:solidFill>
                <a:latin typeface="+mn-ea"/>
                <a:cs typeface="Times New Roman" panose="02020603050405020304" pitchFamily="18" charset="0"/>
              </a:rPr>
              <a:t>4</a:t>
            </a:r>
            <a:r>
              <a:rPr lang="zh-TW" altLang="zh-TW" dirty="0">
                <a:solidFill>
                  <a:srgbClr val="800000"/>
                </a:solidFill>
                <a:latin typeface="+mn-ea"/>
                <a:cs typeface="Times New Roman" panose="02020603050405020304" pitchFamily="18" charset="0"/>
              </a:rPr>
              <a:t>個特性</a:t>
            </a:r>
            <a:r>
              <a:rPr lang="zh-TW" altLang="zh-TW" dirty="0">
                <a:latin typeface="+mn-ea"/>
                <a:cs typeface="Times New Roman" panose="02020603050405020304" pitchFamily="18" charset="0"/>
              </a:rPr>
              <a:t>：</a:t>
            </a:r>
            <a:r>
              <a:rPr lang="zh-TW" altLang="zh-TW" dirty="0">
                <a:solidFill>
                  <a:srgbClr val="800000"/>
                </a:solidFill>
                <a:latin typeface="+mn-ea"/>
                <a:cs typeface="Times New Roman" panose="02020603050405020304" pitchFamily="18" charset="0"/>
              </a:rPr>
              <a:t>趨勢</a:t>
            </a:r>
            <a:r>
              <a:rPr lang="zh-TW" altLang="zh-TW" dirty="0">
                <a:latin typeface="+mn-ea"/>
              </a:rPr>
              <a:t> </a:t>
            </a:r>
            <a:r>
              <a:rPr lang="en-US" altLang="zh-TW" dirty="0">
                <a:latin typeface="+mn-ea"/>
                <a:cs typeface="Times New Roman" panose="02020603050405020304" pitchFamily="18" charset="0"/>
              </a:rPr>
              <a:t>(</a:t>
            </a:r>
            <a:r>
              <a:rPr lang="en-US" altLang="zh-TW" dirty="0">
                <a:latin typeface="+mn-ea"/>
              </a:rPr>
              <a:t>T</a:t>
            </a:r>
            <a:r>
              <a:rPr lang="en-US" altLang="zh-TW" dirty="0">
                <a:latin typeface="+mn-ea"/>
                <a:cs typeface="Times New Roman" panose="02020603050405020304" pitchFamily="18" charset="0"/>
              </a:rPr>
              <a:t>)</a:t>
            </a:r>
            <a:r>
              <a:rPr lang="zh-TW" altLang="zh-TW" dirty="0">
                <a:latin typeface="+mn-ea"/>
                <a:cs typeface="Times New Roman" panose="02020603050405020304" pitchFamily="18" charset="0"/>
              </a:rPr>
              <a:t>、</a:t>
            </a:r>
            <a:r>
              <a:rPr lang="zh-TW" altLang="zh-TW" dirty="0">
                <a:solidFill>
                  <a:srgbClr val="800000"/>
                </a:solidFill>
                <a:latin typeface="+mn-ea"/>
                <a:cs typeface="Times New Roman" panose="02020603050405020304" pitchFamily="18" charset="0"/>
              </a:rPr>
              <a:t>季節</a:t>
            </a:r>
            <a:r>
              <a:rPr lang="zh-TW" altLang="zh-TW" dirty="0">
                <a:latin typeface="+mn-ea"/>
              </a:rPr>
              <a:t> </a:t>
            </a:r>
            <a:r>
              <a:rPr lang="en-US" altLang="zh-TW" dirty="0">
                <a:latin typeface="+mn-ea"/>
                <a:cs typeface="Times New Roman" panose="02020603050405020304" pitchFamily="18" charset="0"/>
              </a:rPr>
              <a:t>(</a:t>
            </a:r>
            <a:r>
              <a:rPr lang="en-US" altLang="zh-TW" dirty="0">
                <a:latin typeface="+mn-ea"/>
              </a:rPr>
              <a:t>S</a:t>
            </a:r>
            <a:r>
              <a:rPr lang="en-US" altLang="zh-TW" dirty="0">
                <a:latin typeface="+mn-ea"/>
                <a:cs typeface="Times New Roman" panose="02020603050405020304" pitchFamily="18" charset="0"/>
              </a:rPr>
              <a:t>)</a:t>
            </a:r>
            <a:r>
              <a:rPr lang="zh-TW" altLang="zh-TW" dirty="0">
                <a:latin typeface="+mn-ea"/>
                <a:cs typeface="Times New Roman" panose="02020603050405020304" pitchFamily="18" charset="0"/>
              </a:rPr>
              <a:t>、</a:t>
            </a:r>
            <a:r>
              <a:rPr lang="zh-TW" altLang="zh-TW" dirty="0">
                <a:solidFill>
                  <a:srgbClr val="800000"/>
                </a:solidFill>
                <a:latin typeface="+mn-ea"/>
                <a:cs typeface="Times New Roman" panose="02020603050405020304" pitchFamily="18" charset="0"/>
              </a:rPr>
              <a:t>循環</a:t>
            </a:r>
            <a:r>
              <a:rPr lang="zh-TW" altLang="zh-TW" dirty="0">
                <a:latin typeface="+mn-ea"/>
              </a:rPr>
              <a:t> </a:t>
            </a:r>
            <a:r>
              <a:rPr lang="en-US" altLang="zh-TW" dirty="0">
                <a:latin typeface="+mn-ea"/>
                <a:cs typeface="Times New Roman" panose="02020603050405020304" pitchFamily="18" charset="0"/>
              </a:rPr>
              <a:t>(</a:t>
            </a:r>
            <a:r>
              <a:rPr lang="en-US" altLang="zh-TW" dirty="0">
                <a:latin typeface="+mn-ea"/>
              </a:rPr>
              <a:t>C</a:t>
            </a:r>
            <a:r>
              <a:rPr lang="en-US" altLang="zh-TW" dirty="0">
                <a:latin typeface="+mn-ea"/>
                <a:cs typeface="Times New Roman" panose="02020603050405020304" pitchFamily="18" charset="0"/>
              </a:rPr>
              <a:t>)</a:t>
            </a:r>
            <a:r>
              <a:rPr lang="zh-TW" altLang="zh-TW" dirty="0">
                <a:latin typeface="+mn-ea"/>
                <a:cs typeface="Times New Roman" panose="02020603050405020304" pitchFamily="18" charset="0"/>
              </a:rPr>
              <a:t>，</a:t>
            </a:r>
            <a:r>
              <a:rPr lang="zh-TW" altLang="zh-TW" dirty="0">
                <a:solidFill>
                  <a:srgbClr val="800000"/>
                </a:solidFill>
                <a:latin typeface="+mn-ea"/>
                <a:cs typeface="Times New Roman" panose="02020603050405020304" pitchFamily="18" charset="0"/>
              </a:rPr>
              <a:t>以及隨機</a:t>
            </a:r>
            <a:r>
              <a:rPr lang="en-US" altLang="zh-TW" dirty="0">
                <a:latin typeface="+mn-ea"/>
                <a:cs typeface="Times New Roman" panose="02020603050405020304" pitchFamily="18" charset="0"/>
              </a:rPr>
              <a:t>(</a:t>
            </a:r>
            <a:r>
              <a:rPr lang="en-US" altLang="zh-TW" dirty="0">
                <a:latin typeface="+mn-ea"/>
              </a:rPr>
              <a:t>I</a:t>
            </a:r>
            <a:r>
              <a:rPr lang="en-US" altLang="zh-TW" dirty="0">
                <a:latin typeface="+mn-ea"/>
                <a:cs typeface="Times New Roman" panose="02020603050405020304" pitchFamily="18" charset="0"/>
              </a:rPr>
              <a:t>)</a:t>
            </a:r>
            <a:r>
              <a:rPr lang="zh-TW" altLang="zh-TW" dirty="0">
                <a:latin typeface="+mn-ea"/>
                <a:cs typeface="Times New Roman" panose="02020603050405020304" pitchFamily="18" charset="0"/>
              </a:rPr>
              <a:t>，分析引起每種變動的影響因素，</a:t>
            </a:r>
            <a:r>
              <a:rPr lang="zh-TW" altLang="zh-TW" dirty="0">
                <a:solidFill>
                  <a:srgbClr val="800000"/>
                </a:solidFill>
                <a:latin typeface="+mn-ea"/>
                <a:cs typeface="Times New Roman" panose="02020603050405020304" pitchFamily="18" charset="0"/>
              </a:rPr>
              <a:t>逐步分解出四種潛在的特性</a:t>
            </a:r>
            <a:r>
              <a:rPr lang="zh-TW" altLang="zh-TW" dirty="0">
                <a:latin typeface="+mn-ea"/>
                <a:cs typeface="Times New Roman" panose="02020603050405020304" pitchFamily="18" charset="0"/>
              </a:rPr>
              <a:t>，能幫助解釋歷史數據為什麼變化。</a:t>
            </a:r>
            <a:endParaRPr lang="zh-TW" altLang="en-US" dirty="0">
              <a:latin typeface="+mn-ea"/>
            </a:endParaRPr>
          </a:p>
        </p:txBody>
      </p:sp>
      <p:sp>
        <p:nvSpPr>
          <p:cNvPr id="7" name="矩形 6">
            <a:extLst>
              <a:ext uri="{FF2B5EF4-FFF2-40B4-BE49-F238E27FC236}">
                <a16:creationId xmlns:a16="http://schemas.microsoft.com/office/drawing/2014/main" id="{9D7D1B29-B473-440E-B1D2-6F30D715F982}"/>
              </a:ext>
            </a:extLst>
          </p:cNvPr>
          <p:cNvSpPr/>
          <p:nvPr/>
        </p:nvSpPr>
        <p:spPr>
          <a:xfrm>
            <a:off x="892628" y="3516478"/>
            <a:ext cx="3185487" cy="369332"/>
          </a:xfrm>
          <a:prstGeom prst="rect">
            <a:avLst/>
          </a:prstGeom>
        </p:spPr>
        <p:txBody>
          <a:bodyPr wrap="none">
            <a:spAutoFit/>
          </a:bodyPr>
          <a:lstStyle/>
          <a:p>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計有疊加及乘積模型等兩種，</a:t>
            </a: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106A89D3-3069-4216-BB95-6448C91394F3}"/>
              </a:ext>
            </a:extLst>
          </p:cNvPr>
          <p:cNvSpPr/>
          <p:nvPr/>
        </p:nvSpPr>
        <p:spPr>
          <a:xfrm>
            <a:off x="892628" y="3937995"/>
            <a:ext cx="7165521" cy="1443793"/>
          </a:xfrm>
          <a:prstGeom prst="rect">
            <a:avLst/>
          </a:prstGeom>
        </p:spPr>
        <p:txBody>
          <a:bodyPr wrap="square">
            <a:spAutoFit/>
          </a:bodyPr>
          <a:lstStyle/>
          <a:p>
            <a:pPr marL="355600" indent="-355600" algn="just">
              <a:lnSpc>
                <a:spcPct val="150000"/>
              </a:lnSpc>
            </a:pPr>
            <a:r>
              <a:rPr lang="zh-TW" altLang="zh-TW" kern="100" dirty="0">
                <a:latin typeface="微軟正黑體" panose="020B0604030504040204" pitchFamily="34" charset="-120"/>
                <a:ea typeface="微軟正黑體" panose="020B0604030504040204" pitchFamily="34" charset="-120"/>
                <a:cs typeface="Times New Roman" panose="02020603050405020304" pitchFamily="18" charset="0"/>
              </a:rPr>
              <a:t>一、疊加模型：四種變動是相互獨立的關係，疊加模型表示為：</a:t>
            </a:r>
          </a:p>
          <a:p>
            <a:pPr indent="3810" algn="ctr">
              <a:lnSpc>
                <a:spcPct val="150000"/>
              </a:lnSpc>
              <a:spcBef>
                <a:spcPts val="600"/>
              </a:spcBef>
              <a:spcAft>
                <a:spcPts val="600"/>
              </a:spcAft>
            </a:pPr>
            <a:r>
              <a:rPr lang="en-US" altLang="zh-TW" i="1" kern="100" dirty="0" err="1">
                <a:latin typeface="Times New Roman" panose="02020603050405020304" pitchFamily="18" charset="0"/>
                <a:ea typeface="標楷體" panose="03000509000000000000" pitchFamily="65" charset="-120"/>
                <a:cs typeface="Times New Roman" panose="02020603050405020304" pitchFamily="18" charset="0"/>
              </a:rPr>
              <a:t>Xt</a:t>
            </a:r>
            <a:r>
              <a:rPr lang="en-US" altLang="zh-TW" i="1"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i="1" kern="100" dirty="0" err="1">
                <a:latin typeface="Times New Roman" panose="02020603050405020304" pitchFamily="18" charset="0"/>
                <a:ea typeface="標楷體" panose="03000509000000000000" pitchFamily="65" charset="-120"/>
                <a:cs typeface="Times New Roman" panose="02020603050405020304" pitchFamily="18" charset="0"/>
              </a:rPr>
              <a:t>Tt+St+Ct+It</a:t>
            </a:r>
            <a:r>
              <a:rPr lang="en-US" altLang="zh-TW" i="1" kern="10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355600" indent="-355600" algn="just">
              <a:lnSpc>
                <a:spcPct val="150000"/>
              </a:lnSpc>
            </a:pPr>
            <a:r>
              <a:rPr lang="zh-TW" altLang="zh-TW" kern="100" dirty="0">
                <a:latin typeface="微軟正黑體" panose="020B0604030504040204" pitchFamily="34" charset="-120"/>
                <a:ea typeface="微軟正黑體" panose="020B0604030504040204" pitchFamily="34" charset="-120"/>
                <a:cs typeface="Times New Roman" panose="02020603050405020304" pitchFamily="18" charset="0"/>
              </a:rPr>
              <a:t>二、</a:t>
            </a:r>
            <a:r>
              <a:rPr lang="zh-TW" altLang="zh-TW" dirty="0">
                <a:solidFill>
                  <a:srgbClr val="800000"/>
                </a:solidFill>
                <a:latin typeface="+mn-ea"/>
                <a:cs typeface="Times New Roman" panose="02020603050405020304" pitchFamily="18" charset="0"/>
              </a:rPr>
              <a:t>乘積模型</a:t>
            </a:r>
            <a:r>
              <a:rPr lang="zh-TW" altLang="zh-TW" kern="100" dirty="0">
                <a:latin typeface="微軟正黑體" panose="020B0604030504040204" pitchFamily="34" charset="-120"/>
                <a:ea typeface="微軟正黑體" panose="020B0604030504040204" pitchFamily="34" charset="-120"/>
                <a:cs typeface="Times New Roman" panose="02020603050405020304" pitchFamily="18" charset="0"/>
              </a:rPr>
              <a:t>：四種變動之間存在相互影響關係，使用乘積模型：</a:t>
            </a:r>
          </a:p>
        </p:txBody>
      </p:sp>
      <p:sp>
        <p:nvSpPr>
          <p:cNvPr id="11" name="矩形 10">
            <a:extLst>
              <a:ext uri="{FF2B5EF4-FFF2-40B4-BE49-F238E27FC236}">
                <a16:creationId xmlns:a16="http://schemas.microsoft.com/office/drawing/2014/main" id="{6C370D67-7973-4266-9253-5EEB872B4036}"/>
              </a:ext>
            </a:extLst>
          </p:cNvPr>
          <p:cNvSpPr/>
          <p:nvPr/>
        </p:nvSpPr>
        <p:spPr>
          <a:xfrm>
            <a:off x="3760720" y="5608928"/>
            <a:ext cx="1622560" cy="369332"/>
          </a:xfrm>
          <a:prstGeom prst="rect">
            <a:avLst/>
          </a:prstGeom>
        </p:spPr>
        <p:txBody>
          <a:bodyPr wrap="none">
            <a:spAutoFit/>
          </a:bodyPr>
          <a:lstStyle/>
          <a:p>
            <a:r>
              <a:rPr lang="en-US" altLang="zh-TW" i="1" kern="100" dirty="0" err="1">
                <a:latin typeface="Times New Roman" panose="02020603050405020304" pitchFamily="18" charset="0"/>
                <a:ea typeface="標楷體" panose="03000509000000000000" pitchFamily="65" charset="-120"/>
                <a:cs typeface="Times New Roman" panose="02020603050405020304" pitchFamily="18" charset="0"/>
              </a:rPr>
              <a:t>Xt</a:t>
            </a:r>
            <a:r>
              <a:rPr lang="en-US" altLang="zh-TW" i="1"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i="1" kern="100" dirty="0" err="1">
                <a:latin typeface="Times New Roman" panose="02020603050405020304" pitchFamily="18" charset="0"/>
                <a:ea typeface="標楷體" panose="03000509000000000000" pitchFamily="65" charset="-120"/>
                <a:cs typeface="Times New Roman" panose="02020603050405020304" pitchFamily="18" charset="0"/>
              </a:rPr>
              <a:t>Tt×St×Ct×It</a:t>
            </a:r>
            <a:endParaRPr lang="zh-TW" altLang="en-US" dirty="0"/>
          </a:p>
        </p:txBody>
      </p:sp>
      <p:sp>
        <p:nvSpPr>
          <p:cNvPr id="10" name="灯片编号占位符 3">
            <a:extLst>
              <a:ext uri="{FF2B5EF4-FFF2-40B4-BE49-F238E27FC236}">
                <a16:creationId xmlns:a16="http://schemas.microsoft.com/office/drawing/2014/main" id="{E2DB9E8F-CD92-43A8-A63F-D90445E5DB36}"/>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29</a:t>
            </a:fld>
            <a:endParaRPr lang="zh-CN" altLang="en-US" dirty="0"/>
          </a:p>
        </p:txBody>
      </p:sp>
    </p:spTree>
    <p:extLst>
      <p:ext uri="{BB962C8B-B14F-4D97-AF65-F5344CB8AC3E}">
        <p14:creationId xmlns:p14="http://schemas.microsoft.com/office/powerpoint/2010/main" val="384748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8A53E4CC-0D0E-40FD-89AC-08D188A9328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61881"/>
          <a:stretch/>
        </p:blipFill>
        <p:spPr>
          <a:xfrm>
            <a:off x="0" y="1139443"/>
            <a:ext cx="9144000" cy="2323715"/>
          </a:xfrm>
          <a:prstGeom prst="rect">
            <a:avLst/>
          </a:prstGeom>
        </p:spPr>
      </p:pic>
      <p:sp>
        <p:nvSpPr>
          <p:cNvPr id="2" name="标题 1"/>
          <p:cNvSpPr>
            <a:spLocks noGrp="1"/>
          </p:cNvSpPr>
          <p:nvPr>
            <p:ph type="title"/>
          </p:nvPr>
        </p:nvSpPr>
        <p:spPr>
          <a:xfrm>
            <a:off x="1588142" y="4107301"/>
            <a:ext cx="5688160" cy="656792"/>
          </a:xfrm>
        </p:spPr>
        <p:txBody>
          <a:bodyPr>
            <a:normAutofit fontScale="90000"/>
          </a:bodyPr>
          <a:lstStyle/>
          <a:p>
            <a:pPr algn="ctr"/>
            <a:r>
              <a:rPr lang="zh-TW" altLang="en-US" sz="6000" dirty="0"/>
              <a:t>緒論</a:t>
            </a:r>
            <a:endParaRPr lang="zh-CN" altLang="en-US" sz="6000" dirty="0"/>
          </a:p>
        </p:txBody>
      </p:sp>
      <p:sp>
        <p:nvSpPr>
          <p:cNvPr id="13" name="文本占位符 12"/>
          <p:cNvSpPr>
            <a:spLocks noGrp="1"/>
          </p:cNvSpPr>
          <p:nvPr>
            <p:ph type="body" sz="quarter" idx="14"/>
          </p:nvPr>
        </p:nvSpPr>
        <p:spPr>
          <a:xfrm>
            <a:off x="336795" y="1665027"/>
            <a:ext cx="2502694" cy="2323714"/>
          </a:xfrm>
        </p:spPr>
        <p:txBody>
          <a:bodyPr/>
          <a:lstStyle/>
          <a:p>
            <a:endParaRPr lang="zh-CN" altLang="en-US" dirty="0"/>
          </a:p>
        </p:txBody>
      </p:sp>
      <p:sp>
        <p:nvSpPr>
          <p:cNvPr id="14" name="文本占位符 13"/>
          <p:cNvSpPr>
            <a:spLocks noGrp="1"/>
          </p:cNvSpPr>
          <p:nvPr>
            <p:ph type="body" sz="quarter" idx="15"/>
          </p:nvPr>
        </p:nvSpPr>
        <p:spPr>
          <a:xfrm>
            <a:off x="336795" y="3084522"/>
            <a:ext cx="2502694" cy="2323714"/>
          </a:xfrm>
        </p:spPr>
        <p:txBody>
          <a:bodyPr/>
          <a:lstStyle/>
          <a:p>
            <a:endParaRPr lang="zh-CN" altLang="en-US" dirty="0"/>
          </a:p>
        </p:txBody>
      </p:sp>
      <p:sp>
        <p:nvSpPr>
          <p:cNvPr id="7" name="文本框 6">
            <a:extLst>
              <a:ext uri="{FF2B5EF4-FFF2-40B4-BE49-F238E27FC236}">
                <a16:creationId xmlns:a16="http://schemas.microsoft.com/office/drawing/2014/main" id="{04F69230-F3A6-4586-9371-A858F4763E9F}"/>
              </a:ext>
            </a:extLst>
          </p:cNvPr>
          <p:cNvSpPr txBox="1"/>
          <p:nvPr/>
        </p:nvSpPr>
        <p:spPr>
          <a:xfrm>
            <a:off x="1204326" y="4049769"/>
            <a:ext cx="767637" cy="464554"/>
          </a:xfrm>
          <a:prstGeom prst="rect">
            <a:avLst/>
          </a:prstGeom>
          <a:noFill/>
          <a:ln w="117475">
            <a:noFill/>
          </a:ln>
        </p:spPr>
        <p:txBody>
          <a:bodyPr wrap="none" rtlCol="0">
            <a:prstTxWarp prst="textPlain">
              <a:avLst/>
            </a:prstTxWarp>
            <a:spAutoFit/>
          </a:bodyPr>
          <a:lstStyle/>
          <a:p>
            <a:r>
              <a:rPr lang="en-US" altLang="zh-CN" sz="1350" spc="75" dirty="0">
                <a:solidFill>
                  <a:schemeClr val="bg1"/>
                </a:solidFill>
                <a:latin typeface="Impact" panose="020B0806030902050204" pitchFamily="34" charset="0"/>
                <a:cs typeface="Arial" panose="020B0604020202020204" pitchFamily="34" charset="0"/>
              </a:rPr>
              <a:t>/01</a:t>
            </a:r>
            <a:endParaRPr lang="zh-CN" altLang="en-US" sz="1350" spc="75" dirty="0">
              <a:solidFill>
                <a:schemeClr val="bg1"/>
              </a:solidFill>
              <a:latin typeface="Impact" panose="020B0806030902050204" pitchFamily="34" charset="0"/>
              <a:cs typeface="Arial" panose="020B0604020202020204" pitchFamily="34" charset="0"/>
            </a:endParaRPr>
          </a:p>
        </p:txBody>
      </p:sp>
      <p:sp>
        <p:nvSpPr>
          <p:cNvPr id="8" name="灯片编号占位符 3">
            <a:extLst>
              <a:ext uri="{FF2B5EF4-FFF2-40B4-BE49-F238E27FC236}">
                <a16:creationId xmlns:a16="http://schemas.microsoft.com/office/drawing/2014/main" id="{B8E31F0C-4428-42D9-B47E-C500066F7DC0}"/>
              </a:ext>
            </a:extLst>
          </p:cNvPr>
          <p:cNvSpPr txBox="1">
            <a:spLocks/>
          </p:cNvSpPr>
          <p:nvPr/>
        </p:nvSpPr>
        <p:spPr>
          <a:xfrm>
            <a:off x="8604652" y="6486228"/>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a:t>
            </a:fld>
            <a:endParaRPr lang="zh-CN" altLang="en-US" dirty="0"/>
          </a:p>
        </p:txBody>
      </p:sp>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D6F25-E753-46D8-8488-87F0300F800B}"/>
              </a:ext>
            </a:extLst>
          </p:cNvPr>
          <p:cNvSpPr>
            <a:spLocks noGrp="1"/>
          </p:cNvSpPr>
          <p:nvPr>
            <p:ph type="title"/>
          </p:nvPr>
        </p:nvSpPr>
        <p:spPr/>
        <p:txBody>
          <a:bodyPr>
            <a:normAutofit fontScale="90000"/>
          </a:bodyPr>
          <a:lstStyle/>
          <a:p>
            <a:pPr>
              <a:lnSpc>
                <a:spcPct val="150000"/>
              </a:lnSpc>
            </a:pPr>
            <a:r>
              <a:rPr lang="en-US" altLang="zh-TW" sz="4000" dirty="0">
                <a:latin typeface="微軟正黑體" panose="020B0604030504040204" pitchFamily="34" charset="-120"/>
              </a:rPr>
              <a:t>3.3</a:t>
            </a:r>
            <a:r>
              <a:rPr lang="zh-TW" altLang="en-US" sz="4000" dirty="0">
                <a:latin typeface="微軟正黑體" panose="020B0604030504040204" pitchFamily="34" charset="-120"/>
              </a:rPr>
              <a:t>時間序列模型</a:t>
            </a:r>
            <a:r>
              <a:rPr lang="en-US" altLang="zh-TW" sz="4000" dirty="0">
                <a:latin typeface="微軟正黑體" panose="020B0604030504040204" pitchFamily="34" charset="-120"/>
              </a:rPr>
              <a:t>(3/8)</a:t>
            </a:r>
            <a:br>
              <a:rPr lang="en-US" altLang="zh-TW" sz="3600" dirty="0">
                <a:latin typeface="微軟正黑體" panose="020B0604030504040204" pitchFamily="34" charset="-120"/>
              </a:rPr>
            </a:br>
            <a:r>
              <a:rPr lang="zh-TW" altLang="en-US" sz="3600" dirty="0">
                <a:latin typeface="微軟正黑體" panose="020B0604030504040204" pitchFamily="34" charset="-120"/>
              </a:rPr>
              <a:t>指數平滑法</a:t>
            </a:r>
            <a:r>
              <a:rPr lang="en-US" altLang="zh-TW" sz="3600" dirty="0"/>
              <a:t>Exponential Smoothing</a:t>
            </a:r>
            <a:endParaRPr lang="zh-TW" altLang="en-US" sz="3600" dirty="0"/>
          </a:p>
        </p:txBody>
      </p:sp>
      <p:sp>
        <p:nvSpPr>
          <p:cNvPr id="6" name="矩形 5">
            <a:extLst>
              <a:ext uri="{FF2B5EF4-FFF2-40B4-BE49-F238E27FC236}">
                <a16:creationId xmlns:a16="http://schemas.microsoft.com/office/drawing/2014/main" id="{E99C3B83-ACED-4F5E-B073-201DB902FE3C}"/>
              </a:ext>
            </a:extLst>
          </p:cNvPr>
          <p:cNvSpPr/>
          <p:nvPr/>
        </p:nvSpPr>
        <p:spPr>
          <a:xfrm>
            <a:off x="830362" y="2377276"/>
            <a:ext cx="7399238" cy="3785652"/>
          </a:xfrm>
          <a:prstGeom prst="rect">
            <a:avLst/>
          </a:prstGeom>
        </p:spPr>
        <p:txBody>
          <a:bodyPr wrap="square">
            <a:spAutoFit/>
          </a:bodyPr>
          <a:lstStyle/>
          <a:p>
            <a:pPr hangingPunct="0"/>
            <a:r>
              <a:rPr lang="zh-TW" altLang="zh-TW" sz="2000" dirty="0"/>
              <a:t>時間序列平滑預測法中，移動平均法、加權移動平均法及指數平滑法等為主要三種方法，而指數平滑所需保留資料較少，計算方便，當資料型態改變，利用平均的特性，以指數方式對數據進行加權，以便最新數據在移動平均值中具有更大的權重或比例，獲得較佳預測</a:t>
            </a:r>
            <a:r>
              <a:rPr lang="zh-TW" altLang="en-US" sz="2000" dirty="0"/>
              <a:t>數值</a:t>
            </a:r>
            <a:r>
              <a:rPr lang="zh-TW" altLang="zh-TW" sz="2000" dirty="0"/>
              <a:t>。</a:t>
            </a:r>
            <a:endParaRPr lang="en-US" altLang="zh-TW" sz="2000" dirty="0"/>
          </a:p>
          <a:p>
            <a:pPr hangingPunct="0"/>
            <a:endParaRPr lang="zh-TW" altLang="zh-TW" sz="2000" dirty="0"/>
          </a:p>
          <a:p>
            <a:pPr hangingPunct="0"/>
            <a:r>
              <a:rPr lang="zh-TW" altLang="zh-TW" sz="2000" dirty="0">
                <a:solidFill>
                  <a:srgbClr val="800000"/>
                </a:solidFill>
              </a:rPr>
              <a:t>平滑次數不同</a:t>
            </a:r>
            <a:r>
              <a:rPr lang="zh-TW" altLang="zh-TW" sz="2000" dirty="0"/>
              <a:t>，指數平滑法分為：</a:t>
            </a:r>
            <a:r>
              <a:rPr lang="zh-TW" altLang="zh-TW" sz="2000" dirty="0">
                <a:solidFill>
                  <a:srgbClr val="800000"/>
                </a:solidFill>
              </a:rPr>
              <a:t>一次指數平</a:t>
            </a:r>
            <a:r>
              <a:rPr lang="zh-TW" altLang="zh-TW" sz="2000" dirty="0"/>
              <a:t>滑法、二次指數平滑法和三次指數平滑法等。當時間序列無明顯的趨勢變化，可用一次指數平滑預測，</a:t>
            </a:r>
            <a:r>
              <a:rPr lang="zh-TW" altLang="zh-TW" sz="2000" dirty="0">
                <a:solidFill>
                  <a:srgbClr val="800000"/>
                </a:solidFill>
              </a:rPr>
              <a:t>二次指數平滑是對一次指數平滑</a:t>
            </a:r>
            <a:r>
              <a:rPr lang="zh-TW" altLang="en-US" sz="2000" dirty="0">
                <a:solidFill>
                  <a:srgbClr val="800000"/>
                </a:solidFill>
              </a:rPr>
              <a:t>推導</a:t>
            </a:r>
            <a:r>
              <a:rPr lang="zh-TW" altLang="zh-TW" sz="2000" dirty="0"/>
              <a:t>。它適用於具線性</a:t>
            </a:r>
            <a:r>
              <a:rPr lang="zh-TW" altLang="zh-TW" sz="2000" dirty="0">
                <a:solidFill>
                  <a:srgbClr val="800000"/>
                </a:solidFill>
              </a:rPr>
              <a:t>趨勢</a:t>
            </a:r>
            <a:r>
              <a:rPr lang="zh-TW" altLang="zh-TW" sz="2000" dirty="0"/>
              <a:t>的時間序列。</a:t>
            </a:r>
            <a:r>
              <a:rPr lang="zh-TW" altLang="zh-TW" sz="2000" dirty="0">
                <a:solidFill>
                  <a:srgbClr val="800000"/>
                </a:solidFill>
              </a:rPr>
              <a:t>三次指數平滑</a:t>
            </a:r>
            <a:r>
              <a:rPr lang="zh-TW" altLang="zh-TW" sz="2000" dirty="0"/>
              <a:t>用來解決</a:t>
            </a:r>
            <a:r>
              <a:rPr lang="zh-TW" altLang="zh-TW" sz="2000" dirty="0">
                <a:solidFill>
                  <a:srgbClr val="800000"/>
                </a:solidFill>
              </a:rPr>
              <a:t>趨勢</a:t>
            </a:r>
            <a:r>
              <a:rPr lang="zh-TW" altLang="zh-TW" sz="2000" dirty="0"/>
              <a:t>與</a:t>
            </a:r>
            <a:r>
              <a:rPr lang="zh-TW" altLang="zh-TW" sz="2000" dirty="0">
                <a:solidFill>
                  <a:srgbClr val="800000"/>
                </a:solidFill>
              </a:rPr>
              <a:t>季節</a:t>
            </a:r>
            <a:r>
              <a:rPr lang="zh-TW" altLang="zh-TW" sz="2000" dirty="0"/>
              <a:t>性因子，由</a:t>
            </a:r>
            <a:r>
              <a:rPr lang="en-US" altLang="zh-TW" sz="2000" dirty="0"/>
              <a:t>Holt</a:t>
            </a:r>
            <a:r>
              <a:rPr lang="zh-TW" altLang="zh-TW" sz="2000" dirty="0"/>
              <a:t>與</a:t>
            </a:r>
            <a:r>
              <a:rPr lang="en-US" altLang="zh-TW" sz="2000" dirty="0"/>
              <a:t>Brown</a:t>
            </a:r>
            <a:r>
              <a:rPr lang="zh-TW" altLang="zh-TW" sz="2000" dirty="0"/>
              <a:t>提出，而</a:t>
            </a:r>
            <a:r>
              <a:rPr lang="zh-TW" altLang="zh-TW" sz="2000" dirty="0">
                <a:solidFill>
                  <a:srgbClr val="800000"/>
                </a:solidFill>
              </a:rPr>
              <a:t>發展成</a:t>
            </a:r>
            <a:r>
              <a:rPr lang="en-US" altLang="zh-TW" sz="2000" dirty="0">
                <a:solidFill>
                  <a:srgbClr val="800000"/>
                </a:solidFill>
              </a:rPr>
              <a:t>Holt-Winters </a:t>
            </a:r>
            <a:r>
              <a:rPr lang="zh-TW" altLang="zh-TW" sz="2000" dirty="0">
                <a:solidFill>
                  <a:srgbClr val="800000"/>
                </a:solidFill>
              </a:rPr>
              <a:t>線性趨勢指數平滑</a:t>
            </a:r>
            <a:r>
              <a:rPr lang="en-US" altLang="zh-TW" sz="2000" dirty="0"/>
              <a:t> Holt-Winters Linear Trend Exponential Smoothing</a:t>
            </a:r>
            <a:r>
              <a:rPr lang="zh-TW" altLang="zh-TW" sz="2000" dirty="0"/>
              <a:t>。</a:t>
            </a:r>
          </a:p>
        </p:txBody>
      </p:sp>
      <p:sp>
        <p:nvSpPr>
          <p:cNvPr id="7" name="灯片编号占位符 3">
            <a:extLst>
              <a:ext uri="{FF2B5EF4-FFF2-40B4-BE49-F238E27FC236}">
                <a16:creationId xmlns:a16="http://schemas.microsoft.com/office/drawing/2014/main" id="{189AA090-D9A0-49CC-B3B3-3D1D77195ED0}"/>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30</a:t>
            </a:fld>
            <a:endParaRPr lang="zh-CN" altLang="en-US" dirty="0"/>
          </a:p>
        </p:txBody>
      </p:sp>
    </p:spTree>
    <p:extLst>
      <p:ext uri="{BB962C8B-B14F-4D97-AF65-F5344CB8AC3E}">
        <p14:creationId xmlns:p14="http://schemas.microsoft.com/office/powerpoint/2010/main" val="1569590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D6F25-E753-46D8-8488-87F0300F800B}"/>
              </a:ext>
            </a:extLst>
          </p:cNvPr>
          <p:cNvSpPr>
            <a:spLocks noGrp="1"/>
          </p:cNvSpPr>
          <p:nvPr>
            <p:ph type="title"/>
          </p:nvPr>
        </p:nvSpPr>
        <p:spPr>
          <a:xfrm>
            <a:off x="748518" y="420538"/>
            <a:ext cx="7290054" cy="1499616"/>
          </a:xfrm>
        </p:spPr>
        <p:txBody>
          <a:bodyPr>
            <a:normAutofit fontScale="90000"/>
          </a:bodyPr>
          <a:lstStyle/>
          <a:p>
            <a:pPr>
              <a:lnSpc>
                <a:spcPct val="150000"/>
              </a:lnSpc>
            </a:pPr>
            <a:r>
              <a:rPr lang="en-US" altLang="zh-TW" sz="4000" dirty="0">
                <a:latin typeface="微軟正黑體" panose="020B0604030504040204" pitchFamily="34" charset="-120"/>
              </a:rPr>
              <a:t>3.3</a:t>
            </a:r>
            <a:r>
              <a:rPr lang="zh-TW" altLang="en-US" sz="4000" dirty="0">
                <a:latin typeface="微軟正黑體" panose="020B0604030504040204" pitchFamily="34" charset="-120"/>
              </a:rPr>
              <a:t>時間序列模型</a:t>
            </a:r>
            <a:r>
              <a:rPr lang="en-US" altLang="zh-TW" sz="4000" dirty="0">
                <a:latin typeface="微軟正黑體" panose="020B0604030504040204" pitchFamily="34" charset="-120"/>
              </a:rPr>
              <a:t>(4/8)</a:t>
            </a:r>
            <a:br>
              <a:rPr lang="en-US" altLang="zh-TW" sz="3600" dirty="0">
                <a:latin typeface="微軟正黑體" panose="020B0604030504040204" pitchFamily="34" charset="-120"/>
              </a:rPr>
            </a:br>
            <a:r>
              <a:rPr lang="zh-TW" altLang="en-US" sz="3100" dirty="0">
                <a:latin typeface="微軟正黑體" panose="020B0604030504040204" pitchFamily="34" charset="-120"/>
              </a:rPr>
              <a:t>三次指數平滑法</a:t>
            </a:r>
            <a:r>
              <a:rPr lang="en-US" altLang="zh-TW" sz="3100" dirty="0">
                <a:latin typeface="微軟正黑體" panose="020B0604030504040204" pitchFamily="34" charset="-120"/>
              </a:rPr>
              <a:t>(</a:t>
            </a:r>
            <a:r>
              <a:rPr lang="en-US" altLang="zh-TW" sz="3200" dirty="0"/>
              <a:t>Holt-Winters</a:t>
            </a:r>
            <a:r>
              <a:rPr lang="en-US" altLang="zh-TW" sz="3100" dirty="0">
                <a:latin typeface="微軟正黑體" panose="020B0604030504040204" pitchFamily="34" charset="-120"/>
              </a:rPr>
              <a:t>)</a:t>
            </a:r>
            <a:endParaRPr lang="zh-TW" altLang="en-US" sz="3100" dirty="0"/>
          </a:p>
        </p:txBody>
      </p:sp>
      <p:pic>
        <p:nvPicPr>
          <p:cNvPr id="8" name="圖片 7">
            <a:extLst>
              <a:ext uri="{FF2B5EF4-FFF2-40B4-BE49-F238E27FC236}">
                <a16:creationId xmlns:a16="http://schemas.microsoft.com/office/drawing/2014/main" id="{09BEE1FD-2B42-413B-B17B-2A13D2DEDC10}"/>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9553"/>
          <a:stretch/>
        </p:blipFill>
        <p:spPr>
          <a:xfrm>
            <a:off x="1638300" y="2114422"/>
            <a:ext cx="5967690" cy="1082688"/>
          </a:xfrm>
          <a:prstGeom prst="rect">
            <a:avLst/>
          </a:prstGeom>
        </p:spPr>
      </p:pic>
      <p:pic>
        <p:nvPicPr>
          <p:cNvPr id="10" name="圖片 9">
            <a:extLst>
              <a:ext uri="{FF2B5EF4-FFF2-40B4-BE49-F238E27FC236}">
                <a16:creationId xmlns:a16="http://schemas.microsoft.com/office/drawing/2014/main" id="{24136AF5-FBC6-499D-8D71-A875AA061BD1}"/>
              </a:ext>
            </a:extLst>
          </p:cNvPr>
          <p:cNvPicPr>
            <a:picLocks noChangeAspect="1"/>
          </p:cNvPicPr>
          <p:nvPr/>
        </p:nvPicPr>
        <p:blipFill rotWithShape="1">
          <a:blip r:embed="rId4">
            <a:extLst>
              <a:ext uri="{28A0092B-C50C-407E-A947-70E740481C1C}">
                <a14:useLocalDpi xmlns:a14="http://schemas.microsoft.com/office/drawing/2010/main" val="0"/>
              </a:ext>
            </a:extLst>
          </a:blip>
          <a:srcRect t="11274"/>
          <a:stretch/>
        </p:blipFill>
        <p:spPr>
          <a:xfrm>
            <a:off x="1409700" y="3275645"/>
            <a:ext cx="5967690" cy="798676"/>
          </a:xfrm>
          <a:prstGeom prst="rect">
            <a:avLst/>
          </a:prstGeom>
        </p:spPr>
      </p:pic>
      <p:pic>
        <p:nvPicPr>
          <p:cNvPr id="12" name="圖片 11">
            <a:extLst>
              <a:ext uri="{FF2B5EF4-FFF2-40B4-BE49-F238E27FC236}">
                <a16:creationId xmlns:a16="http://schemas.microsoft.com/office/drawing/2014/main" id="{026BD0D1-E7DE-45A1-A292-68DC34F12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612" y="3906713"/>
            <a:ext cx="5485090" cy="638428"/>
          </a:xfrm>
          <a:prstGeom prst="rect">
            <a:avLst/>
          </a:prstGeom>
        </p:spPr>
      </p:pic>
      <p:pic>
        <p:nvPicPr>
          <p:cNvPr id="14" name="圖片 13">
            <a:extLst>
              <a:ext uri="{FF2B5EF4-FFF2-40B4-BE49-F238E27FC236}">
                <a16:creationId xmlns:a16="http://schemas.microsoft.com/office/drawing/2014/main" id="{0A6A4B90-2307-44A0-8129-350DFFD8CED7}"/>
              </a:ext>
            </a:extLst>
          </p:cNvPr>
          <p:cNvPicPr>
            <a:picLocks noChangeAspect="1"/>
          </p:cNvPicPr>
          <p:nvPr/>
        </p:nvPicPr>
        <p:blipFill rotWithShape="1">
          <a:blip r:embed="rId6">
            <a:extLst>
              <a:ext uri="{28A0092B-C50C-407E-A947-70E740481C1C}">
                <a14:useLocalDpi xmlns:a14="http://schemas.microsoft.com/office/drawing/2010/main" val="0"/>
              </a:ext>
            </a:extLst>
          </a:blip>
          <a:srcRect r="27529"/>
          <a:stretch/>
        </p:blipFill>
        <p:spPr>
          <a:xfrm>
            <a:off x="1409700" y="4410839"/>
            <a:ext cx="4324857" cy="875028"/>
          </a:xfrm>
          <a:prstGeom prst="rect">
            <a:avLst/>
          </a:prstGeom>
        </p:spPr>
      </p:pic>
      <p:sp>
        <p:nvSpPr>
          <p:cNvPr id="15" name="矩形 14">
            <a:extLst>
              <a:ext uri="{FF2B5EF4-FFF2-40B4-BE49-F238E27FC236}">
                <a16:creationId xmlns:a16="http://schemas.microsoft.com/office/drawing/2014/main" id="{F86E3C65-36FE-4711-888E-5898851CFBBA}"/>
              </a:ext>
            </a:extLst>
          </p:cNvPr>
          <p:cNvSpPr/>
          <p:nvPr/>
        </p:nvSpPr>
        <p:spPr>
          <a:xfrm>
            <a:off x="0" y="5264794"/>
            <a:ext cx="4572000" cy="1046440"/>
          </a:xfrm>
          <a:prstGeom prst="rect">
            <a:avLst/>
          </a:prstGeom>
        </p:spPr>
        <p:txBody>
          <a:bodyPr>
            <a:spAutoFit/>
          </a:bodyPr>
          <a:lstStyle/>
          <a:p>
            <a:pPr marL="355600" indent="1066800" algn="just">
              <a:spcBef>
                <a:spcPts val="600"/>
              </a:spcBef>
              <a:spcAft>
                <a:spcPts val="600"/>
              </a:spcAft>
            </a:pPr>
            <a:r>
              <a:rPr lang="zh-TW" altLang="zh-TW" sz="1400" kern="100" dirty="0">
                <a:latin typeface="+mn-ea"/>
                <a:cs typeface="Times New Roman" panose="02020603050405020304" pitchFamily="18" charset="0"/>
              </a:rPr>
              <a:t>平滑數據參數</a:t>
            </a:r>
            <a:r>
              <a:rPr lang="en-US" altLang="zh-TW" sz="1400" kern="100" dirty="0">
                <a:latin typeface="+mn-ea"/>
                <a:cs typeface="Times New Roman" panose="02020603050405020304" pitchFamily="18" charset="0"/>
              </a:rPr>
              <a:t> </a:t>
            </a:r>
            <a:r>
              <a:rPr lang="zh-TW" altLang="zh-TW" sz="1400" kern="100" dirty="0">
                <a:latin typeface="+mn-ea"/>
                <a:cs typeface="Times New Roman" panose="02020603050405020304" pitchFamily="18" charset="0"/>
              </a:rPr>
              <a:t>（</a:t>
            </a:r>
            <a:r>
              <a:rPr lang="en-US" altLang="zh-TW" sz="1400" i="1" kern="100" dirty="0">
                <a:latin typeface="+mn-ea"/>
                <a:cs typeface="Times New Roman" panose="02020603050405020304" pitchFamily="18" charset="0"/>
              </a:rPr>
              <a:t>0 &lt; α &lt; 1 </a:t>
            </a:r>
            <a:r>
              <a:rPr lang="zh-TW" altLang="zh-TW" sz="1400" kern="100" dirty="0">
                <a:latin typeface="+mn-ea"/>
                <a:cs typeface="Times New Roman" panose="02020603050405020304" pitchFamily="18" charset="0"/>
              </a:rPr>
              <a:t>）</a:t>
            </a:r>
          </a:p>
          <a:p>
            <a:pPr marL="355600" indent="1066800" algn="just">
              <a:spcBef>
                <a:spcPts val="600"/>
              </a:spcBef>
              <a:spcAft>
                <a:spcPts val="600"/>
              </a:spcAft>
            </a:pPr>
            <a:r>
              <a:rPr lang="zh-TW" altLang="zh-TW" sz="1400" kern="100" dirty="0">
                <a:latin typeface="+mn-ea"/>
                <a:cs typeface="Times New Roman" panose="02020603050405020304" pitchFamily="18" charset="0"/>
              </a:rPr>
              <a:t>趨勢的平滑參數</a:t>
            </a:r>
            <a:r>
              <a:rPr lang="en-US" altLang="zh-TW" sz="1400" kern="100" dirty="0">
                <a:latin typeface="+mn-ea"/>
                <a:cs typeface="Times New Roman" panose="02020603050405020304" pitchFamily="18" charset="0"/>
              </a:rPr>
              <a:t> </a:t>
            </a:r>
            <a:r>
              <a:rPr lang="zh-TW" altLang="zh-TW" sz="1400" kern="100" dirty="0">
                <a:latin typeface="+mn-ea"/>
                <a:cs typeface="Times New Roman" panose="02020603050405020304" pitchFamily="18" charset="0"/>
              </a:rPr>
              <a:t>（</a:t>
            </a:r>
            <a:r>
              <a:rPr lang="en-US" altLang="zh-TW" sz="1400" i="1" kern="100" dirty="0">
                <a:latin typeface="+mn-ea"/>
                <a:cs typeface="Times New Roman" panose="02020603050405020304" pitchFamily="18" charset="0"/>
              </a:rPr>
              <a:t>0 &lt; β&lt; 1 </a:t>
            </a:r>
            <a:r>
              <a:rPr lang="zh-TW" altLang="zh-TW" sz="1400" kern="100" dirty="0">
                <a:latin typeface="+mn-ea"/>
                <a:cs typeface="Times New Roman" panose="02020603050405020304" pitchFamily="18" charset="0"/>
              </a:rPr>
              <a:t>）</a:t>
            </a:r>
          </a:p>
          <a:p>
            <a:pPr marL="355600" indent="1066800" algn="just">
              <a:spcBef>
                <a:spcPts val="600"/>
              </a:spcBef>
              <a:spcAft>
                <a:spcPts val="600"/>
              </a:spcAft>
            </a:pPr>
            <a:r>
              <a:rPr lang="zh-TW" altLang="zh-TW" sz="1400" kern="100" dirty="0">
                <a:latin typeface="+mn-ea"/>
                <a:cs typeface="Times New Roman" panose="02020603050405020304" pitchFamily="18" charset="0"/>
              </a:rPr>
              <a:t>季節性的平滑</a:t>
            </a:r>
            <a:r>
              <a:rPr lang="zh-TW" altLang="zh-TW" sz="1400" i="1" kern="100" dirty="0">
                <a:latin typeface="+mn-ea"/>
                <a:cs typeface="Times New Roman" panose="02020603050405020304" pitchFamily="18" charset="0"/>
              </a:rPr>
              <a:t>參數</a:t>
            </a:r>
            <a:r>
              <a:rPr lang="en-US" altLang="zh-TW" sz="1400" kern="100" dirty="0">
                <a:latin typeface="+mn-ea"/>
                <a:cs typeface="Times New Roman" panose="02020603050405020304" pitchFamily="18" charset="0"/>
              </a:rPr>
              <a:t> </a:t>
            </a:r>
            <a:r>
              <a:rPr lang="zh-TW" altLang="zh-TW" sz="1400" kern="100" dirty="0">
                <a:latin typeface="+mn-ea"/>
                <a:cs typeface="Times New Roman" panose="02020603050405020304" pitchFamily="18" charset="0"/>
              </a:rPr>
              <a:t>（</a:t>
            </a:r>
            <a:r>
              <a:rPr lang="en-US" altLang="zh-TW" sz="1400" i="1" kern="100" dirty="0">
                <a:latin typeface="+mn-ea"/>
                <a:cs typeface="Times New Roman" panose="02020603050405020304" pitchFamily="18" charset="0"/>
              </a:rPr>
              <a:t>0 &lt; γ&lt; 1 </a:t>
            </a:r>
            <a:r>
              <a:rPr lang="zh-TW" altLang="zh-TW" sz="1400" kern="100" dirty="0">
                <a:latin typeface="+mn-ea"/>
                <a:cs typeface="Times New Roman" panose="02020603050405020304" pitchFamily="18" charset="0"/>
              </a:rPr>
              <a:t>）</a:t>
            </a:r>
          </a:p>
        </p:txBody>
      </p:sp>
      <p:sp>
        <p:nvSpPr>
          <p:cNvPr id="16" name="矩形 15">
            <a:extLst>
              <a:ext uri="{FF2B5EF4-FFF2-40B4-BE49-F238E27FC236}">
                <a16:creationId xmlns:a16="http://schemas.microsoft.com/office/drawing/2014/main" id="{D782BB37-A5B0-4BBA-BD45-0D908EAD19B2}"/>
              </a:ext>
            </a:extLst>
          </p:cNvPr>
          <p:cNvSpPr/>
          <p:nvPr/>
        </p:nvSpPr>
        <p:spPr>
          <a:xfrm>
            <a:off x="3016377" y="5264794"/>
            <a:ext cx="4572000" cy="1046440"/>
          </a:xfrm>
          <a:prstGeom prst="rect">
            <a:avLst/>
          </a:prstGeom>
        </p:spPr>
        <p:txBody>
          <a:bodyPr>
            <a:spAutoFit/>
          </a:bodyPr>
          <a:lstStyle/>
          <a:p>
            <a:pPr marL="355600" indent="1066800" algn="just">
              <a:spcBef>
                <a:spcPts val="600"/>
              </a:spcBef>
              <a:spcAft>
                <a:spcPts val="600"/>
              </a:spcAft>
            </a:pPr>
            <a:r>
              <a:rPr lang="en-US" altLang="zh-TW" sz="1400" i="1" kern="100" dirty="0">
                <a:latin typeface="+mn-ea"/>
                <a:cs typeface="Times New Roman" panose="02020603050405020304" pitchFamily="18" charset="0"/>
              </a:rPr>
              <a:t>X</a:t>
            </a:r>
            <a:r>
              <a:rPr lang="zh-TW" altLang="zh-TW" sz="1400" i="1" kern="100" dirty="0">
                <a:latin typeface="+mn-ea"/>
                <a:cs typeface="Times New Roman" panose="02020603050405020304" pitchFamily="18" charset="0"/>
              </a:rPr>
              <a:t>（</a:t>
            </a:r>
            <a:r>
              <a:rPr lang="en-US" altLang="zh-TW" sz="1400" i="1" kern="100" dirty="0" err="1">
                <a:latin typeface="+mn-ea"/>
                <a:cs typeface="Times New Roman" panose="02020603050405020304" pitchFamily="18" charset="0"/>
              </a:rPr>
              <a:t>i</a:t>
            </a:r>
            <a:r>
              <a:rPr lang="zh-TW" altLang="zh-TW" sz="1400" i="1" kern="100" dirty="0">
                <a:latin typeface="+mn-ea"/>
                <a:cs typeface="Times New Roman" panose="02020603050405020304" pitchFamily="18" charset="0"/>
              </a:rPr>
              <a:t>）</a:t>
            </a:r>
            <a:r>
              <a:rPr lang="zh-TW" altLang="zh-TW" sz="1400" kern="100" dirty="0">
                <a:latin typeface="+mn-ea"/>
                <a:cs typeface="Times New Roman" panose="02020603050405020304" pitchFamily="18" charset="0"/>
              </a:rPr>
              <a:t>為原始資料</a:t>
            </a:r>
          </a:p>
          <a:p>
            <a:pPr marL="355600" indent="1066800" algn="just">
              <a:spcBef>
                <a:spcPts val="600"/>
              </a:spcBef>
              <a:spcAft>
                <a:spcPts val="600"/>
              </a:spcAft>
            </a:pPr>
            <a:r>
              <a:rPr lang="en-US" altLang="zh-TW" sz="1400" kern="100" dirty="0">
                <a:latin typeface="+mn-ea"/>
                <a:cs typeface="Times New Roman" panose="02020603050405020304" pitchFamily="18" charset="0"/>
              </a:rPr>
              <a:t>k</a:t>
            </a:r>
            <a:r>
              <a:rPr lang="zh-TW" altLang="zh-TW" sz="1400" kern="100" dirty="0">
                <a:latin typeface="+mn-ea"/>
                <a:cs typeface="Times New Roman" panose="02020603050405020304" pitchFamily="18" charset="0"/>
              </a:rPr>
              <a:t>為週期長度</a:t>
            </a:r>
          </a:p>
          <a:p>
            <a:pPr marL="355600" indent="1066800" algn="just">
              <a:spcBef>
                <a:spcPts val="600"/>
              </a:spcBef>
              <a:spcAft>
                <a:spcPts val="600"/>
              </a:spcAft>
            </a:pPr>
            <a:r>
              <a:rPr lang="en-US" altLang="zh-TW" sz="1400" i="1" kern="100" dirty="0">
                <a:latin typeface="+mn-ea"/>
                <a:cs typeface="Times New Roman" panose="02020603050405020304" pitchFamily="18" charset="0"/>
              </a:rPr>
              <a:t>X</a:t>
            </a:r>
            <a:r>
              <a:rPr lang="zh-TW" altLang="zh-TW" sz="1400" i="1" kern="100" dirty="0">
                <a:latin typeface="+mn-ea"/>
                <a:cs typeface="Times New Roman" panose="02020603050405020304" pitchFamily="18" charset="0"/>
              </a:rPr>
              <a:t>（</a:t>
            </a:r>
            <a:r>
              <a:rPr lang="en-US" altLang="zh-TW" sz="1400" i="1" kern="100" dirty="0" err="1">
                <a:latin typeface="+mn-ea"/>
                <a:cs typeface="Times New Roman" panose="02020603050405020304" pitchFamily="18" charset="0"/>
              </a:rPr>
              <a:t>i+h</a:t>
            </a:r>
            <a:r>
              <a:rPr lang="zh-TW" altLang="zh-TW" sz="1400" i="1" kern="100" dirty="0">
                <a:latin typeface="+mn-ea"/>
                <a:cs typeface="Times New Roman" panose="02020603050405020304" pitchFamily="18" charset="0"/>
              </a:rPr>
              <a:t>）</a:t>
            </a:r>
            <a:r>
              <a:rPr lang="zh-TW" altLang="zh-TW" sz="1400" kern="100" dirty="0">
                <a:latin typeface="+mn-ea"/>
                <a:cs typeface="Times New Roman" panose="02020603050405020304" pitchFamily="18" charset="0"/>
              </a:rPr>
              <a:t>為第</a:t>
            </a:r>
            <a:r>
              <a:rPr lang="en-US" altLang="zh-TW" sz="1400" i="1" kern="100" dirty="0" err="1">
                <a:latin typeface="+mn-ea"/>
                <a:cs typeface="Times New Roman" panose="02020603050405020304" pitchFamily="18" charset="0"/>
              </a:rPr>
              <a:t>i+h</a:t>
            </a:r>
            <a:r>
              <a:rPr lang="en-US" altLang="zh-TW" sz="1400" i="1" kern="100" dirty="0">
                <a:latin typeface="+mn-ea"/>
                <a:cs typeface="Times New Roman" panose="02020603050405020304" pitchFamily="18" charset="0"/>
              </a:rPr>
              <a:t> </a:t>
            </a:r>
            <a:r>
              <a:rPr lang="zh-TW" altLang="zh-TW" sz="1400" kern="100" dirty="0">
                <a:latin typeface="+mn-ea"/>
                <a:cs typeface="Times New Roman" panose="02020603050405020304" pitchFamily="18" charset="0"/>
              </a:rPr>
              <a:t>期的預測值</a:t>
            </a:r>
          </a:p>
        </p:txBody>
      </p:sp>
      <p:sp>
        <p:nvSpPr>
          <p:cNvPr id="17" name="矩形 16">
            <a:extLst>
              <a:ext uri="{FF2B5EF4-FFF2-40B4-BE49-F238E27FC236}">
                <a16:creationId xmlns:a16="http://schemas.microsoft.com/office/drawing/2014/main" id="{1B1E02B1-4E04-4852-8CC5-9EF1268E8BC7}"/>
              </a:ext>
            </a:extLst>
          </p:cNvPr>
          <p:cNvSpPr/>
          <p:nvPr/>
        </p:nvSpPr>
        <p:spPr>
          <a:xfrm>
            <a:off x="-6572250" y="5314344"/>
            <a:ext cx="6858000" cy="1493807"/>
          </a:xfrm>
          <a:prstGeom prst="rect">
            <a:avLst/>
          </a:prstGeom>
        </p:spPr>
        <p:txBody>
          <a:bodyPr wrap="square">
            <a:spAutoFit/>
          </a:bodyPr>
          <a:lstStyle/>
          <a:p>
            <a:pPr marL="266700" indent="800100" algn="just">
              <a:lnSpc>
                <a:spcPct val="150000"/>
              </a:lnSpc>
              <a:spcBef>
                <a:spcPts val="450"/>
              </a:spcBef>
              <a:spcAft>
                <a:spcPts val="450"/>
              </a:spcAft>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基礎量</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=αx</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/P</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-K+(1-α</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i-1</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+T</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i-1</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p>
          <a:p>
            <a:pPr marL="266700" indent="800100" algn="just">
              <a:lnSpc>
                <a:spcPct val="150000"/>
              </a:lnSpc>
              <a:spcBef>
                <a:spcPts val="450"/>
              </a:spcBef>
              <a:spcAft>
                <a:spcPts val="450"/>
              </a:spcAft>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T</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趨勢</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=β(L</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i</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i-1</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)+(1-β)T</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i-1</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p>
            <a:pPr marL="266700" indent="800100" algn="just">
              <a:lnSpc>
                <a:spcPct val="150000"/>
              </a:lnSpc>
              <a:spcBef>
                <a:spcPts val="450"/>
              </a:spcBef>
              <a:spcAft>
                <a:spcPts val="450"/>
              </a:spcAft>
            </a:pP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P</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latin typeface="微軟正黑體" panose="020B0604030504040204" pitchFamily="34" charset="-120"/>
                <a:ea typeface="微軟正黑體" panose="020B0604030504040204" pitchFamily="34" charset="-120"/>
                <a:cs typeface="Times New Roman" panose="02020603050405020304" pitchFamily="18" charset="0"/>
              </a:rPr>
              <a:t>季節</a:t>
            </a:r>
            <a:r>
              <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kern="100" dirty="0" err="1">
                <a:latin typeface="Times New Roman" panose="02020603050405020304" pitchFamily="18" charset="0"/>
                <a:ea typeface="標楷體" panose="03000509000000000000" pitchFamily="65" charset="-120"/>
                <a:cs typeface="Times New Roman" panose="02020603050405020304" pitchFamily="18" charset="0"/>
              </a:rPr>
              <a:t>γ</a:t>
            </a:r>
            <a:r>
              <a:rPr lang="en-US" altLang="zh-TW" sz="1600" kern="100" dirty="0" err="1">
                <a:latin typeface="Times New Roman" panose="02020603050405020304" pitchFamily="18" charset="0"/>
                <a:ea typeface="標楷體" panose="03000509000000000000" pitchFamily="65" charset="-120"/>
                <a:cs typeface="Times New Roman" panose="02020603050405020304" pitchFamily="18" charset="0"/>
              </a:rPr>
              <a:t>x</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/L</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+(1-</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γ</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)P</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en-US"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-k</a:t>
            </a:r>
            <a:r>
              <a:rPr lang="zh-TW" altLang="zh-TW" sz="1600"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 name="矩形 17">
            <a:extLst>
              <a:ext uri="{FF2B5EF4-FFF2-40B4-BE49-F238E27FC236}">
                <a16:creationId xmlns:a16="http://schemas.microsoft.com/office/drawing/2014/main" id="{F18B641F-CFF5-45C8-96F6-395365E686CB}"/>
              </a:ext>
            </a:extLst>
          </p:cNvPr>
          <p:cNvSpPr/>
          <p:nvPr/>
        </p:nvSpPr>
        <p:spPr>
          <a:xfrm>
            <a:off x="-5136014" y="517232"/>
            <a:ext cx="6065253" cy="830997"/>
          </a:xfrm>
          <a:prstGeom prst="rect">
            <a:avLst/>
          </a:prstGeom>
        </p:spPr>
        <p:txBody>
          <a:bodyPr wrap="square">
            <a:spAutoFit/>
          </a:bodyPr>
          <a:lstStyle/>
          <a:p>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三次指數平滑的預測公式爲：</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en-US" altLang="zh-TW" sz="2400" i="1" kern="100" dirty="0">
                <a:latin typeface="Times New Roman" panose="02020603050405020304" pitchFamily="18" charset="0"/>
                <a:ea typeface="標楷體" panose="03000509000000000000" pitchFamily="65" charset="-120"/>
                <a:cs typeface="Times New Roman" panose="02020603050405020304" pitchFamily="18" charset="0"/>
              </a:rPr>
              <a:t>X</a:t>
            </a:r>
            <a:r>
              <a:rPr lang="zh-TW"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baseline="-25000" dirty="0" err="1">
                <a:latin typeface="Times New Roman" panose="02020603050405020304" pitchFamily="18" charset="0"/>
                <a:ea typeface="標楷體" panose="03000509000000000000" pitchFamily="65" charset="-120"/>
                <a:cs typeface="Times New Roman" panose="02020603050405020304" pitchFamily="18" charset="0"/>
              </a:rPr>
              <a:t>i+h</a:t>
            </a:r>
            <a:r>
              <a:rPr lang="zh-TW"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i="1"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dirty="0">
                <a:latin typeface="Times New Roman" panose="02020603050405020304" pitchFamily="18" charset="0"/>
                <a:ea typeface="標楷體" panose="03000509000000000000" pitchFamily="65" charset="-120"/>
                <a:cs typeface="Times New Roman" panose="02020603050405020304" pitchFamily="18" charset="0"/>
              </a:rPr>
              <a:t>L</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dirty="0" err="1">
                <a:latin typeface="Times New Roman" panose="02020603050405020304" pitchFamily="18" charset="0"/>
                <a:ea typeface="標楷體" panose="03000509000000000000" pitchFamily="65" charset="-120"/>
                <a:cs typeface="Times New Roman" panose="02020603050405020304" pitchFamily="18" charset="0"/>
              </a:rPr>
              <a:t>hT</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i="1" kern="100" dirty="0">
                <a:latin typeface="Times New Roman" panose="02020603050405020304" pitchFamily="18" charset="0"/>
                <a:ea typeface="標楷體" panose="03000509000000000000" pitchFamily="65" charset="-120"/>
                <a:cs typeface="Times New Roman" panose="02020603050405020304" pitchFamily="18" charset="0"/>
              </a:rPr>
              <a:t>)P</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i="1" kern="100" baseline="-25000" dirty="0" err="1">
                <a:latin typeface="Times New Roman" panose="02020603050405020304" pitchFamily="18" charset="0"/>
                <a:ea typeface="標楷體" panose="03000509000000000000" pitchFamily="65" charset="-120"/>
                <a:cs typeface="Times New Roman" panose="02020603050405020304" pitchFamily="18" charset="0"/>
              </a:rPr>
              <a:t>i</a:t>
            </a:r>
            <a:r>
              <a:rPr lang="en-US"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-k+(h mod k</a:t>
            </a:r>
            <a:r>
              <a:rPr lang="zh-TW" altLang="zh-TW" sz="2400" i="1" kern="100" baseline="-250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p>
        </p:txBody>
      </p:sp>
      <p:pic>
        <p:nvPicPr>
          <p:cNvPr id="19" name="圖片 18">
            <a:extLst>
              <a:ext uri="{FF2B5EF4-FFF2-40B4-BE49-F238E27FC236}">
                <a16:creationId xmlns:a16="http://schemas.microsoft.com/office/drawing/2014/main" id="{5AE8B1A4-B990-435C-97CC-99FA6AEEA536}"/>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60688" r="33565"/>
          <a:stretch/>
        </p:blipFill>
        <p:spPr>
          <a:xfrm>
            <a:off x="5596982" y="1984391"/>
            <a:ext cx="470212" cy="1342750"/>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20" name="圖片 19">
            <a:extLst>
              <a:ext uri="{FF2B5EF4-FFF2-40B4-BE49-F238E27FC236}">
                <a16:creationId xmlns:a16="http://schemas.microsoft.com/office/drawing/2014/main" id="{2DC27752-4358-40D6-A15F-64179836C735}"/>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47674" r="42861"/>
          <a:stretch/>
        </p:blipFill>
        <p:spPr>
          <a:xfrm>
            <a:off x="4760213" y="1959751"/>
            <a:ext cx="781942" cy="1355713"/>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pic>
        <p:nvPicPr>
          <p:cNvPr id="21" name="圖片 20">
            <a:extLst>
              <a:ext uri="{FF2B5EF4-FFF2-40B4-BE49-F238E27FC236}">
                <a16:creationId xmlns:a16="http://schemas.microsoft.com/office/drawing/2014/main" id="{7AE36226-21B5-46C3-82DF-782261524267}"/>
              </a:ext>
            </a:extLst>
          </p:cNvPr>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28914" r="61790"/>
          <a:stretch/>
        </p:blipFill>
        <p:spPr>
          <a:xfrm>
            <a:off x="3479043" y="1996068"/>
            <a:ext cx="747408" cy="1319396"/>
          </a:xfrm>
          <a:prstGeom prst="rect">
            <a:avLst/>
          </a:prstGeom>
          <a:ln w="38100" cap="sq">
            <a:solidFill>
              <a:schemeClr val="accent4"/>
            </a:solidFill>
            <a:prstDash val="solid"/>
            <a:miter lim="800000"/>
          </a:ln>
          <a:effectLst>
            <a:outerShdw blurRad="50800" dist="38100" dir="2700000" algn="tl" rotWithShape="0">
              <a:srgbClr val="000000">
                <a:alpha val="43000"/>
              </a:srgbClr>
            </a:outerShdw>
          </a:effectLst>
        </p:spPr>
      </p:pic>
      <p:sp>
        <p:nvSpPr>
          <p:cNvPr id="22" name="灯片编号占位符 3">
            <a:extLst>
              <a:ext uri="{FF2B5EF4-FFF2-40B4-BE49-F238E27FC236}">
                <a16:creationId xmlns:a16="http://schemas.microsoft.com/office/drawing/2014/main" id="{89E672D3-1031-4306-B07B-B9444FFC0B57}"/>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31</a:t>
            </a:fld>
            <a:endParaRPr lang="zh-CN" altLang="en-US" dirty="0"/>
          </a:p>
        </p:txBody>
      </p:sp>
    </p:spTree>
    <p:extLst>
      <p:ext uri="{BB962C8B-B14F-4D97-AF65-F5344CB8AC3E}">
        <p14:creationId xmlns:p14="http://schemas.microsoft.com/office/powerpoint/2010/main" val="24519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3E45C7-64F5-46D3-A20D-9C63D9F968B1}"/>
              </a:ext>
            </a:extLst>
          </p:cNvPr>
          <p:cNvSpPr>
            <a:spLocks noGrp="1"/>
          </p:cNvSpPr>
          <p:nvPr>
            <p:ph type="title"/>
          </p:nvPr>
        </p:nvSpPr>
        <p:spPr>
          <a:xfrm>
            <a:off x="791539" y="611273"/>
            <a:ext cx="7290054" cy="1499616"/>
          </a:xfrm>
        </p:spPr>
        <p:txBody>
          <a:bodyPr>
            <a:normAutofit fontScale="90000"/>
          </a:bodyPr>
          <a:lstStyle/>
          <a:p>
            <a:pPr>
              <a:lnSpc>
                <a:spcPct val="150000"/>
              </a:lnSpc>
            </a:pPr>
            <a:r>
              <a:rPr lang="en-US" altLang="zh-TW" sz="3600" dirty="0">
                <a:latin typeface="微軟正黑體" panose="020B0604030504040204" pitchFamily="34" charset="-120"/>
              </a:rPr>
              <a:t>3.3</a:t>
            </a:r>
            <a:r>
              <a:rPr lang="zh-TW" altLang="en-US" sz="3600" dirty="0">
                <a:latin typeface="微軟正黑體" panose="020B0604030504040204" pitchFamily="34" charset="-120"/>
              </a:rPr>
              <a:t>時間序列模型</a:t>
            </a:r>
            <a:r>
              <a:rPr lang="en-US" altLang="zh-TW" sz="3600" dirty="0">
                <a:latin typeface="微軟正黑體" panose="020B0604030504040204" pitchFamily="34" charset="-120"/>
              </a:rPr>
              <a:t>(5/8)</a:t>
            </a:r>
            <a:br>
              <a:rPr lang="en-US" altLang="zh-TW" dirty="0">
                <a:latin typeface="微軟正黑體" panose="020B0604030504040204" pitchFamily="34" charset="-120"/>
              </a:rPr>
            </a:br>
            <a:r>
              <a:rPr lang="zh-TW" altLang="zh-TW" sz="3200" dirty="0"/>
              <a:t>自我迴歸移動平均整合模式</a:t>
            </a:r>
            <a:r>
              <a:rPr lang="en-US" altLang="zh-TW" sz="3200" dirty="0">
                <a:latin typeface="微軟正黑體" panose="020B0604030504040204" pitchFamily="34" charset="-120"/>
              </a:rPr>
              <a:t>ARIMA</a:t>
            </a:r>
            <a:endParaRPr lang="zh-TW" altLang="en-US" sz="3200" dirty="0"/>
          </a:p>
        </p:txBody>
      </p:sp>
      <p:sp>
        <p:nvSpPr>
          <p:cNvPr id="5" name="矩形 4">
            <a:extLst>
              <a:ext uri="{FF2B5EF4-FFF2-40B4-BE49-F238E27FC236}">
                <a16:creationId xmlns:a16="http://schemas.microsoft.com/office/drawing/2014/main" id="{8EE385C8-4DF0-493A-A49C-10E4DC8A71F0}"/>
              </a:ext>
            </a:extLst>
          </p:cNvPr>
          <p:cNvSpPr/>
          <p:nvPr/>
        </p:nvSpPr>
        <p:spPr>
          <a:xfrm>
            <a:off x="768096" y="2995842"/>
            <a:ext cx="7783285" cy="2308324"/>
          </a:xfrm>
          <a:prstGeom prst="rect">
            <a:avLst/>
          </a:prstGeom>
        </p:spPr>
        <p:txBody>
          <a:bodyPr wrap="square">
            <a:spAutoFit/>
          </a:bodyPr>
          <a:lstStyle/>
          <a:p>
            <a:r>
              <a:rPr lang="zh-TW" altLang="zh-TW" sz="2400" dirty="0">
                <a:latin typeface="+mn-ea"/>
                <a:cs typeface="Times New Roman" panose="02020603050405020304" pitchFamily="18" charset="0"/>
              </a:rPr>
              <a:t>自我迴歸移動平均整合模型</a:t>
            </a:r>
            <a:r>
              <a:rPr lang="en-US" altLang="zh-TW" sz="2400" dirty="0">
                <a:latin typeface="+mn-ea"/>
              </a:rPr>
              <a:t>ARIMA</a:t>
            </a:r>
            <a:r>
              <a:rPr lang="zh-TW" altLang="zh-TW" sz="2400" dirty="0">
                <a:latin typeface="+mn-ea"/>
                <a:cs typeface="Times New Roman" panose="02020603050405020304" pitchFamily="18" charset="0"/>
              </a:rPr>
              <a:t>，係由</a:t>
            </a:r>
            <a:r>
              <a:rPr lang="zh-TW" altLang="en-US" sz="2400" dirty="0">
                <a:latin typeface="+mn-ea"/>
              </a:rPr>
              <a:t>自迴歸模型</a:t>
            </a:r>
            <a:r>
              <a:rPr lang="en-US" altLang="zh-TW" sz="2400" dirty="0">
                <a:latin typeface="+mn-ea"/>
              </a:rPr>
              <a:t>AR</a:t>
            </a:r>
            <a:r>
              <a:rPr lang="zh-TW" altLang="zh-TW" sz="2400" dirty="0">
                <a:latin typeface="+mn-ea"/>
                <a:cs typeface="Times New Roman" panose="02020603050405020304" pitchFamily="18" charset="0"/>
              </a:rPr>
              <a:t>（</a:t>
            </a:r>
            <a:r>
              <a:rPr lang="en-US" altLang="zh-TW" sz="2400" dirty="0">
                <a:latin typeface="+mn-ea"/>
              </a:rPr>
              <a:t>Autoregression</a:t>
            </a:r>
            <a:r>
              <a:rPr lang="zh-TW" altLang="zh-TW" sz="2400" dirty="0">
                <a:latin typeface="+mn-ea"/>
                <a:cs typeface="Times New Roman" panose="02020603050405020304" pitchFamily="18" charset="0"/>
              </a:rPr>
              <a:t>）、</a:t>
            </a:r>
            <a:r>
              <a:rPr lang="zh-TW" altLang="en-US" sz="2400" dirty="0">
                <a:latin typeface="+mn-ea"/>
              </a:rPr>
              <a:t>移動平均模型</a:t>
            </a:r>
            <a:r>
              <a:rPr lang="en-US" altLang="zh-TW" sz="2400" dirty="0">
                <a:latin typeface="+mn-ea"/>
              </a:rPr>
              <a:t>MA</a:t>
            </a:r>
            <a:r>
              <a:rPr lang="zh-TW" altLang="zh-TW" sz="2400" dirty="0">
                <a:latin typeface="+mn-ea"/>
                <a:cs typeface="Times New Roman" panose="02020603050405020304" pitchFamily="18" charset="0"/>
              </a:rPr>
              <a:t>、</a:t>
            </a:r>
            <a:r>
              <a:rPr lang="zh-TW" altLang="en-US" sz="2400" dirty="0">
                <a:latin typeface="+mn-ea"/>
              </a:rPr>
              <a:t>自回歸移動平均模型</a:t>
            </a:r>
            <a:r>
              <a:rPr lang="en-US" altLang="zh-TW" sz="2400" dirty="0">
                <a:latin typeface="+mn-ea"/>
              </a:rPr>
              <a:t>ARMA</a:t>
            </a:r>
            <a:r>
              <a:rPr lang="zh-TW" altLang="zh-TW" sz="2400" dirty="0">
                <a:latin typeface="+mn-ea"/>
                <a:cs typeface="Times New Roman" panose="02020603050405020304" pitchFamily="18" charset="0"/>
              </a:rPr>
              <a:t>模型演變而來的，也稱為</a:t>
            </a:r>
            <a:r>
              <a:rPr lang="en-US" altLang="zh-TW" sz="2400" dirty="0">
                <a:latin typeface="+mn-ea"/>
              </a:rPr>
              <a:t> Box-Jenkins</a:t>
            </a:r>
            <a:r>
              <a:rPr lang="zh-TW" altLang="zh-TW" sz="2400" dirty="0">
                <a:latin typeface="+mn-ea"/>
                <a:cs typeface="Times New Roman" panose="02020603050405020304" pitchFamily="18" charset="0"/>
              </a:rPr>
              <a:t>預測（</a:t>
            </a:r>
            <a:r>
              <a:rPr lang="en-US" altLang="zh-TW" sz="2400" dirty="0">
                <a:latin typeface="+mn-ea"/>
              </a:rPr>
              <a:t>Box</a:t>
            </a:r>
            <a:r>
              <a:rPr lang="zh-TW" altLang="zh-TW" sz="2400" dirty="0">
                <a:latin typeface="+mn-ea"/>
                <a:cs typeface="Times New Roman" panose="02020603050405020304" pitchFamily="18" charset="0"/>
              </a:rPr>
              <a:t>、</a:t>
            </a:r>
            <a:r>
              <a:rPr lang="en-US" altLang="zh-TW" sz="2400" dirty="0">
                <a:latin typeface="+mn-ea"/>
              </a:rPr>
              <a:t>Jenkins</a:t>
            </a:r>
            <a:r>
              <a:rPr lang="zh-TW" altLang="zh-TW" sz="2400" dirty="0">
                <a:latin typeface="+mn-ea"/>
                <a:cs typeface="Times New Roman" panose="02020603050405020304" pitchFamily="18" charset="0"/>
              </a:rPr>
              <a:t>，</a:t>
            </a:r>
            <a:r>
              <a:rPr lang="en-US" altLang="zh-TW" sz="2400" dirty="0">
                <a:latin typeface="+mn-ea"/>
              </a:rPr>
              <a:t>1976</a:t>
            </a:r>
            <a:r>
              <a:rPr lang="zh-TW" altLang="zh-TW" sz="2400" dirty="0">
                <a:latin typeface="+mn-ea"/>
                <a:cs typeface="Times New Roman" panose="02020603050405020304" pitchFamily="18" charset="0"/>
              </a:rPr>
              <a:t>），近</a:t>
            </a:r>
            <a:r>
              <a:rPr lang="zh-TW" altLang="en-US" sz="2400" dirty="0">
                <a:latin typeface="+mn-ea"/>
                <a:cs typeface="Times New Roman" panose="02020603050405020304" pitchFamily="18" charset="0"/>
              </a:rPr>
              <a:t>年</a:t>
            </a:r>
            <a:r>
              <a:rPr lang="zh-TW" altLang="zh-TW" sz="2400" dirty="0">
                <a:latin typeface="+mn-ea"/>
                <a:cs typeface="Times New Roman" panose="02020603050405020304" pitchFamily="18" charset="0"/>
              </a:rPr>
              <a:t>文獻若是以</a:t>
            </a:r>
            <a:r>
              <a:rPr lang="en-US" altLang="zh-TW" sz="2400" dirty="0">
                <a:latin typeface="+mn-ea"/>
              </a:rPr>
              <a:t>AR</a:t>
            </a:r>
            <a:r>
              <a:rPr lang="zh-TW" altLang="zh-TW" sz="2400" dirty="0">
                <a:latin typeface="+mn-ea"/>
                <a:cs typeface="Times New Roman" panose="02020603050405020304" pitchFamily="18" charset="0"/>
              </a:rPr>
              <a:t>模型體系執行研究，多以</a:t>
            </a:r>
            <a:r>
              <a:rPr lang="en-US" altLang="zh-TW" sz="2400" dirty="0">
                <a:latin typeface="+mn-ea"/>
              </a:rPr>
              <a:t>ARIMA</a:t>
            </a:r>
            <a:r>
              <a:rPr lang="zh-TW" altLang="zh-TW" sz="2400" dirty="0">
                <a:latin typeface="+mn-ea"/>
                <a:cs typeface="Times New Roman" panose="02020603050405020304" pitchFamily="18" charset="0"/>
              </a:rPr>
              <a:t>模型來驗證預測準確度，是目前最常被使用時間序</a:t>
            </a:r>
            <a:r>
              <a:rPr lang="zh-TW" altLang="en-US" sz="2400" dirty="0">
                <a:latin typeface="+mn-ea"/>
                <a:cs typeface="Times New Roman" panose="02020603050405020304" pitchFamily="18" charset="0"/>
              </a:rPr>
              <a:t>列預測模型之一。</a:t>
            </a:r>
            <a:endParaRPr lang="zh-TW" altLang="en-US" sz="2400" dirty="0">
              <a:latin typeface="+mn-ea"/>
            </a:endParaRPr>
          </a:p>
        </p:txBody>
      </p:sp>
      <p:sp>
        <p:nvSpPr>
          <p:cNvPr id="16" name="灯片编号占位符 3">
            <a:extLst>
              <a:ext uri="{FF2B5EF4-FFF2-40B4-BE49-F238E27FC236}">
                <a16:creationId xmlns:a16="http://schemas.microsoft.com/office/drawing/2014/main" id="{C41A8940-10A3-464B-8CF9-E414945ED6FE}"/>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32</a:t>
            </a:fld>
            <a:endParaRPr lang="zh-CN" altLang="en-US" dirty="0"/>
          </a:p>
        </p:txBody>
      </p:sp>
      <p:grpSp>
        <p:nvGrpSpPr>
          <p:cNvPr id="6" name="群組 5">
            <a:extLst>
              <a:ext uri="{FF2B5EF4-FFF2-40B4-BE49-F238E27FC236}">
                <a16:creationId xmlns:a16="http://schemas.microsoft.com/office/drawing/2014/main" id="{624BB3D3-CAE3-40B4-86AA-B5E23F773E61}"/>
              </a:ext>
            </a:extLst>
          </p:cNvPr>
          <p:cNvGrpSpPr/>
          <p:nvPr/>
        </p:nvGrpSpPr>
        <p:grpSpPr>
          <a:xfrm>
            <a:off x="768095" y="2400822"/>
            <a:ext cx="7783285" cy="3845905"/>
            <a:chOff x="768096" y="2400822"/>
            <a:chExt cx="7783285" cy="3845905"/>
          </a:xfrm>
        </p:grpSpPr>
        <p:sp>
          <p:nvSpPr>
            <p:cNvPr id="18" name="矩形: 圓角 17">
              <a:extLst>
                <a:ext uri="{FF2B5EF4-FFF2-40B4-BE49-F238E27FC236}">
                  <a16:creationId xmlns:a16="http://schemas.microsoft.com/office/drawing/2014/main" id="{FC062515-13BA-4FDD-8BE0-DEEDA92F0369}"/>
                </a:ext>
              </a:extLst>
            </p:cNvPr>
            <p:cNvSpPr/>
            <p:nvPr/>
          </p:nvSpPr>
          <p:spPr>
            <a:xfrm>
              <a:off x="768096" y="2400822"/>
              <a:ext cx="7783285" cy="3845905"/>
            </a:xfrm>
            <a:prstGeom prst="round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片 16">
              <a:extLst>
                <a:ext uri="{FF2B5EF4-FFF2-40B4-BE49-F238E27FC236}">
                  <a16:creationId xmlns:a16="http://schemas.microsoft.com/office/drawing/2014/main" id="{B07C18DC-AF71-4787-BF1B-4BC2E9307F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5762" y="5067465"/>
              <a:ext cx="4827789" cy="664328"/>
            </a:xfrm>
            <a:prstGeom prst="rect">
              <a:avLst/>
            </a:prstGeom>
          </p:spPr>
        </p:pic>
        <p:pic>
          <p:nvPicPr>
            <p:cNvPr id="20" name="圖片 19">
              <a:extLst>
                <a:ext uri="{FF2B5EF4-FFF2-40B4-BE49-F238E27FC236}">
                  <a16:creationId xmlns:a16="http://schemas.microsoft.com/office/drawing/2014/main" id="{654228A8-8F94-42B9-AF9C-1EC01646152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51542" y="3480410"/>
              <a:ext cx="2358115" cy="681234"/>
            </a:xfrm>
            <a:prstGeom prst="rect">
              <a:avLst/>
            </a:prstGeom>
          </p:spPr>
        </p:pic>
        <p:pic>
          <p:nvPicPr>
            <p:cNvPr id="23" name="圖片 22">
              <a:extLst>
                <a:ext uri="{FF2B5EF4-FFF2-40B4-BE49-F238E27FC236}">
                  <a16:creationId xmlns:a16="http://schemas.microsoft.com/office/drawing/2014/main" id="{603DD995-2E74-49F5-BD50-F345487E941D}"/>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51542" y="2836376"/>
              <a:ext cx="2460884" cy="677715"/>
            </a:xfrm>
            <a:prstGeom prst="rect">
              <a:avLst/>
            </a:prstGeom>
          </p:spPr>
        </p:pic>
        <p:sp>
          <p:nvSpPr>
            <p:cNvPr id="7" name="矩形 6">
              <a:extLst>
                <a:ext uri="{FF2B5EF4-FFF2-40B4-BE49-F238E27FC236}">
                  <a16:creationId xmlns:a16="http://schemas.microsoft.com/office/drawing/2014/main" id="{007C1884-780F-4C3D-8677-01CB625FAB26}"/>
                </a:ext>
              </a:extLst>
            </p:cNvPr>
            <p:cNvSpPr/>
            <p:nvPr/>
          </p:nvSpPr>
          <p:spPr>
            <a:xfrm>
              <a:off x="1288794" y="2993175"/>
              <a:ext cx="966931"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AR</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模型</a:t>
              </a:r>
              <a:endParaRPr lang="zh-TW" altLang="en-US" dirty="0"/>
            </a:p>
          </p:txBody>
        </p:sp>
        <p:sp>
          <p:nvSpPr>
            <p:cNvPr id="24" name="矩形 23">
              <a:extLst>
                <a:ext uri="{FF2B5EF4-FFF2-40B4-BE49-F238E27FC236}">
                  <a16:creationId xmlns:a16="http://schemas.microsoft.com/office/drawing/2014/main" id="{E5FE3B82-3797-427A-9C4E-F332EC7EEA72}"/>
                </a:ext>
              </a:extLst>
            </p:cNvPr>
            <p:cNvSpPr/>
            <p:nvPr/>
          </p:nvSpPr>
          <p:spPr>
            <a:xfrm>
              <a:off x="1288794" y="3698451"/>
              <a:ext cx="1018227"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MA</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模型</a:t>
              </a:r>
              <a:endParaRPr lang="zh-TW" altLang="en-US" dirty="0"/>
            </a:p>
          </p:txBody>
        </p:sp>
        <p:sp>
          <p:nvSpPr>
            <p:cNvPr id="25" name="矩形 24">
              <a:extLst>
                <a:ext uri="{FF2B5EF4-FFF2-40B4-BE49-F238E27FC236}">
                  <a16:creationId xmlns:a16="http://schemas.microsoft.com/office/drawing/2014/main" id="{6FA34AA6-2211-4936-834B-06FF62CF7114}"/>
                </a:ext>
              </a:extLst>
            </p:cNvPr>
            <p:cNvSpPr/>
            <p:nvPr/>
          </p:nvSpPr>
          <p:spPr>
            <a:xfrm>
              <a:off x="1288794" y="4443521"/>
              <a:ext cx="1338828"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ARMA</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模型</a:t>
              </a:r>
              <a:endParaRPr lang="zh-TW" altLang="en-US" dirty="0"/>
            </a:p>
          </p:txBody>
        </p:sp>
        <p:sp>
          <p:nvSpPr>
            <p:cNvPr id="26" name="矩形 25">
              <a:extLst>
                <a:ext uri="{FF2B5EF4-FFF2-40B4-BE49-F238E27FC236}">
                  <a16:creationId xmlns:a16="http://schemas.microsoft.com/office/drawing/2014/main" id="{7D8A3E65-81B3-4BC5-BD47-A08D861799CE}"/>
                </a:ext>
              </a:extLst>
            </p:cNvPr>
            <p:cNvSpPr/>
            <p:nvPr/>
          </p:nvSpPr>
          <p:spPr>
            <a:xfrm>
              <a:off x="1288794" y="5224767"/>
              <a:ext cx="141577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ARIMA</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模型</a:t>
              </a:r>
              <a:endParaRPr lang="zh-TW" altLang="en-US" dirty="0"/>
            </a:p>
          </p:txBody>
        </p:sp>
        <p:pic>
          <p:nvPicPr>
            <p:cNvPr id="4" name="圖片 3">
              <a:extLst>
                <a:ext uri="{FF2B5EF4-FFF2-40B4-BE49-F238E27FC236}">
                  <a16:creationId xmlns:a16="http://schemas.microsoft.com/office/drawing/2014/main" id="{C4D10993-71BB-4DF9-A807-A3C1CCE82A87}"/>
                </a:ext>
              </a:extLst>
            </p:cNvPr>
            <p:cNvPicPr>
              <a:picLocks noChangeAspect="1"/>
            </p:cNvPicPr>
            <p:nvPr/>
          </p:nvPicPr>
          <p:blipFill rotWithShape="1">
            <a:blip r:embed="rId6"/>
            <a:srcRect b="14073"/>
            <a:stretch/>
          </p:blipFill>
          <p:spPr>
            <a:xfrm>
              <a:off x="1077340" y="4274794"/>
              <a:ext cx="6718451" cy="792671"/>
            </a:xfrm>
            <a:prstGeom prst="rect">
              <a:avLst/>
            </a:prstGeom>
            <a:ln w="19050">
              <a:noFill/>
              <a:prstDash val="dash"/>
            </a:ln>
          </p:spPr>
        </p:pic>
      </p:grpSp>
      <p:cxnSp>
        <p:nvCxnSpPr>
          <p:cNvPr id="11" name="接點: 肘形 10">
            <a:extLst>
              <a:ext uri="{FF2B5EF4-FFF2-40B4-BE49-F238E27FC236}">
                <a16:creationId xmlns:a16="http://schemas.microsoft.com/office/drawing/2014/main" id="{425641BA-16A1-4C15-958C-94A476E1152D}"/>
              </a:ext>
            </a:extLst>
          </p:cNvPr>
          <p:cNvCxnSpPr>
            <a:cxnSpLocks/>
            <a:stCxn id="23" idx="3"/>
            <a:endCxn id="4" idx="3"/>
          </p:cNvCxnSpPr>
          <p:nvPr/>
        </p:nvCxnSpPr>
        <p:spPr>
          <a:xfrm>
            <a:off x="5312425" y="3175234"/>
            <a:ext cx="2483365" cy="1495896"/>
          </a:xfrm>
          <a:prstGeom prst="bentConnector3">
            <a:avLst>
              <a:gd name="adj1" fmla="val 109205"/>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413A26A3-AFA8-42C8-A208-F57165257106}"/>
              </a:ext>
            </a:extLst>
          </p:cNvPr>
          <p:cNvCxnSpPr>
            <a:cxnSpLocks/>
            <a:stCxn id="20" idx="3"/>
            <a:endCxn id="4" idx="3"/>
          </p:cNvCxnSpPr>
          <p:nvPr/>
        </p:nvCxnSpPr>
        <p:spPr>
          <a:xfrm>
            <a:off x="5209656" y="3821027"/>
            <a:ext cx="2586134" cy="850103"/>
          </a:xfrm>
          <a:prstGeom prst="bentConnector3">
            <a:avLst>
              <a:gd name="adj1" fmla="val 108839"/>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173966AE-BD0D-44FF-9325-0676A513959B}"/>
              </a:ext>
            </a:extLst>
          </p:cNvPr>
          <p:cNvSpPr/>
          <p:nvPr/>
        </p:nvSpPr>
        <p:spPr>
          <a:xfrm>
            <a:off x="4422987" y="5124897"/>
            <a:ext cx="1019870" cy="469202"/>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2B3C513B-6A86-4DD9-8D9A-6692660CF83F}"/>
              </a:ext>
            </a:extLst>
          </p:cNvPr>
          <p:cNvSpPr/>
          <p:nvPr/>
        </p:nvSpPr>
        <p:spPr>
          <a:xfrm>
            <a:off x="2851541" y="4345705"/>
            <a:ext cx="4944249" cy="664328"/>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98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圓角 54">
            <a:extLst>
              <a:ext uri="{FF2B5EF4-FFF2-40B4-BE49-F238E27FC236}">
                <a16:creationId xmlns:a16="http://schemas.microsoft.com/office/drawing/2014/main" id="{30E0DEF6-A305-4DEC-9328-4DE62C8D87AF}"/>
              </a:ext>
            </a:extLst>
          </p:cNvPr>
          <p:cNvSpPr/>
          <p:nvPr/>
        </p:nvSpPr>
        <p:spPr>
          <a:xfrm>
            <a:off x="4310213" y="445476"/>
            <a:ext cx="2050765" cy="538487"/>
          </a:xfrm>
          <a:prstGeom prst="roundRect">
            <a:avLst/>
          </a:prstGeom>
          <a:solidFill>
            <a:schemeClr val="accent1">
              <a:lumMod val="20000"/>
              <a:lumOff val="8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資料蒐整</a:t>
            </a:r>
          </a:p>
        </p:txBody>
      </p:sp>
      <p:sp>
        <p:nvSpPr>
          <p:cNvPr id="56" name="矩形: 圓角 55">
            <a:extLst>
              <a:ext uri="{FF2B5EF4-FFF2-40B4-BE49-F238E27FC236}">
                <a16:creationId xmlns:a16="http://schemas.microsoft.com/office/drawing/2014/main" id="{0B406F41-668C-4F63-9CE4-8EF154D5AEE8}"/>
              </a:ext>
            </a:extLst>
          </p:cNvPr>
          <p:cNvSpPr/>
          <p:nvPr/>
        </p:nvSpPr>
        <p:spPr>
          <a:xfrm>
            <a:off x="4166575" y="2712370"/>
            <a:ext cx="2338042" cy="914451"/>
          </a:xfrm>
          <a:prstGeom prst="roundRect">
            <a:avLst/>
          </a:prstGeom>
          <a:solidFill>
            <a:schemeClr val="accent1">
              <a:lumMod val="60000"/>
              <a:lumOff val="4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利用</a:t>
            </a:r>
            <a:r>
              <a:rPr lang="en-US" altLang="zh-TW" sz="1600" dirty="0">
                <a:solidFill>
                  <a:schemeClr val="tx1"/>
                </a:solidFill>
                <a:latin typeface="微軟正黑體" panose="020B0604030504040204" pitchFamily="34" charset="-120"/>
                <a:ea typeface="微軟正黑體" panose="020B0604030504040204" pitchFamily="34" charset="-120"/>
              </a:rPr>
              <a:t>ACF</a:t>
            </a:r>
            <a:r>
              <a:rPr lang="zh-TW" altLang="zh-TW" sz="1600" dirty="0">
                <a:solidFill>
                  <a:schemeClr val="tx1"/>
                </a:solidFill>
                <a:latin typeface="微軟正黑體" panose="020B0604030504040204" pitchFamily="34" charset="-120"/>
                <a:ea typeface="微軟正黑體" panose="020B0604030504040204" pitchFamily="34" charset="-120"/>
              </a:rPr>
              <a:t>及</a:t>
            </a:r>
            <a:r>
              <a:rPr lang="en-US" altLang="zh-TW" sz="1600" dirty="0">
                <a:solidFill>
                  <a:schemeClr val="tx1"/>
                </a:solidFill>
                <a:latin typeface="微軟正黑體" panose="020B0604030504040204" pitchFamily="34" charset="-120"/>
                <a:ea typeface="微軟正黑體" panose="020B0604030504040204" pitchFamily="34" charset="-120"/>
              </a:rPr>
              <a:t>PACF</a:t>
            </a:r>
            <a:r>
              <a:rPr lang="zh-TW" altLang="zh-TW" sz="1600" dirty="0">
                <a:solidFill>
                  <a:schemeClr val="tx1"/>
                </a:solidFill>
                <a:latin typeface="微軟正黑體" panose="020B0604030504040204" pitchFamily="34" charset="-120"/>
                <a:ea typeface="微軟正黑體" panose="020B0604030504040204" pitchFamily="34" charset="-120"/>
              </a:rPr>
              <a:t>判定</a:t>
            </a:r>
            <a:r>
              <a:rPr lang="en-US" altLang="zh-TW" sz="1600" dirty="0">
                <a:solidFill>
                  <a:schemeClr val="tx1"/>
                </a:solidFill>
                <a:latin typeface="微軟正黑體" panose="020B0604030504040204" pitchFamily="34" charset="-120"/>
                <a:ea typeface="微軟正黑體" panose="020B0604030504040204" pitchFamily="34" charset="-120"/>
              </a:rPr>
              <a:t>ARIMA</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p</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d</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q</a:t>
            </a:r>
            <a:r>
              <a:rPr lang="zh-TW" altLang="zh-TW" sz="1600" dirty="0">
                <a:solidFill>
                  <a:schemeClr val="tx1"/>
                </a:solidFill>
                <a:latin typeface="微軟正黑體" panose="020B0604030504040204" pitchFamily="34" charset="-120"/>
                <a:ea typeface="微軟正黑體" panose="020B0604030504040204" pitchFamily="34" charset="-120"/>
              </a:rPr>
              <a:t>）</a:t>
            </a:r>
          </a:p>
        </p:txBody>
      </p:sp>
      <p:sp>
        <p:nvSpPr>
          <p:cNvPr id="59" name="矩形: 圓角 58">
            <a:extLst>
              <a:ext uri="{FF2B5EF4-FFF2-40B4-BE49-F238E27FC236}">
                <a16:creationId xmlns:a16="http://schemas.microsoft.com/office/drawing/2014/main" id="{D3278818-8EE4-4F05-8D66-98AE193B507C}"/>
              </a:ext>
            </a:extLst>
          </p:cNvPr>
          <p:cNvSpPr/>
          <p:nvPr/>
        </p:nvSpPr>
        <p:spPr>
          <a:xfrm>
            <a:off x="4310213" y="6102873"/>
            <a:ext cx="2050766" cy="516342"/>
          </a:xfrm>
          <a:prstGeom prst="roundRect">
            <a:avLst/>
          </a:prstGeom>
          <a:solidFill>
            <a:srgbClr val="CCFF33"/>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a:solidFill>
                  <a:schemeClr val="tx1"/>
                </a:solidFill>
                <a:latin typeface="微軟正黑體" panose="020B0604030504040204" pitchFamily="34" charset="-120"/>
                <a:ea typeface="微軟正黑體" panose="020B0604030504040204" pitchFamily="34" charset="-120"/>
              </a:rPr>
              <a:t>預測</a:t>
            </a:r>
          </a:p>
        </p:txBody>
      </p:sp>
      <p:sp>
        <p:nvSpPr>
          <p:cNvPr id="60" name="矩形: 圓角 59">
            <a:extLst>
              <a:ext uri="{FF2B5EF4-FFF2-40B4-BE49-F238E27FC236}">
                <a16:creationId xmlns:a16="http://schemas.microsoft.com/office/drawing/2014/main" id="{E2F9731B-1F94-4AC2-B6FF-E5EB74ADDFAD}"/>
              </a:ext>
            </a:extLst>
          </p:cNvPr>
          <p:cNvSpPr/>
          <p:nvPr/>
        </p:nvSpPr>
        <p:spPr>
          <a:xfrm>
            <a:off x="6777551" y="1550188"/>
            <a:ext cx="2050765" cy="538487"/>
          </a:xfrm>
          <a:prstGeom prst="roundRect">
            <a:avLst/>
          </a:prstGeom>
          <a:solidFill>
            <a:srgbClr val="FCCFCC"/>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差分</a:t>
            </a:r>
          </a:p>
        </p:txBody>
      </p:sp>
      <p:sp>
        <p:nvSpPr>
          <p:cNvPr id="61" name="菱形 60">
            <a:extLst>
              <a:ext uri="{FF2B5EF4-FFF2-40B4-BE49-F238E27FC236}">
                <a16:creationId xmlns:a16="http://schemas.microsoft.com/office/drawing/2014/main" id="{CC17170F-33DD-4665-A366-7944D90695FC}"/>
              </a:ext>
            </a:extLst>
          </p:cNvPr>
          <p:cNvSpPr/>
          <p:nvPr/>
        </p:nvSpPr>
        <p:spPr>
          <a:xfrm>
            <a:off x="4310215" y="1200513"/>
            <a:ext cx="2050764" cy="1237838"/>
          </a:xfrm>
          <a:prstGeom prst="diamond">
            <a:avLst/>
          </a:prstGeom>
          <a:solidFill>
            <a:schemeClr val="accent1">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判斷數列是否穩定</a:t>
            </a:r>
          </a:p>
        </p:txBody>
      </p:sp>
      <p:sp>
        <p:nvSpPr>
          <p:cNvPr id="2" name="矩形 1">
            <a:extLst>
              <a:ext uri="{FF2B5EF4-FFF2-40B4-BE49-F238E27FC236}">
                <a16:creationId xmlns:a16="http://schemas.microsoft.com/office/drawing/2014/main" id="{7406A32D-82B1-41E3-A302-2AAC86516BCA}"/>
              </a:ext>
            </a:extLst>
          </p:cNvPr>
          <p:cNvSpPr/>
          <p:nvPr/>
        </p:nvSpPr>
        <p:spPr>
          <a:xfrm>
            <a:off x="652847" y="2507847"/>
            <a:ext cx="2677218" cy="2708434"/>
          </a:xfrm>
          <a:prstGeom prst="rect">
            <a:avLst/>
          </a:prstGeom>
        </p:spPr>
        <p:txBody>
          <a:bodyPr wrap="square">
            <a:spAutoFit/>
          </a:bodyPr>
          <a:lstStyle/>
          <a:p>
            <a:r>
              <a:rPr lang="zh-TW" altLang="zh-TW" sz="1600" dirty="0">
                <a:latin typeface="+mn-ea"/>
                <a:cs typeface="Times New Roman" panose="02020603050405020304" pitchFamily="18" charset="0"/>
              </a:rPr>
              <a:t>以</a:t>
            </a:r>
            <a:r>
              <a:rPr lang="en-US" altLang="zh-TW" sz="1600" dirty="0">
                <a:latin typeface="+mn-ea"/>
              </a:rPr>
              <a:t>Box-Jenkins</a:t>
            </a:r>
            <a:r>
              <a:rPr lang="zh-TW" altLang="zh-TW" sz="1600" dirty="0">
                <a:latin typeface="+mn-ea"/>
                <a:cs typeface="Times New Roman" panose="02020603050405020304" pitchFamily="18" charset="0"/>
              </a:rPr>
              <a:t>方法建立</a:t>
            </a:r>
            <a:r>
              <a:rPr lang="en-US" altLang="zh-TW" sz="1600" dirty="0">
                <a:latin typeface="+mn-ea"/>
              </a:rPr>
              <a:t>ARIMA</a:t>
            </a:r>
            <a:r>
              <a:rPr lang="zh-TW" altLang="zh-TW" sz="1600" dirty="0">
                <a:latin typeface="+mn-ea"/>
                <a:cs typeface="Times New Roman" panose="02020603050405020304" pitchFamily="18" charset="0"/>
              </a:rPr>
              <a:t>流程約三個步驟</a:t>
            </a:r>
            <a:endParaRPr lang="en-US" altLang="zh-TW" sz="1600" dirty="0">
              <a:latin typeface="+mn-ea"/>
              <a:cs typeface="Times New Roman" panose="02020603050405020304" pitchFamily="18" charset="0"/>
            </a:endParaRPr>
          </a:p>
          <a:p>
            <a:pPr marL="285750" indent="-285750">
              <a:buFont typeface="Arial" panose="020B0604020202020204" pitchFamily="34" charset="0"/>
              <a:buChar char="•"/>
            </a:pPr>
            <a:r>
              <a:rPr lang="zh-TW" altLang="zh-TW" sz="1600" dirty="0">
                <a:latin typeface="+mn-ea"/>
                <a:cs typeface="Times New Roman" panose="02020603050405020304" pitchFamily="18" charset="0"/>
              </a:rPr>
              <a:t>模型判定（</a:t>
            </a:r>
            <a:r>
              <a:rPr lang="en-US" altLang="zh-TW" sz="1600" dirty="0">
                <a:latin typeface="+mn-ea"/>
              </a:rPr>
              <a:t>identification</a:t>
            </a:r>
            <a:r>
              <a:rPr lang="zh-TW" altLang="zh-TW" sz="1600" dirty="0">
                <a:latin typeface="+mn-ea"/>
                <a:cs typeface="Times New Roman" panose="02020603050405020304" pitchFamily="18" charset="0"/>
              </a:rPr>
              <a:t>）</a:t>
            </a:r>
            <a:endParaRPr lang="en-US" altLang="zh-TW" sz="1600" dirty="0">
              <a:latin typeface="+mn-ea"/>
              <a:cs typeface="Times New Roman" panose="02020603050405020304" pitchFamily="18" charset="0"/>
            </a:endParaRPr>
          </a:p>
          <a:p>
            <a:pPr marL="285750" indent="-285750">
              <a:buFont typeface="Arial" panose="020B0604020202020204" pitchFamily="34" charset="0"/>
              <a:buChar char="•"/>
            </a:pPr>
            <a:r>
              <a:rPr lang="zh-TW" altLang="zh-TW" sz="1600" dirty="0">
                <a:latin typeface="+mn-ea"/>
                <a:cs typeface="Times New Roman" panose="02020603050405020304" pitchFamily="18" charset="0"/>
              </a:rPr>
              <a:t>參數估計</a:t>
            </a:r>
            <a:endParaRPr lang="en-US" altLang="zh-TW" sz="1600" dirty="0">
              <a:latin typeface="+mn-ea"/>
              <a:cs typeface="Times New Roman" panose="02020603050405020304" pitchFamily="18" charset="0"/>
            </a:endParaRPr>
          </a:p>
          <a:p>
            <a:r>
              <a:rPr lang="en-US" altLang="zh-TW" sz="1600" dirty="0">
                <a:latin typeface="+mn-ea"/>
                <a:cs typeface="Times New Roman" panose="02020603050405020304" pitchFamily="18" charset="0"/>
              </a:rPr>
              <a:t>      </a:t>
            </a:r>
            <a:r>
              <a:rPr lang="zh-TW" altLang="zh-TW" sz="1600" dirty="0">
                <a:latin typeface="+mn-ea"/>
                <a:cs typeface="Times New Roman" panose="02020603050405020304" pitchFamily="18" charset="0"/>
              </a:rPr>
              <a:t>（</a:t>
            </a:r>
            <a:r>
              <a:rPr lang="en-US" altLang="zh-TW" sz="1600" dirty="0">
                <a:latin typeface="+mn-ea"/>
              </a:rPr>
              <a:t>estimation</a:t>
            </a:r>
            <a:r>
              <a:rPr lang="zh-TW" altLang="zh-TW" sz="1600" dirty="0">
                <a:latin typeface="+mn-ea"/>
                <a:cs typeface="Times New Roman" panose="02020603050405020304" pitchFamily="18" charset="0"/>
              </a:rPr>
              <a:t>）</a:t>
            </a:r>
            <a:endParaRPr lang="en-US" altLang="zh-TW" sz="1600" dirty="0">
              <a:latin typeface="+mn-ea"/>
              <a:cs typeface="Times New Roman" panose="02020603050405020304" pitchFamily="18" charset="0"/>
            </a:endParaRPr>
          </a:p>
          <a:p>
            <a:pPr marL="285750" indent="-285750">
              <a:buFont typeface="Arial" panose="020B0604020202020204" pitchFamily="34" charset="0"/>
              <a:buChar char="•"/>
            </a:pPr>
            <a:r>
              <a:rPr lang="zh-TW" altLang="zh-TW" sz="1600" dirty="0">
                <a:latin typeface="+mn-ea"/>
                <a:cs typeface="Times New Roman" panose="02020603050405020304" pitchFamily="18" charset="0"/>
              </a:rPr>
              <a:t>模型診斷性檢查（</a:t>
            </a:r>
            <a:r>
              <a:rPr lang="en-US" altLang="zh-TW" sz="1600" dirty="0">
                <a:latin typeface="+mn-ea"/>
              </a:rPr>
              <a:t>diagnostic Check</a:t>
            </a:r>
            <a:r>
              <a:rPr lang="zh-TW" altLang="zh-TW" sz="1600" dirty="0">
                <a:latin typeface="+mn-ea"/>
                <a:cs typeface="Times New Roman" panose="02020603050405020304" pitchFamily="18" charset="0"/>
              </a:rPr>
              <a:t>）</a:t>
            </a:r>
            <a:endParaRPr lang="en-US" altLang="zh-TW" sz="1600" dirty="0">
              <a:latin typeface="+mn-ea"/>
              <a:cs typeface="Times New Roman" panose="02020603050405020304" pitchFamily="18" charset="0"/>
            </a:endParaRPr>
          </a:p>
          <a:p>
            <a:r>
              <a:rPr lang="zh-TW" altLang="zh-TW" sz="1400" dirty="0">
                <a:latin typeface="+mn-ea"/>
                <a:cs typeface="Times New Roman" panose="02020603050405020304" pitchFamily="18" charset="0"/>
              </a:rPr>
              <a:t>（葉淑媚、</a:t>
            </a:r>
            <a:r>
              <a:rPr lang="zh-TW" altLang="zh-TW" sz="1400" spc="-5" dirty="0">
                <a:latin typeface="+mn-ea"/>
                <a:cs typeface="Times New Roman" panose="02020603050405020304" pitchFamily="18" charset="0"/>
              </a:rPr>
              <a:t>李佳樺、</a:t>
            </a:r>
            <a:r>
              <a:rPr lang="zh-TW" altLang="zh-TW" sz="1400" dirty="0">
                <a:latin typeface="+mn-ea"/>
                <a:cs typeface="Times New Roman" panose="02020603050405020304" pitchFamily="18" charset="0"/>
              </a:rPr>
              <a:t>許天維，</a:t>
            </a:r>
            <a:r>
              <a:rPr lang="en-US" altLang="zh-TW" sz="1400" dirty="0">
                <a:latin typeface="+mn-ea"/>
              </a:rPr>
              <a:t>2007</a:t>
            </a:r>
            <a:r>
              <a:rPr lang="zh-TW" altLang="zh-TW" sz="1400" dirty="0">
                <a:latin typeface="+mn-ea"/>
                <a:cs typeface="Times New Roman" panose="02020603050405020304" pitchFamily="18" charset="0"/>
              </a:rPr>
              <a:t>；曹耀鈞、薛舜仁，</a:t>
            </a:r>
            <a:r>
              <a:rPr lang="en-US" altLang="zh-TW" sz="1400" dirty="0">
                <a:latin typeface="+mn-ea"/>
              </a:rPr>
              <a:t>2001</a:t>
            </a:r>
            <a:r>
              <a:rPr lang="zh-TW" altLang="zh-TW" sz="1400" dirty="0">
                <a:latin typeface="+mn-ea"/>
                <a:cs typeface="Times New Roman" panose="02020603050405020304" pitchFamily="18" charset="0"/>
              </a:rPr>
              <a:t>；溫振谷，</a:t>
            </a:r>
            <a:r>
              <a:rPr lang="en-US" altLang="zh-TW" sz="1400" dirty="0">
                <a:latin typeface="+mn-ea"/>
              </a:rPr>
              <a:t>2016</a:t>
            </a:r>
            <a:r>
              <a:rPr lang="zh-TW" altLang="zh-TW" sz="1400" dirty="0">
                <a:latin typeface="+mn-ea"/>
                <a:cs typeface="Times New Roman" panose="02020603050405020304" pitchFamily="18" charset="0"/>
              </a:rPr>
              <a:t>）</a:t>
            </a:r>
            <a:endParaRPr lang="zh-TW" altLang="en-US" sz="1400" dirty="0">
              <a:latin typeface="+mn-ea"/>
            </a:endParaRPr>
          </a:p>
        </p:txBody>
      </p:sp>
      <p:sp>
        <p:nvSpPr>
          <p:cNvPr id="18" name="菱形 17">
            <a:extLst>
              <a:ext uri="{FF2B5EF4-FFF2-40B4-BE49-F238E27FC236}">
                <a16:creationId xmlns:a16="http://schemas.microsoft.com/office/drawing/2014/main" id="{8FD05F6B-511C-4BBA-A0CF-19596BE26943}"/>
              </a:ext>
            </a:extLst>
          </p:cNvPr>
          <p:cNvSpPr/>
          <p:nvPr/>
        </p:nvSpPr>
        <p:spPr>
          <a:xfrm>
            <a:off x="4390574" y="4594956"/>
            <a:ext cx="1890044" cy="1237838"/>
          </a:xfrm>
          <a:prstGeom prst="diamond">
            <a:avLst/>
          </a:prstGeom>
          <a:solidFill>
            <a:srgbClr val="C6F3A5"/>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模型診斷是否合適</a:t>
            </a:r>
          </a:p>
        </p:txBody>
      </p:sp>
      <p:cxnSp>
        <p:nvCxnSpPr>
          <p:cNvPr id="4" name="直線單箭頭接點 3">
            <a:extLst>
              <a:ext uri="{FF2B5EF4-FFF2-40B4-BE49-F238E27FC236}">
                <a16:creationId xmlns:a16="http://schemas.microsoft.com/office/drawing/2014/main" id="{5DF17F92-B051-414F-AE90-0468AA1FC286}"/>
              </a:ext>
            </a:extLst>
          </p:cNvPr>
          <p:cNvCxnSpPr>
            <a:cxnSpLocks/>
            <a:stCxn id="55" idx="2"/>
            <a:endCxn id="61" idx="0"/>
          </p:cNvCxnSpPr>
          <p:nvPr/>
        </p:nvCxnSpPr>
        <p:spPr>
          <a:xfrm>
            <a:off x="5335596" y="983963"/>
            <a:ext cx="1"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8EF7FF-117E-4D6E-B6EB-6CA05A6D823A}"/>
              </a:ext>
            </a:extLst>
          </p:cNvPr>
          <p:cNvCxnSpPr>
            <a:cxnSpLocks/>
            <a:stCxn id="18" idx="2"/>
            <a:endCxn id="59" idx="0"/>
          </p:cNvCxnSpPr>
          <p:nvPr/>
        </p:nvCxnSpPr>
        <p:spPr>
          <a:xfrm>
            <a:off x="5335596" y="5832794"/>
            <a:ext cx="0" cy="27007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C64C311-2E71-4AC2-A6D6-DA9C74BE081D}"/>
              </a:ext>
            </a:extLst>
          </p:cNvPr>
          <p:cNvCxnSpPr>
            <a:cxnSpLocks/>
            <a:stCxn id="61" idx="3"/>
            <a:endCxn id="60" idx="1"/>
          </p:cNvCxnSpPr>
          <p:nvPr/>
        </p:nvCxnSpPr>
        <p:spPr>
          <a:xfrm>
            <a:off x="6360979" y="1819432"/>
            <a:ext cx="416572" cy="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46D624C5-3723-40D2-80E4-6EEF3048424E}"/>
              </a:ext>
            </a:extLst>
          </p:cNvPr>
          <p:cNvCxnSpPr>
            <a:cxnSpLocks/>
            <a:stCxn id="60" idx="2"/>
          </p:cNvCxnSpPr>
          <p:nvPr/>
        </p:nvCxnSpPr>
        <p:spPr>
          <a:xfrm rot="5400000">
            <a:off x="6329471" y="1094800"/>
            <a:ext cx="479589" cy="2467338"/>
          </a:xfrm>
          <a:prstGeom prst="bentConnector2">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圓角 40">
            <a:extLst>
              <a:ext uri="{FF2B5EF4-FFF2-40B4-BE49-F238E27FC236}">
                <a16:creationId xmlns:a16="http://schemas.microsoft.com/office/drawing/2014/main" id="{BF9D40E3-D7C7-428B-8189-A8F652EEA2BE}"/>
              </a:ext>
            </a:extLst>
          </p:cNvPr>
          <p:cNvSpPr/>
          <p:nvPr/>
        </p:nvSpPr>
        <p:spPr>
          <a:xfrm>
            <a:off x="4310213" y="3862064"/>
            <a:ext cx="2050766" cy="516342"/>
          </a:xfrm>
          <a:prstGeom prst="roundRect">
            <a:avLst/>
          </a:prstGeom>
          <a:solidFill>
            <a:schemeClr val="accent4">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參數估計</a:t>
            </a:r>
          </a:p>
        </p:txBody>
      </p:sp>
      <p:cxnSp>
        <p:nvCxnSpPr>
          <p:cNvPr id="37" name="直線單箭頭接點 36">
            <a:extLst>
              <a:ext uri="{FF2B5EF4-FFF2-40B4-BE49-F238E27FC236}">
                <a16:creationId xmlns:a16="http://schemas.microsoft.com/office/drawing/2014/main" id="{4FF507A7-8EBF-4788-A7D5-F0627A664984}"/>
              </a:ext>
            </a:extLst>
          </p:cNvPr>
          <p:cNvCxnSpPr>
            <a:cxnSpLocks/>
            <a:stCxn id="61" idx="2"/>
            <a:endCxn id="56" idx="0"/>
          </p:cNvCxnSpPr>
          <p:nvPr/>
        </p:nvCxnSpPr>
        <p:spPr>
          <a:xfrm flipH="1">
            <a:off x="5335596" y="2438351"/>
            <a:ext cx="1" cy="27401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86518E0A-4FCB-4642-A5FB-0D8017001D99}"/>
              </a:ext>
            </a:extLst>
          </p:cNvPr>
          <p:cNvCxnSpPr>
            <a:cxnSpLocks/>
            <a:stCxn id="56" idx="2"/>
            <a:endCxn id="41" idx="0"/>
          </p:cNvCxnSpPr>
          <p:nvPr/>
        </p:nvCxnSpPr>
        <p:spPr>
          <a:xfrm>
            <a:off x="5335596" y="3626821"/>
            <a:ext cx="0" cy="235243"/>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284539F2-FC14-437B-8C05-0BFCA0ABC13D}"/>
              </a:ext>
            </a:extLst>
          </p:cNvPr>
          <p:cNvCxnSpPr>
            <a:cxnSpLocks/>
            <a:stCxn id="41" idx="2"/>
            <a:endCxn id="18" idx="0"/>
          </p:cNvCxnSpPr>
          <p:nvPr/>
        </p:nvCxnSpPr>
        <p:spPr>
          <a:xfrm>
            <a:off x="5335596" y="4378406"/>
            <a:ext cx="0"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3603E928-D471-46EF-81D8-065BFC20066C}"/>
              </a:ext>
            </a:extLst>
          </p:cNvPr>
          <p:cNvCxnSpPr>
            <a:cxnSpLocks/>
            <a:stCxn id="18" idx="3"/>
            <a:endCxn id="56" idx="3"/>
          </p:cNvCxnSpPr>
          <p:nvPr/>
        </p:nvCxnSpPr>
        <p:spPr>
          <a:xfrm flipV="1">
            <a:off x="6280618" y="3169596"/>
            <a:ext cx="223999" cy="2044279"/>
          </a:xfrm>
          <a:prstGeom prst="bentConnector3">
            <a:avLst>
              <a:gd name="adj1" fmla="val 202054"/>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4DCD56EF-6CD6-4847-B75E-6FC2F17C34B8}"/>
              </a:ext>
            </a:extLst>
          </p:cNvPr>
          <p:cNvCxnSpPr>
            <a:cxnSpLocks/>
            <a:stCxn id="55" idx="1"/>
          </p:cNvCxnSpPr>
          <p:nvPr/>
        </p:nvCxnSpPr>
        <p:spPr>
          <a:xfrm rot="10800000" flipV="1">
            <a:off x="3952849" y="714719"/>
            <a:ext cx="357365" cy="2433367"/>
          </a:xfrm>
          <a:prstGeom prst="bentConnector2">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07C0F2B3-7EC7-4F74-9392-FB462C312321}"/>
              </a:ext>
            </a:extLst>
          </p:cNvPr>
          <p:cNvCxnSpPr>
            <a:cxnSpLocks/>
            <a:stCxn id="56" idx="1"/>
            <a:endCxn id="41" idx="1"/>
          </p:cNvCxnSpPr>
          <p:nvPr/>
        </p:nvCxnSpPr>
        <p:spPr>
          <a:xfrm rot="10800000" flipH="1" flipV="1">
            <a:off x="4166575" y="3169595"/>
            <a:ext cx="143638" cy="950639"/>
          </a:xfrm>
          <a:prstGeom prst="bentConnector3">
            <a:avLst>
              <a:gd name="adj1" fmla="val -151571"/>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2BBA1C97-DFC5-4B69-ACCC-3C8995730580}"/>
              </a:ext>
            </a:extLst>
          </p:cNvPr>
          <p:cNvCxnSpPr>
            <a:cxnSpLocks/>
            <a:stCxn id="41" idx="1"/>
            <a:endCxn id="59" idx="1"/>
          </p:cNvCxnSpPr>
          <p:nvPr/>
        </p:nvCxnSpPr>
        <p:spPr>
          <a:xfrm rot="10800000" flipV="1">
            <a:off x="4310213" y="4120234"/>
            <a:ext cx="12700" cy="2240809"/>
          </a:xfrm>
          <a:prstGeom prst="bentConnector3">
            <a:avLst>
              <a:gd name="adj1" fmla="val 3000000"/>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10184992-7066-4F0C-87BF-546C1309C4E7}"/>
              </a:ext>
            </a:extLst>
          </p:cNvPr>
          <p:cNvSpPr/>
          <p:nvPr/>
        </p:nvSpPr>
        <p:spPr>
          <a:xfrm>
            <a:off x="3454057" y="1434326"/>
            <a:ext cx="461665" cy="1015663"/>
          </a:xfrm>
          <a:prstGeom prst="rect">
            <a:avLst/>
          </a:prstGeom>
        </p:spPr>
        <p:txBody>
          <a:bodyPr vert="eaVert" wrap="none">
            <a:spAutoFit/>
          </a:bodyPr>
          <a:lstStyle/>
          <a:p>
            <a:r>
              <a:rPr lang="zh-TW" altLang="zh-TW" dirty="0">
                <a:latin typeface="+mn-ea"/>
                <a:cs typeface="Times New Roman" panose="02020603050405020304" pitchFamily="18" charset="0"/>
              </a:rPr>
              <a:t>模型判定</a:t>
            </a:r>
            <a:endParaRPr lang="zh-TW" altLang="en-US" dirty="0"/>
          </a:p>
        </p:txBody>
      </p:sp>
      <p:sp>
        <p:nvSpPr>
          <p:cNvPr id="106" name="矩形 105">
            <a:extLst>
              <a:ext uri="{FF2B5EF4-FFF2-40B4-BE49-F238E27FC236}">
                <a16:creationId xmlns:a16="http://schemas.microsoft.com/office/drawing/2014/main" id="{00EF3EA7-3E14-4183-9BCA-B1F18692A52B}"/>
              </a:ext>
            </a:extLst>
          </p:cNvPr>
          <p:cNvSpPr/>
          <p:nvPr/>
        </p:nvSpPr>
        <p:spPr>
          <a:xfrm>
            <a:off x="3456926" y="3087319"/>
            <a:ext cx="461665" cy="1015663"/>
          </a:xfrm>
          <a:prstGeom prst="rect">
            <a:avLst/>
          </a:prstGeom>
        </p:spPr>
        <p:txBody>
          <a:bodyPr vert="eaVert" wrap="none">
            <a:spAutoFit/>
          </a:bodyPr>
          <a:lstStyle/>
          <a:p>
            <a:r>
              <a:rPr lang="zh-TW" altLang="zh-TW" dirty="0">
                <a:latin typeface="+mn-ea"/>
                <a:cs typeface="Times New Roman" panose="02020603050405020304" pitchFamily="18" charset="0"/>
              </a:rPr>
              <a:t>參數估計</a:t>
            </a:r>
            <a:endParaRPr lang="zh-TW" altLang="en-US" dirty="0"/>
          </a:p>
        </p:txBody>
      </p:sp>
      <p:sp>
        <p:nvSpPr>
          <p:cNvPr id="112" name="矩形 111">
            <a:extLst>
              <a:ext uri="{FF2B5EF4-FFF2-40B4-BE49-F238E27FC236}">
                <a16:creationId xmlns:a16="http://schemas.microsoft.com/office/drawing/2014/main" id="{52CF1DBE-549D-4063-B7A6-8EF9C9DA1DB4}"/>
              </a:ext>
            </a:extLst>
          </p:cNvPr>
          <p:cNvSpPr/>
          <p:nvPr/>
        </p:nvSpPr>
        <p:spPr>
          <a:xfrm>
            <a:off x="3454057" y="4645941"/>
            <a:ext cx="461665" cy="1246495"/>
          </a:xfrm>
          <a:prstGeom prst="rect">
            <a:avLst/>
          </a:prstGeom>
        </p:spPr>
        <p:txBody>
          <a:bodyPr vert="eaVert" wrap="none">
            <a:spAutoFit/>
          </a:bodyPr>
          <a:lstStyle/>
          <a:p>
            <a:r>
              <a:rPr lang="zh-TW" altLang="zh-TW" dirty="0">
                <a:latin typeface="+mn-ea"/>
                <a:cs typeface="Times New Roman" panose="02020603050405020304" pitchFamily="18" charset="0"/>
              </a:rPr>
              <a:t>診斷性檢查</a:t>
            </a:r>
            <a:endParaRPr lang="zh-TW" altLang="en-US" dirty="0"/>
          </a:p>
        </p:txBody>
      </p:sp>
      <p:sp>
        <p:nvSpPr>
          <p:cNvPr id="3" name="矩形 2">
            <a:extLst>
              <a:ext uri="{FF2B5EF4-FFF2-40B4-BE49-F238E27FC236}">
                <a16:creationId xmlns:a16="http://schemas.microsoft.com/office/drawing/2014/main" id="{7BBF2D1A-A6DD-433A-A40A-9E4048FC6310}"/>
              </a:ext>
            </a:extLst>
          </p:cNvPr>
          <p:cNvSpPr/>
          <p:nvPr/>
        </p:nvSpPr>
        <p:spPr>
          <a:xfrm>
            <a:off x="347024" y="-22240"/>
            <a:ext cx="4572000" cy="1488036"/>
          </a:xfrm>
          <a:prstGeom prst="rect">
            <a:avLst/>
          </a:prstGeom>
        </p:spPr>
        <p:txBody>
          <a:bodyPr>
            <a:spAutoFit/>
          </a:bodyPr>
          <a:lstStyle/>
          <a:p>
            <a:pPr>
              <a:lnSpc>
                <a:spcPct val="150000"/>
              </a:lnSpc>
            </a:pPr>
            <a:r>
              <a:rPr lang="en-US" altLang="zh-TW" sz="3200" dirty="0">
                <a:latin typeface="微軟正黑體" panose="020B0604030504040204" pitchFamily="34" charset="-120"/>
              </a:rPr>
              <a:t>3.3</a:t>
            </a:r>
            <a:r>
              <a:rPr lang="zh-TW" altLang="en-US" sz="3200" dirty="0">
                <a:latin typeface="微軟正黑體" panose="020B0604030504040204" pitchFamily="34" charset="-120"/>
              </a:rPr>
              <a:t>時間序列模型</a:t>
            </a:r>
            <a:r>
              <a:rPr lang="en-US" altLang="zh-TW" sz="3200" dirty="0">
                <a:latin typeface="微軟正黑體" panose="020B0604030504040204" pitchFamily="34" charset="-120"/>
              </a:rPr>
              <a:t>(6/8)</a:t>
            </a:r>
            <a:br>
              <a:rPr lang="en-US" altLang="zh-TW" sz="3200" dirty="0">
                <a:latin typeface="微軟正黑體" panose="020B0604030504040204" pitchFamily="34" charset="-120"/>
              </a:rPr>
            </a:br>
            <a:r>
              <a:rPr lang="en-US" altLang="zh-TW" sz="3200" dirty="0">
                <a:latin typeface="微軟正黑體" panose="020B0604030504040204" pitchFamily="34" charset="-120"/>
              </a:rPr>
              <a:t>ARIMA</a:t>
            </a:r>
            <a:r>
              <a:rPr lang="zh-TW" altLang="en-US" sz="3200" dirty="0">
                <a:latin typeface="微軟正黑體" panose="020B0604030504040204" pitchFamily="34" charset="-120"/>
              </a:rPr>
              <a:t>建構流程</a:t>
            </a:r>
            <a:endParaRPr lang="zh-TW" altLang="en-US" sz="3200" dirty="0"/>
          </a:p>
        </p:txBody>
      </p:sp>
      <p:sp>
        <p:nvSpPr>
          <p:cNvPr id="25" name="灯片编号占位符 3">
            <a:extLst>
              <a:ext uri="{FF2B5EF4-FFF2-40B4-BE49-F238E27FC236}">
                <a16:creationId xmlns:a16="http://schemas.microsoft.com/office/drawing/2014/main" id="{E010A19A-F7A8-456C-8F3A-794E98D23E75}"/>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33</a:t>
            </a:fld>
            <a:endParaRPr lang="zh-CN" altLang="en-US" dirty="0"/>
          </a:p>
        </p:txBody>
      </p:sp>
    </p:spTree>
    <p:extLst>
      <p:ext uri="{BB962C8B-B14F-4D97-AF65-F5344CB8AC3E}">
        <p14:creationId xmlns:p14="http://schemas.microsoft.com/office/powerpoint/2010/main" val="14566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C1C6253-2E0C-483C-9289-37D5C8C9226A}"/>
              </a:ext>
            </a:extLst>
          </p:cNvPr>
          <p:cNvSpPr/>
          <p:nvPr/>
        </p:nvSpPr>
        <p:spPr>
          <a:xfrm>
            <a:off x="8485069" y="7366000"/>
            <a:ext cx="5510330" cy="6425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30E0DEF6-A305-4DEC-9328-4DE62C8D87AF}"/>
              </a:ext>
            </a:extLst>
          </p:cNvPr>
          <p:cNvSpPr/>
          <p:nvPr/>
        </p:nvSpPr>
        <p:spPr>
          <a:xfrm>
            <a:off x="9341227" y="7514633"/>
            <a:ext cx="2050765" cy="538487"/>
          </a:xfrm>
          <a:prstGeom prst="roundRect">
            <a:avLst/>
          </a:prstGeom>
          <a:solidFill>
            <a:schemeClr val="accent1">
              <a:lumMod val="20000"/>
              <a:lumOff val="8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資料蒐整</a:t>
            </a:r>
          </a:p>
        </p:txBody>
      </p:sp>
      <p:sp>
        <p:nvSpPr>
          <p:cNvPr id="56" name="矩形: 圓角 55">
            <a:extLst>
              <a:ext uri="{FF2B5EF4-FFF2-40B4-BE49-F238E27FC236}">
                <a16:creationId xmlns:a16="http://schemas.microsoft.com/office/drawing/2014/main" id="{0B406F41-668C-4F63-9CE4-8EF154D5AEE8}"/>
              </a:ext>
            </a:extLst>
          </p:cNvPr>
          <p:cNvSpPr/>
          <p:nvPr/>
        </p:nvSpPr>
        <p:spPr>
          <a:xfrm>
            <a:off x="9197589" y="9781527"/>
            <a:ext cx="2338042" cy="914451"/>
          </a:xfrm>
          <a:prstGeom prst="roundRect">
            <a:avLst/>
          </a:prstGeom>
          <a:solidFill>
            <a:schemeClr val="accent1">
              <a:lumMod val="60000"/>
              <a:lumOff val="4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利用</a:t>
            </a:r>
            <a:r>
              <a:rPr lang="en-US" altLang="zh-TW" sz="1600" dirty="0">
                <a:solidFill>
                  <a:schemeClr val="tx1"/>
                </a:solidFill>
                <a:latin typeface="微軟正黑體" panose="020B0604030504040204" pitchFamily="34" charset="-120"/>
                <a:ea typeface="微軟正黑體" panose="020B0604030504040204" pitchFamily="34" charset="-120"/>
              </a:rPr>
              <a:t>ACF</a:t>
            </a:r>
            <a:r>
              <a:rPr lang="zh-TW" altLang="zh-TW" sz="1600" dirty="0">
                <a:solidFill>
                  <a:schemeClr val="tx1"/>
                </a:solidFill>
                <a:latin typeface="微軟正黑體" panose="020B0604030504040204" pitchFamily="34" charset="-120"/>
                <a:ea typeface="微軟正黑體" panose="020B0604030504040204" pitchFamily="34" charset="-120"/>
              </a:rPr>
              <a:t>及</a:t>
            </a:r>
            <a:r>
              <a:rPr lang="en-US" altLang="zh-TW" sz="1600" dirty="0">
                <a:solidFill>
                  <a:schemeClr val="tx1"/>
                </a:solidFill>
                <a:latin typeface="微軟正黑體" panose="020B0604030504040204" pitchFamily="34" charset="-120"/>
                <a:ea typeface="微軟正黑體" panose="020B0604030504040204" pitchFamily="34" charset="-120"/>
              </a:rPr>
              <a:t>PACF</a:t>
            </a:r>
            <a:r>
              <a:rPr lang="zh-TW" altLang="zh-TW" sz="1600" dirty="0">
                <a:solidFill>
                  <a:schemeClr val="tx1"/>
                </a:solidFill>
                <a:latin typeface="微軟正黑體" panose="020B0604030504040204" pitchFamily="34" charset="-120"/>
                <a:ea typeface="微軟正黑體" panose="020B0604030504040204" pitchFamily="34" charset="-120"/>
              </a:rPr>
              <a:t>判定</a:t>
            </a:r>
            <a:r>
              <a:rPr lang="en-US" altLang="zh-TW" sz="1600" dirty="0">
                <a:solidFill>
                  <a:schemeClr val="tx1"/>
                </a:solidFill>
                <a:latin typeface="微軟正黑體" panose="020B0604030504040204" pitchFamily="34" charset="-120"/>
                <a:ea typeface="微軟正黑體" panose="020B0604030504040204" pitchFamily="34" charset="-120"/>
              </a:rPr>
              <a:t>ARIMA</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p</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d</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q</a:t>
            </a:r>
            <a:r>
              <a:rPr lang="zh-TW" altLang="zh-TW" sz="1600" dirty="0">
                <a:solidFill>
                  <a:schemeClr val="tx1"/>
                </a:solidFill>
                <a:latin typeface="微軟正黑體" panose="020B0604030504040204" pitchFamily="34" charset="-120"/>
                <a:ea typeface="微軟正黑體" panose="020B0604030504040204" pitchFamily="34" charset="-120"/>
              </a:rPr>
              <a:t>）</a:t>
            </a:r>
          </a:p>
        </p:txBody>
      </p:sp>
      <p:sp>
        <p:nvSpPr>
          <p:cNvPr id="59" name="矩形: 圓角 58">
            <a:extLst>
              <a:ext uri="{FF2B5EF4-FFF2-40B4-BE49-F238E27FC236}">
                <a16:creationId xmlns:a16="http://schemas.microsoft.com/office/drawing/2014/main" id="{D3278818-8EE4-4F05-8D66-98AE193B507C}"/>
              </a:ext>
            </a:extLst>
          </p:cNvPr>
          <p:cNvSpPr/>
          <p:nvPr/>
        </p:nvSpPr>
        <p:spPr>
          <a:xfrm>
            <a:off x="9341227" y="13172030"/>
            <a:ext cx="2050766" cy="516342"/>
          </a:xfrm>
          <a:prstGeom prst="roundRect">
            <a:avLst/>
          </a:prstGeom>
          <a:solidFill>
            <a:srgbClr val="CCFF33"/>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a:solidFill>
                  <a:schemeClr val="tx1"/>
                </a:solidFill>
                <a:latin typeface="微軟正黑體" panose="020B0604030504040204" pitchFamily="34" charset="-120"/>
                <a:ea typeface="微軟正黑體" panose="020B0604030504040204" pitchFamily="34" charset="-120"/>
              </a:rPr>
              <a:t>預測</a:t>
            </a:r>
          </a:p>
        </p:txBody>
      </p:sp>
      <p:sp>
        <p:nvSpPr>
          <p:cNvPr id="60" name="矩形: 圓角 59">
            <a:extLst>
              <a:ext uri="{FF2B5EF4-FFF2-40B4-BE49-F238E27FC236}">
                <a16:creationId xmlns:a16="http://schemas.microsoft.com/office/drawing/2014/main" id="{E2F9731B-1F94-4AC2-B6FF-E5EB74ADDFAD}"/>
              </a:ext>
            </a:extLst>
          </p:cNvPr>
          <p:cNvSpPr/>
          <p:nvPr/>
        </p:nvSpPr>
        <p:spPr>
          <a:xfrm>
            <a:off x="11808565" y="8619345"/>
            <a:ext cx="2050765" cy="538487"/>
          </a:xfrm>
          <a:prstGeom prst="roundRect">
            <a:avLst/>
          </a:prstGeom>
          <a:solidFill>
            <a:srgbClr val="FCCFCC"/>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差分</a:t>
            </a:r>
          </a:p>
        </p:txBody>
      </p:sp>
      <p:sp>
        <p:nvSpPr>
          <p:cNvPr id="61" name="菱形 60">
            <a:extLst>
              <a:ext uri="{FF2B5EF4-FFF2-40B4-BE49-F238E27FC236}">
                <a16:creationId xmlns:a16="http://schemas.microsoft.com/office/drawing/2014/main" id="{CC17170F-33DD-4665-A366-7944D90695FC}"/>
              </a:ext>
            </a:extLst>
          </p:cNvPr>
          <p:cNvSpPr/>
          <p:nvPr/>
        </p:nvSpPr>
        <p:spPr>
          <a:xfrm>
            <a:off x="9341229" y="8269670"/>
            <a:ext cx="2050764" cy="1237838"/>
          </a:xfrm>
          <a:prstGeom prst="diamond">
            <a:avLst/>
          </a:prstGeom>
          <a:solidFill>
            <a:schemeClr val="accent1">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判斷數列是否穩定</a:t>
            </a:r>
          </a:p>
        </p:txBody>
      </p:sp>
      <p:sp>
        <p:nvSpPr>
          <p:cNvPr id="18" name="菱形 17">
            <a:extLst>
              <a:ext uri="{FF2B5EF4-FFF2-40B4-BE49-F238E27FC236}">
                <a16:creationId xmlns:a16="http://schemas.microsoft.com/office/drawing/2014/main" id="{8FD05F6B-511C-4BBA-A0CF-19596BE26943}"/>
              </a:ext>
            </a:extLst>
          </p:cNvPr>
          <p:cNvSpPr/>
          <p:nvPr/>
        </p:nvSpPr>
        <p:spPr>
          <a:xfrm>
            <a:off x="9421588" y="11664113"/>
            <a:ext cx="1890044" cy="1237838"/>
          </a:xfrm>
          <a:prstGeom prst="diamond">
            <a:avLst/>
          </a:prstGeom>
          <a:solidFill>
            <a:srgbClr val="C6F3A5"/>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模型診斷是否合適</a:t>
            </a:r>
          </a:p>
        </p:txBody>
      </p:sp>
      <p:cxnSp>
        <p:nvCxnSpPr>
          <p:cNvPr id="4" name="直線單箭頭接點 3">
            <a:extLst>
              <a:ext uri="{FF2B5EF4-FFF2-40B4-BE49-F238E27FC236}">
                <a16:creationId xmlns:a16="http://schemas.microsoft.com/office/drawing/2014/main" id="{5DF17F92-B051-414F-AE90-0468AA1FC286}"/>
              </a:ext>
            </a:extLst>
          </p:cNvPr>
          <p:cNvCxnSpPr>
            <a:cxnSpLocks/>
            <a:stCxn id="55" idx="2"/>
            <a:endCxn id="61" idx="0"/>
          </p:cNvCxnSpPr>
          <p:nvPr/>
        </p:nvCxnSpPr>
        <p:spPr>
          <a:xfrm>
            <a:off x="10366610" y="8053120"/>
            <a:ext cx="1"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8EF7FF-117E-4D6E-B6EB-6CA05A6D823A}"/>
              </a:ext>
            </a:extLst>
          </p:cNvPr>
          <p:cNvCxnSpPr>
            <a:cxnSpLocks/>
            <a:stCxn id="18" idx="2"/>
            <a:endCxn id="59" idx="0"/>
          </p:cNvCxnSpPr>
          <p:nvPr/>
        </p:nvCxnSpPr>
        <p:spPr>
          <a:xfrm>
            <a:off x="10366610" y="12901951"/>
            <a:ext cx="0" cy="27007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C64C311-2E71-4AC2-A6D6-DA9C74BE081D}"/>
              </a:ext>
            </a:extLst>
          </p:cNvPr>
          <p:cNvCxnSpPr>
            <a:cxnSpLocks/>
            <a:stCxn id="61" idx="3"/>
            <a:endCxn id="60" idx="1"/>
          </p:cNvCxnSpPr>
          <p:nvPr/>
        </p:nvCxnSpPr>
        <p:spPr>
          <a:xfrm>
            <a:off x="11391993" y="8888589"/>
            <a:ext cx="416572" cy="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46D624C5-3723-40D2-80E4-6EEF3048424E}"/>
              </a:ext>
            </a:extLst>
          </p:cNvPr>
          <p:cNvCxnSpPr>
            <a:cxnSpLocks/>
            <a:stCxn id="60" idx="2"/>
          </p:cNvCxnSpPr>
          <p:nvPr/>
        </p:nvCxnSpPr>
        <p:spPr>
          <a:xfrm rot="5400000">
            <a:off x="11360485" y="8163957"/>
            <a:ext cx="479589" cy="2467338"/>
          </a:xfrm>
          <a:prstGeom prst="bentConnector2">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圓角 40">
            <a:extLst>
              <a:ext uri="{FF2B5EF4-FFF2-40B4-BE49-F238E27FC236}">
                <a16:creationId xmlns:a16="http://schemas.microsoft.com/office/drawing/2014/main" id="{BF9D40E3-D7C7-428B-8189-A8F652EEA2BE}"/>
              </a:ext>
            </a:extLst>
          </p:cNvPr>
          <p:cNvSpPr/>
          <p:nvPr/>
        </p:nvSpPr>
        <p:spPr>
          <a:xfrm>
            <a:off x="9341227" y="10931221"/>
            <a:ext cx="2050766" cy="516342"/>
          </a:xfrm>
          <a:prstGeom prst="roundRect">
            <a:avLst/>
          </a:prstGeom>
          <a:solidFill>
            <a:schemeClr val="accent4">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參數估計</a:t>
            </a:r>
          </a:p>
        </p:txBody>
      </p:sp>
      <p:cxnSp>
        <p:nvCxnSpPr>
          <p:cNvPr id="37" name="直線單箭頭接點 36">
            <a:extLst>
              <a:ext uri="{FF2B5EF4-FFF2-40B4-BE49-F238E27FC236}">
                <a16:creationId xmlns:a16="http://schemas.microsoft.com/office/drawing/2014/main" id="{4FF507A7-8EBF-4788-A7D5-F0627A664984}"/>
              </a:ext>
            </a:extLst>
          </p:cNvPr>
          <p:cNvCxnSpPr>
            <a:cxnSpLocks/>
            <a:stCxn id="61" idx="2"/>
            <a:endCxn id="56" idx="0"/>
          </p:cNvCxnSpPr>
          <p:nvPr/>
        </p:nvCxnSpPr>
        <p:spPr>
          <a:xfrm flipH="1">
            <a:off x="10366610" y="9507508"/>
            <a:ext cx="1" cy="27401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86518E0A-4FCB-4642-A5FB-0D8017001D99}"/>
              </a:ext>
            </a:extLst>
          </p:cNvPr>
          <p:cNvCxnSpPr>
            <a:cxnSpLocks/>
            <a:stCxn id="56" idx="2"/>
            <a:endCxn id="41" idx="0"/>
          </p:cNvCxnSpPr>
          <p:nvPr/>
        </p:nvCxnSpPr>
        <p:spPr>
          <a:xfrm>
            <a:off x="10366610" y="10695978"/>
            <a:ext cx="0" cy="235243"/>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284539F2-FC14-437B-8C05-0BFCA0ABC13D}"/>
              </a:ext>
            </a:extLst>
          </p:cNvPr>
          <p:cNvCxnSpPr>
            <a:cxnSpLocks/>
            <a:stCxn id="41" idx="2"/>
            <a:endCxn id="18" idx="0"/>
          </p:cNvCxnSpPr>
          <p:nvPr/>
        </p:nvCxnSpPr>
        <p:spPr>
          <a:xfrm>
            <a:off x="10366610" y="11447563"/>
            <a:ext cx="0"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3603E928-D471-46EF-81D8-065BFC20066C}"/>
              </a:ext>
            </a:extLst>
          </p:cNvPr>
          <p:cNvCxnSpPr>
            <a:cxnSpLocks/>
            <a:stCxn id="18" idx="3"/>
            <a:endCxn id="56" idx="3"/>
          </p:cNvCxnSpPr>
          <p:nvPr/>
        </p:nvCxnSpPr>
        <p:spPr>
          <a:xfrm flipV="1">
            <a:off x="11311632" y="10238753"/>
            <a:ext cx="223999" cy="2044279"/>
          </a:xfrm>
          <a:prstGeom prst="bentConnector3">
            <a:avLst>
              <a:gd name="adj1" fmla="val 202054"/>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4DCD56EF-6CD6-4847-B75E-6FC2F17C34B8}"/>
              </a:ext>
            </a:extLst>
          </p:cNvPr>
          <p:cNvCxnSpPr>
            <a:cxnSpLocks/>
            <a:stCxn id="55" idx="1"/>
          </p:cNvCxnSpPr>
          <p:nvPr/>
        </p:nvCxnSpPr>
        <p:spPr>
          <a:xfrm rot="10800000" flipV="1">
            <a:off x="8983863" y="7783876"/>
            <a:ext cx="357365" cy="2433367"/>
          </a:xfrm>
          <a:prstGeom prst="bentConnector2">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07C0F2B3-7EC7-4F74-9392-FB462C312321}"/>
              </a:ext>
            </a:extLst>
          </p:cNvPr>
          <p:cNvCxnSpPr>
            <a:cxnSpLocks/>
            <a:stCxn id="56" idx="1"/>
            <a:endCxn id="41" idx="1"/>
          </p:cNvCxnSpPr>
          <p:nvPr/>
        </p:nvCxnSpPr>
        <p:spPr>
          <a:xfrm rot="10800000" flipH="1" flipV="1">
            <a:off x="9197589" y="10238752"/>
            <a:ext cx="143638" cy="950639"/>
          </a:xfrm>
          <a:prstGeom prst="bentConnector3">
            <a:avLst>
              <a:gd name="adj1" fmla="val -151571"/>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2BBA1C97-DFC5-4B69-ACCC-3C8995730580}"/>
              </a:ext>
            </a:extLst>
          </p:cNvPr>
          <p:cNvCxnSpPr>
            <a:cxnSpLocks/>
            <a:stCxn id="41" idx="1"/>
            <a:endCxn id="59" idx="1"/>
          </p:cNvCxnSpPr>
          <p:nvPr/>
        </p:nvCxnSpPr>
        <p:spPr>
          <a:xfrm rot="10800000" flipV="1">
            <a:off x="9341227" y="11189391"/>
            <a:ext cx="12700" cy="2240809"/>
          </a:xfrm>
          <a:prstGeom prst="bentConnector3">
            <a:avLst>
              <a:gd name="adj1" fmla="val 3000000"/>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10184992-7066-4F0C-87BF-546C1309C4E7}"/>
              </a:ext>
            </a:extLst>
          </p:cNvPr>
          <p:cNvSpPr/>
          <p:nvPr/>
        </p:nvSpPr>
        <p:spPr>
          <a:xfrm>
            <a:off x="8485071" y="8503483"/>
            <a:ext cx="461665" cy="1015663"/>
          </a:xfrm>
          <a:prstGeom prst="rect">
            <a:avLst/>
          </a:prstGeom>
        </p:spPr>
        <p:txBody>
          <a:bodyPr vert="eaVert" wrap="square">
            <a:spAutoFit/>
          </a:bodyPr>
          <a:lstStyle/>
          <a:p>
            <a:r>
              <a:rPr lang="zh-TW" altLang="zh-TW" dirty="0">
                <a:latin typeface="+mn-ea"/>
                <a:cs typeface="Times New Roman" panose="02020603050405020304" pitchFamily="18" charset="0"/>
              </a:rPr>
              <a:t>模型判定</a:t>
            </a:r>
            <a:endParaRPr lang="zh-TW" altLang="en-US" dirty="0"/>
          </a:p>
        </p:txBody>
      </p:sp>
      <p:sp>
        <p:nvSpPr>
          <p:cNvPr id="112" name="矩形 111">
            <a:extLst>
              <a:ext uri="{FF2B5EF4-FFF2-40B4-BE49-F238E27FC236}">
                <a16:creationId xmlns:a16="http://schemas.microsoft.com/office/drawing/2014/main" id="{52CF1DBE-549D-4063-B7A6-8EF9C9DA1DB4}"/>
              </a:ext>
            </a:extLst>
          </p:cNvPr>
          <p:cNvSpPr/>
          <p:nvPr/>
        </p:nvSpPr>
        <p:spPr>
          <a:xfrm>
            <a:off x="8485071" y="11715098"/>
            <a:ext cx="461665" cy="1246495"/>
          </a:xfrm>
          <a:prstGeom prst="rect">
            <a:avLst/>
          </a:prstGeom>
        </p:spPr>
        <p:txBody>
          <a:bodyPr vert="eaVert" wrap="square">
            <a:spAutoFit/>
          </a:bodyPr>
          <a:lstStyle/>
          <a:p>
            <a:r>
              <a:rPr lang="zh-TW" altLang="zh-TW" dirty="0">
                <a:latin typeface="+mn-ea"/>
                <a:cs typeface="Times New Roman" panose="02020603050405020304" pitchFamily="18" charset="0"/>
              </a:rPr>
              <a:t>診斷性檢查</a:t>
            </a:r>
            <a:endParaRPr lang="zh-TW" altLang="en-US" dirty="0"/>
          </a:p>
        </p:txBody>
      </p:sp>
      <p:sp>
        <p:nvSpPr>
          <p:cNvPr id="36" name="矩形 35">
            <a:extLst>
              <a:ext uri="{FF2B5EF4-FFF2-40B4-BE49-F238E27FC236}">
                <a16:creationId xmlns:a16="http://schemas.microsoft.com/office/drawing/2014/main" id="{B3DDDC09-A00B-43A0-9650-CFE5F9AFD322}"/>
              </a:ext>
            </a:extLst>
          </p:cNvPr>
          <p:cNvSpPr/>
          <p:nvPr/>
        </p:nvSpPr>
        <p:spPr>
          <a:xfrm>
            <a:off x="8485069" y="10287168"/>
            <a:ext cx="461665" cy="1015663"/>
          </a:xfrm>
          <a:prstGeom prst="rect">
            <a:avLst/>
          </a:prstGeom>
        </p:spPr>
        <p:txBody>
          <a:bodyPr vert="eaVert" wrap="none">
            <a:spAutoFit/>
          </a:bodyPr>
          <a:lstStyle/>
          <a:p>
            <a:r>
              <a:rPr lang="zh-TW" altLang="zh-TW" dirty="0">
                <a:latin typeface="+mn-ea"/>
                <a:cs typeface="Times New Roman" panose="02020603050405020304" pitchFamily="18" charset="0"/>
              </a:rPr>
              <a:t>參數估計</a:t>
            </a:r>
            <a:endParaRPr lang="zh-TW" altLang="en-US" dirty="0"/>
          </a:p>
        </p:txBody>
      </p:sp>
      <p:pic>
        <p:nvPicPr>
          <p:cNvPr id="14" name="圖片 13">
            <a:extLst>
              <a:ext uri="{FF2B5EF4-FFF2-40B4-BE49-F238E27FC236}">
                <a16:creationId xmlns:a16="http://schemas.microsoft.com/office/drawing/2014/main" id="{8E068DEC-85E2-4240-97F7-44A4D6BCC0A9}"/>
              </a:ext>
            </a:extLst>
          </p:cNvPr>
          <p:cNvPicPr>
            <a:picLocks noChangeAspect="1"/>
          </p:cNvPicPr>
          <p:nvPr/>
        </p:nvPicPr>
        <p:blipFill>
          <a:blip r:embed="rId3"/>
          <a:stretch>
            <a:fillRect/>
          </a:stretch>
        </p:blipFill>
        <p:spPr>
          <a:xfrm>
            <a:off x="637569" y="952606"/>
            <a:ext cx="4893386" cy="5652798"/>
          </a:xfrm>
          <a:prstGeom prst="rect">
            <a:avLst/>
          </a:prstGeom>
        </p:spPr>
      </p:pic>
      <p:sp>
        <p:nvSpPr>
          <p:cNvPr id="15" name="矩形 14">
            <a:extLst>
              <a:ext uri="{FF2B5EF4-FFF2-40B4-BE49-F238E27FC236}">
                <a16:creationId xmlns:a16="http://schemas.microsoft.com/office/drawing/2014/main" id="{4490342B-7544-4E66-B96F-3AC7BA7591A4}"/>
              </a:ext>
            </a:extLst>
          </p:cNvPr>
          <p:cNvSpPr/>
          <p:nvPr/>
        </p:nvSpPr>
        <p:spPr>
          <a:xfrm>
            <a:off x="669070" y="952606"/>
            <a:ext cx="4830384" cy="5646325"/>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56A67F1A-2055-41CF-BA95-7F7B48DA6C7C}"/>
              </a:ext>
            </a:extLst>
          </p:cNvPr>
          <p:cNvPicPr>
            <a:picLocks noChangeAspect="1"/>
          </p:cNvPicPr>
          <p:nvPr/>
        </p:nvPicPr>
        <p:blipFill rotWithShape="1">
          <a:blip r:embed="rId4"/>
          <a:srcRect b="47205"/>
          <a:stretch/>
        </p:blipFill>
        <p:spPr>
          <a:xfrm>
            <a:off x="593899" y="831833"/>
            <a:ext cx="5056925" cy="3084133"/>
          </a:xfrm>
          <a:prstGeom prst="rect">
            <a:avLst/>
          </a:prstGeom>
          <a:ln w="38100" cap="sq">
            <a:solidFill>
              <a:schemeClr val="accent5">
                <a:lumMod val="60000"/>
                <a:lumOff val="40000"/>
              </a:schemeClr>
            </a:solidFill>
            <a:prstDash val="solid"/>
            <a:miter lim="800000"/>
          </a:ln>
          <a:effectLst>
            <a:outerShdw blurRad="50800" dist="38100" dir="2700000" algn="tl" rotWithShape="0">
              <a:srgbClr val="000000">
                <a:alpha val="43000"/>
              </a:srgbClr>
            </a:outerShdw>
          </a:effectLst>
        </p:spPr>
      </p:pic>
      <p:sp>
        <p:nvSpPr>
          <p:cNvPr id="16" name="矩形 15">
            <a:extLst>
              <a:ext uri="{FF2B5EF4-FFF2-40B4-BE49-F238E27FC236}">
                <a16:creationId xmlns:a16="http://schemas.microsoft.com/office/drawing/2014/main" id="{F0F7AA07-90F5-4905-97A7-8FA374EE8366}"/>
              </a:ext>
            </a:extLst>
          </p:cNvPr>
          <p:cNvSpPr/>
          <p:nvPr/>
        </p:nvSpPr>
        <p:spPr>
          <a:xfrm>
            <a:off x="5499454" y="831833"/>
            <a:ext cx="3476253" cy="5717847"/>
          </a:xfrm>
          <a:prstGeom prst="rect">
            <a:avLst/>
          </a:prstGeom>
        </p:spPr>
        <p:txBody>
          <a:bodyPr wrap="square">
            <a:spAutoFit/>
          </a:bodyPr>
          <a:lstStyle/>
          <a:p>
            <a:pPr marL="355600" algn="just">
              <a:lnSpc>
                <a:spcPts val="2000"/>
              </a:lnSpc>
            </a:pPr>
            <a:r>
              <a:rPr lang="zh-TW" altLang="zh-TW" b="1" kern="100" dirty="0">
                <a:latin typeface="+mn-ea"/>
                <a:cs typeface="Times New Roman" panose="02020603050405020304" pitchFamily="18" charset="0"/>
              </a:rPr>
              <a:t>模型判定</a:t>
            </a:r>
            <a:endParaRPr lang="en-US" altLang="zh-TW" b="1" kern="100" dirty="0">
              <a:latin typeface="+mn-ea"/>
              <a:cs typeface="Times New Roman" panose="02020603050405020304" pitchFamily="18" charset="0"/>
            </a:endParaRPr>
          </a:p>
          <a:p>
            <a:pPr marL="355600" algn="just">
              <a:lnSpc>
                <a:spcPts val="2000"/>
              </a:lnSpc>
            </a:pPr>
            <a:r>
              <a:rPr lang="zh-TW" altLang="zh-TW" sz="1600" kern="100" dirty="0">
                <a:latin typeface="+mn-ea"/>
                <a:cs typeface="Times New Roman" panose="02020603050405020304" pitchFamily="18" charset="0"/>
              </a:rPr>
              <a:t>判定數列是否為</a:t>
            </a:r>
            <a:r>
              <a:rPr lang="zh-TW" altLang="en-US" sz="1600" kern="100" dirty="0">
                <a:latin typeface="+mn-ea"/>
                <a:cs typeface="Times New Roman" panose="02020603050405020304" pitchFamily="18" charset="0"/>
              </a:rPr>
              <a:t>定</a:t>
            </a:r>
            <a:r>
              <a:rPr lang="zh-TW" altLang="zh-TW" sz="1600" kern="100" dirty="0">
                <a:latin typeface="+mn-ea"/>
                <a:cs typeface="Times New Roman" panose="02020603050405020304" pitchFamily="18" charset="0"/>
              </a:rPr>
              <a:t>態，若數列不穩定則採差分處理，利用自我相關函數圖（</a:t>
            </a:r>
            <a:r>
              <a:rPr lang="en-US" altLang="zh-TW" sz="1600" kern="100" dirty="0">
                <a:latin typeface="+mn-ea"/>
                <a:cs typeface="Times New Roman" panose="02020603050405020304" pitchFamily="18" charset="0"/>
              </a:rPr>
              <a:t>ACF</a:t>
            </a:r>
            <a:r>
              <a:rPr lang="zh-TW" altLang="zh-TW" sz="1600" kern="100" dirty="0">
                <a:latin typeface="+mn-ea"/>
                <a:cs typeface="Times New Roman" panose="02020603050405020304" pitchFamily="18" charset="0"/>
              </a:rPr>
              <a:t>）及單根檢定法判斷數列是否為定態，然後再分析（</a:t>
            </a:r>
            <a:r>
              <a:rPr lang="en-US" altLang="zh-TW" sz="1600" i="1" kern="100" dirty="0" err="1">
                <a:latin typeface="+mn-ea"/>
                <a:cs typeface="Times New Roman" panose="02020603050405020304" pitchFamily="18" charset="0"/>
              </a:rPr>
              <a:t>p,q</a:t>
            </a:r>
            <a:r>
              <a:rPr lang="zh-TW" altLang="zh-TW" sz="1600" kern="100" dirty="0">
                <a:latin typeface="+mn-ea"/>
                <a:cs typeface="Times New Roman" panose="02020603050405020304" pitchFamily="18" charset="0"/>
              </a:rPr>
              <a:t>）項：</a:t>
            </a:r>
          </a:p>
          <a:p>
            <a:pPr marL="899160" indent="-538480" algn="just" hangingPunct="0">
              <a:lnSpc>
                <a:spcPts val="2000"/>
              </a:lnSpc>
              <a:spcAft>
                <a:spcPts val="0"/>
              </a:spcAft>
            </a:pPr>
            <a:r>
              <a:rPr lang="zh-TW" altLang="zh-TW" sz="1600" kern="100" dirty="0">
                <a:latin typeface="+mn-ea"/>
                <a:cs typeface="Times New Roman" panose="02020603050405020304" pitchFamily="18" charset="0"/>
              </a:rPr>
              <a:t>（一）以</a:t>
            </a:r>
            <a:r>
              <a:rPr lang="en-US" altLang="zh-TW" sz="1600" kern="100" dirty="0">
                <a:latin typeface="+mn-ea"/>
                <a:cs typeface="Times New Roman" panose="02020603050405020304" pitchFamily="18" charset="0"/>
              </a:rPr>
              <a:t>ACF</a:t>
            </a:r>
            <a:r>
              <a:rPr lang="zh-TW" altLang="zh-TW" sz="1600" kern="100" dirty="0">
                <a:latin typeface="+mn-ea"/>
                <a:cs typeface="Times New Roman" panose="02020603050405020304" pitchFamily="18" charset="0"/>
              </a:rPr>
              <a:t>判定：觀察自我相關函數圖，數列無斷然消失，該數列為非平穩型，故執行差分，直到自我相關函數很快消失為止，即表示經差分後已平穩。</a:t>
            </a:r>
          </a:p>
          <a:p>
            <a:pPr marL="899160" indent="-538480" algn="just" hangingPunct="0">
              <a:lnSpc>
                <a:spcPts val="2000"/>
              </a:lnSpc>
              <a:spcAft>
                <a:spcPts val="0"/>
              </a:spcAft>
            </a:pPr>
            <a:r>
              <a:rPr lang="zh-TW" altLang="zh-TW" sz="1600" kern="100" dirty="0">
                <a:latin typeface="+mn-ea"/>
                <a:cs typeface="Times New Roman" panose="02020603050405020304" pitchFamily="18" charset="0"/>
              </a:rPr>
              <a:t>（二）以單根檢定法（</a:t>
            </a:r>
            <a:r>
              <a:rPr lang="en-US" altLang="zh-TW" sz="1600" kern="100" dirty="0">
                <a:latin typeface="+mn-ea"/>
                <a:cs typeface="Times New Roman" panose="02020603050405020304" pitchFamily="18" charset="0"/>
              </a:rPr>
              <a:t>ADF</a:t>
            </a:r>
            <a:r>
              <a:rPr lang="zh-TW" altLang="zh-TW" sz="1600" kern="100" dirty="0">
                <a:latin typeface="+mn-ea"/>
                <a:cs typeface="Times New Roman" panose="02020603050405020304" pitchFamily="18" charset="0"/>
              </a:rPr>
              <a:t>）判定，若拒絕虛無假設，表示序列不具單根，為平穩型；若不拒絕虛無假設，則序列具有單根，為非平穩型時間序列。</a:t>
            </a:r>
          </a:p>
          <a:p>
            <a:pPr marL="899160" indent="-538480" algn="just" hangingPunct="0">
              <a:lnSpc>
                <a:spcPts val="2000"/>
              </a:lnSpc>
              <a:spcAft>
                <a:spcPts val="0"/>
              </a:spcAft>
            </a:pPr>
            <a:r>
              <a:rPr lang="zh-TW" altLang="zh-TW" sz="1600" kern="100" dirty="0">
                <a:latin typeface="+mn-ea"/>
                <a:cs typeface="Times New Roman" panose="02020603050405020304" pitchFamily="18" charset="0"/>
              </a:rPr>
              <a:t>（三）在判斷</a:t>
            </a:r>
            <a:r>
              <a:rPr lang="en-US" altLang="zh-TW" sz="1600" kern="100" dirty="0">
                <a:latin typeface="+mn-ea"/>
                <a:cs typeface="Times New Roman" panose="02020603050405020304" pitchFamily="18" charset="0"/>
              </a:rPr>
              <a:t>ARMA</a:t>
            </a:r>
            <a:r>
              <a:rPr lang="zh-TW" altLang="zh-TW" sz="1600" kern="100" dirty="0">
                <a:latin typeface="+mn-ea"/>
                <a:cs typeface="Times New Roman" panose="02020603050405020304" pitchFamily="18" charset="0"/>
              </a:rPr>
              <a:t>（</a:t>
            </a:r>
            <a:r>
              <a:rPr lang="en-US" altLang="zh-TW" sz="1600" i="1" kern="100" dirty="0" err="1">
                <a:latin typeface="+mn-ea"/>
                <a:cs typeface="Times New Roman" panose="02020603050405020304" pitchFamily="18" charset="0"/>
              </a:rPr>
              <a:t>p,q</a:t>
            </a:r>
            <a:r>
              <a:rPr lang="zh-TW" altLang="zh-TW" sz="1600" kern="100" dirty="0">
                <a:latin typeface="+mn-ea"/>
                <a:cs typeface="Times New Roman" panose="02020603050405020304" pitchFamily="18" charset="0"/>
              </a:rPr>
              <a:t>）項，採用</a:t>
            </a:r>
            <a:r>
              <a:rPr lang="en-US" altLang="zh-TW" sz="1600" kern="100" dirty="0">
                <a:latin typeface="+mn-ea"/>
                <a:cs typeface="Times New Roman" panose="02020603050405020304" pitchFamily="18" charset="0"/>
              </a:rPr>
              <a:t>ACF</a:t>
            </a:r>
            <a:r>
              <a:rPr lang="zh-TW" altLang="en-US" sz="1600" kern="100" dirty="0">
                <a:latin typeface="+mn-ea"/>
                <a:cs typeface="Times New Roman" panose="02020603050405020304" pitchFamily="18" charset="0"/>
              </a:rPr>
              <a:t>，</a:t>
            </a:r>
            <a:r>
              <a:rPr lang="zh-TW" altLang="zh-TW" sz="1600" kern="100" dirty="0">
                <a:latin typeface="+mn-ea"/>
                <a:cs typeface="Times New Roman" panose="02020603050405020304" pitchFamily="18" charset="0"/>
              </a:rPr>
              <a:t>及</a:t>
            </a:r>
            <a:r>
              <a:rPr lang="en-US" altLang="zh-TW" sz="1600" kern="100" dirty="0">
                <a:latin typeface="+mn-ea"/>
                <a:cs typeface="Times New Roman" panose="02020603050405020304" pitchFamily="18" charset="0"/>
              </a:rPr>
              <a:t> PACF</a:t>
            </a:r>
            <a:r>
              <a:rPr lang="zh-TW" altLang="zh-TW" sz="1600" kern="100" dirty="0">
                <a:latin typeface="+mn-ea"/>
                <a:cs typeface="Times New Roman" panose="02020603050405020304" pitchFamily="18" charset="0"/>
              </a:rPr>
              <a:t>，以圖形判定</a:t>
            </a:r>
            <a:r>
              <a:rPr lang="en-US" altLang="zh-TW" sz="1600" kern="100" dirty="0">
                <a:latin typeface="+mn-ea"/>
                <a:cs typeface="Times New Roman" panose="02020603050405020304" pitchFamily="18" charset="0"/>
              </a:rPr>
              <a:t>AR</a:t>
            </a:r>
            <a:r>
              <a:rPr lang="zh-TW" altLang="zh-TW" sz="1600" kern="100" dirty="0">
                <a:latin typeface="+mn-ea"/>
                <a:cs typeface="Times New Roman" panose="02020603050405020304" pitchFamily="18" charset="0"/>
              </a:rPr>
              <a:t>（</a:t>
            </a:r>
            <a:r>
              <a:rPr lang="en-US" altLang="zh-TW" sz="1600" i="1" kern="100" dirty="0">
                <a:latin typeface="+mn-ea"/>
                <a:cs typeface="Times New Roman" panose="02020603050405020304" pitchFamily="18" charset="0"/>
              </a:rPr>
              <a:t>p</a:t>
            </a:r>
            <a:r>
              <a:rPr lang="zh-TW" altLang="zh-TW" sz="1600" kern="100" dirty="0">
                <a:latin typeface="+mn-ea"/>
                <a:cs typeface="Times New Roman" panose="02020603050405020304" pitchFamily="18" charset="0"/>
              </a:rPr>
              <a:t>）及</a:t>
            </a:r>
            <a:r>
              <a:rPr lang="en-US" altLang="zh-TW" sz="1600" kern="100" dirty="0">
                <a:latin typeface="+mn-ea"/>
                <a:cs typeface="Times New Roman" panose="02020603050405020304" pitchFamily="18" charset="0"/>
              </a:rPr>
              <a:t>MA</a:t>
            </a:r>
            <a:r>
              <a:rPr lang="zh-TW" altLang="zh-TW" sz="1600" kern="100" dirty="0">
                <a:latin typeface="+mn-ea"/>
                <a:cs typeface="Times New Roman" panose="02020603050405020304" pitchFamily="18" charset="0"/>
              </a:rPr>
              <a:t>（</a:t>
            </a:r>
            <a:r>
              <a:rPr lang="en-US" altLang="zh-TW" sz="1600" i="1" kern="100" dirty="0">
                <a:latin typeface="+mn-ea"/>
                <a:cs typeface="Times New Roman" panose="02020603050405020304" pitchFamily="18" charset="0"/>
              </a:rPr>
              <a:t>q</a:t>
            </a:r>
            <a:r>
              <a:rPr lang="zh-TW" altLang="zh-TW" sz="1600" kern="100" dirty="0">
                <a:latin typeface="+mn-ea"/>
                <a:cs typeface="Times New Roman" panose="02020603050405020304" pitchFamily="18" charset="0"/>
              </a:rPr>
              <a:t>）階次</a:t>
            </a:r>
            <a:r>
              <a:rPr lang="zh-TW" altLang="en-US" sz="1600" kern="100" dirty="0">
                <a:latin typeface="+mn-ea"/>
                <a:cs typeface="Times New Roman" panose="02020603050405020304" pitchFamily="18" charset="0"/>
              </a:rPr>
              <a:t>。</a:t>
            </a:r>
            <a:endParaRPr lang="zh-TW" altLang="zh-TW" sz="1600" kern="100" dirty="0">
              <a:latin typeface="+mn-ea"/>
              <a:cs typeface="Times New Roman" panose="02020603050405020304" pitchFamily="18" charset="0"/>
            </a:endParaRPr>
          </a:p>
        </p:txBody>
      </p:sp>
      <p:cxnSp>
        <p:nvCxnSpPr>
          <p:cNvPr id="20" name="直線接點 19">
            <a:extLst>
              <a:ext uri="{FF2B5EF4-FFF2-40B4-BE49-F238E27FC236}">
                <a16:creationId xmlns:a16="http://schemas.microsoft.com/office/drawing/2014/main" id="{39F9EC4B-3E04-4A5A-892D-414E25D75115}"/>
              </a:ext>
            </a:extLst>
          </p:cNvPr>
          <p:cNvCxnSpPr>
            <a:cxnSpLocks/>
          </p:cNvCxnSpPr>
          <p:nvPr/>
        </p:nvCxnSpPr>
        <p:spPr>
          <a:xfrm flipV="1">
            <a:off x="3886200" y="952606"/>
            <a:ext cx="2338431" cy="58409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F57CE68-4736-47AA-AEB0-88B503894DCE}"/>
              </a:ext>
            </a:extLst>
          </p:cNvPr>
          <p:cNvSpPr/>
          <p:nvPr/>
        </p:nvSpPr>
        <p:spPr>
          <a:xfrm>
            <a:off x="637569" y="-52060"/>
            <a:ext cx="7553120" cy="749372"/>
          </a:xfrm>
          <a:prstGeom prst="rect">
            <a:avLst/>
          </a:prstGeom>
        </p:spPr>
        <p:txBody>
          <a:bodyPr wrap="square">
            <a:spAutoFit/>
          </a:bodyPr>
          <a:lstStyle/>
          <a:p>
            <a:pPr>
              <a:lnSpc>
                <a:spcPct val="150000"/>
              </a:lnSpc>
            </a:pPr>
            <a:r>
              <a:rPr lang="en-US" altLang="zh-TW" sz="3200" dirty="0">
                <a:latin typeface="微軟正黑體" panose="020B0604030504040204" pitchFamily="34" charset="-120"/>
              </a:rPr>
              <a:t>3.3</a:t>
            </a:r>
            <a:r>
              <a:rPr lang="zh-TW" altLang="en-US" sz="3200" dirty="0">
                <a:latin typeface="微軟正黑體" panose="020B0604030504040204" pitchFamily="34" charset="-120"/>
              </a:rPr>
              <a:t>時間序列模型</a:t>
            </a:r>
            <a:r>
              <a:rPr lang="en-US" altLang="zh-TW" sz="3200" dirty="0">
                <a:latin typeface="微軟正黑體" panose="020B0604030504040204" pitchFamily="34" charset="-120"/>
              </a:rPr>
              <a:t>(7/8)   ARIMA</a:t>
            </a:r>
            <a:r>
              <a:rPr lang="zh-TW" altLang="en-US" sz="3200" dirty="0">
                <a:latin typeface="微軟正黑體" panose="020B0604030504040204" pitchFamily="34" charset="-120"/>
              </a:rPr>
              <a:t>建構流程</a:t>
            </a:r>
            <a:endParaRPr lang="zh-TW" altLang="en-US" sz="3200" dirty="0"/>
          </a:p>
        </p:txBody>
      </p:sp>
      <p:sp>
        <p:nvSpPr>
          <p:cNvPr id="32" name="灯片编号占位符 3">
            <a:extLst>
              <a:ext uri="{FF2B5EF4-FFF2-40B4-BE49-F238E27FC236}">
                <a16:creationId xmlns:a16="http://schemas.microsoft.com/office/drawing/2014/main" id="{2C4BB82B-47FE-48F6-9BD7-C35CEF6F3988}"/>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34</a:t>
            </a:fld>
            <a:endParaRPr lang="zh-CN" altLang="en-US" dirty="0"/>
          </a:p>
        </p:txBody>
      </p:sp>
    </p:spTree>
    <p:extLst>
      <p:ext uri="{BB962C8B-B14F-4D97-AF65-F5344CB8AC3E}">
        <p14:creationId xmlns:p14="http://schemas.microsoft.com/office/powerpoint/2010/main" val="10399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9"/>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C1C6253-2E0C-483C-9289-37D5C8C9226A}"/>
              </a:ext>
            </a:extLst>
          </p:cNvPr>
          <p:cNvSpPr/>
          <p:nvPr/>
        </p:nvSpPr>
        <p:spPr>
          <a:xfrm>
            <a:off x="8485069" y="7366000"/>
            <a:ext cx="5510330" cy="6425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30E0DEF6-A305-4DEC-9328-4DE62C8D87AF}"/>
              </a:ext>
            </a:extLst>
          </p:cNvPr>
          <p:cNvSpPr/>
          <p:nvPr/>
        </p:nvSpPr>
        <p:spPr>
          <a:xfrm>
            <a:off x="9341227" y="7514633"/>
            <a:ext cx="2050765" cy="538487"/>
          </a:xfrm>
          <a:prstGeom prst="roundRect">
            <a:avLst/>
          </a:prstGeom>
          <a:solidFill>
            <a:schemeClr val="accent1">
              <a:lumMod val="20000"/>
              <a:lumOff val="8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資料蒐整</a:t>
            </a:r>
          </a:p>
        </p:txBody>
      </p:sp>
      <p:sp>
        <p:nvSpPr>
          <p:cNvPr id="56" name="矩形: 圓角 55">
            <a:extLst>
              <a:ext uri="{FF2B5EF4-FFF2-40B4-BE49-F238E27FC236}">
                <a16:creationId xmlns:a16="http://schemas.microsoft.com/office/drawing/2014/main" id="{0B406F41-668C-4F63-9CE4-8EF154D5AEE8}"/>
              </a:ext>
            </a:extLst>
          </p:cNvPr>
          <p:cNvSpPr/>
          <p:nvPr/>
        </p:nvSpPr>
        <p:spPr>
          <a:xfrm>
            <a:off x="9197589" y="9781527"/>
            <a:ext cx="2338042" cy="914451"/>
          </a:xfrm>
          <a:prstGeom prst="roundRect">
            <a:avLst/>
          </a:prstGeom>
          <a:solidFill>
            <a:schemeClr val="accent1">
              <a:lumMod val="60000"/>
              <a:lumOff val="4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利用</a:t>
            </a:r>
            <a:r>
              <a:rPr lang="en-US" altLang="zh-TW" sz="1600" dirty="0">
                <a:solidFill>
                  <a:schemeClr val="tx1"/>
                </a:solidFill>
                <a:latin typeface="微軟正黑體" panose="020B0604030504040204" pitchFamily="34" charset="-120"/>
                <a:ea typeface="微軟正黑體" panose="020B0604030504040204" pitchFamily="34" charset="-120"/>
              </a:rPr>
              <a:t>ACF</a:t>
            </a:r>
            <a:r>
              <a:rPr lang="zh-TW" altLang="zh-TW" sz="1600" dirty="0">
                <a:solidFill>
                  <a:schemeClr val="tx1"/>
                </a:solidFill>
                <a:latin typeface="微軟正黑體" panose="020B0604030504040204" pitchFamily="34" charset="-120"/>
                <a:ea typeface="微軟正黑體" panose="020B0604030504040204" pitchFamily="34" charset="-120"/>
              </a:rPr>
              <a:t>及</a:t>
            </a:r>
            <a:r>
              <a:rPr lang="en-US" altLang="zh-TW" sz="1600" dirty="0">
                <a:solidFill>
                  <a:schemeClr val="tx1"/>
                </a:solidFill>
                <a:latin typeface="微軟正黑體" panose="020B0604030504040204" pitchFamily="34" charset="-120"/>
                <a:ea typeface="微軟正黑體" panose="020B0604030504040204" pitchFamily="34" charset="-120"/>
              </a:rPr>
              <a:t>PACF</a:t>
            </a:r>
            <a:r>
              <a:rPr lang="zh-TW" altLang="zh-TW" sz="1600" dirty="0">
                <a:solidFill>
                  <a:schemeClr val="tx1"/>
                </a:solidFill>
                <a:latin typeface="微軟正黑體" panose="020B0604030504040204" pitchFamily="34" charset="-120"/>
                <a:ea typeface="微軟正黑體" panose="020B0604030504040204" pitchFamily="34" charset="-120"/>
              </a:rPr>
              <a:t>判定</a:t>
            </a:r>
            <a:r>
              <a:rPr lang="en-US" altLang="zh-TW" sz="1600" dirty="0">
                <a:solidFill>
                  <a:schemeClr val="tx1"/>
                </a:solidFill>
                <a:latin typeface="微軟正黑體" panose="020B0604030504040204" pitchFamily="34" charset="-120"/>
                <a:ea typeface="微軟正黑體" panose="020B0604030504040204" pitchFamily="34" charset="-120"/>
              </a:rPr>
              <a:t>ARIMA</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p</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d</a:t>
            </a:r>
            <a:r>
              <a:rPr lang="zh-TW" altLang="zh-TW" sz="1600" dirty="0">
                <a:solidFill>
                  <a:schemeClr val="tx1"/>
                </a:solidFill>
                <a:latin typeface="微軟正黑體" panose="020B0604030504040204" pitchFamily="34" charset="-120"/>
                <a:ea typeface="微軟正黑體" panose="020B0604030504040204" pitchFamily="34" charset="-120"/>
              </a:rPr>
              <a:t>、</a:t>
            </a:r>
            <a:r>
              <a:rPr lang="en-US" altLang="zh-TW" sz="1600" dirty="0">
                <a:solidFill>
                  <a:schemeClr val="tx1"/>
                </a:solidFill>
                <a:latin typeface="微軟正黑體" panose="020B0604030504040204" pitchFamily="34" charset="-120"/>
                <a:ea typeface="微軟正黑體" panose="020B0604030504040204" pitchFamily="34" charset="-120"/>
              </a:rPr>
              <a:t>q</a:t>
            </a:r>
            <a:r>
              <a:rPr lang="zh-TW" altLang="zh-TW" sz="1600" dirty="0">
                <a:solidFill>
                  <a:schemeClr val="tx1"/>
                </a:solidFill>
                <a:latin typeface="微軟正黑體" panose="020B0604030504040204" pitchFamily="34" charset="-120"/>
                <a:ea typeface="微軟正黑體" panose="020B0604030504040204" pitchFamily="34" charset="-120"/>
              </a:rPr>
              <a:t>）</a:t>
            </a:r>
          </a:p>
        </p:txBody>
      </p:sp>
      <p:sp>
        <p:nvSpPr>
          <p:cNvPr id="59" name="矩形: 圓角 58">
            <a:extLst>
              <a:ext uri="{FF2B5EF4-FFF2-40B4-BE49-F238E27FC236}">
                <a16:creationId xmlns:a16="http://schemas.microsoft.com/office/drawing/2014/main" id="{D3278818-8EE4-4F05-8D66-98AE193B507C}"/>
              </a:ext>
            </a:extLst>
          </p:cNvPr>
          <p:cNvSpPr/>
          <p:nvPr/>
        </p:nvSpPr>
        <p:spPr>
          <a:xfrm>
            <a:off x="9341227" y="13172030"/>
            <a:ext cx="2050766" cy="516342"/>
          </a:xfrm>
          <a:prstGeom prst="roundRect">
            <a:avLst/>
          </a:prstGeom>
          <a:solidFill>
            <a:srgbClr val="CCFF33"/>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a:solidFill>
                  <a:schemeClr val="tx1"/>
                </a:solidFill>
                <a:latin typeface="微軟正黑體" panose="020B0604030504040204" pitchFamily="34" charset="-120"/>
                <a:ea typeface="微軟正黑體" panose="020B0604030504040204" pitchFamily="34" charset="-120"/>
              </a:rPr>
              <a:t>預測</a:t>
            </a:r>
          </a:p>
        </p:txBody>
      </p:sp>
      <p:sp>
        <p:nvSpPr>
          <p:cNvPr id="60" name="矩形: 圓角 59">
            <a:extLst>
              <a:ext uri="{FF2B5EF4-FFF2-40B4-BE49-F238E27FC236}">
                <a16:creationId xmlns:a16="http://schemas.microsoft.com/office/drawing/2014/main" id="{E2F9731B-1F94-4AC2-B6FF-E5EB74ADDFAD}"/>
              </a:ext>
            </a:extLst>
          </p:cNvPr>
          <p:cNvSpPr/>
          <p:nvPr/>
        </p:nvSpPr>
        <p:spPr>
          <a:xfrm>
            <a:off x="11808565" y="8619345"/>
            <a:ext cx="2050765" cy="538487"/>
          </a:xfrm>
          <a:prstGeom prst="roundRect">
            <a:avLst/>
          </a:prstGeom>
          <a:solidFill>
            <a:srgbClr val="FCCFCC"/>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差分</a:t>
            </a:r>
          </a:p>
        </p:txBody>
      </p:sp>
      <p:sp>
        <p:nvSpPr>
          <p:cNvPr id="61" name="菱形 60">
            <a:extLst>
              <a:ext uri="{FF2B5EF4-FFF2-40B4-BE49-F238E27FC236}">
                <a16:creationId xmlns:a16="http://schemas.microsoft.com/office/drawing/2014/main" id="{CC17170F-33DD-4665-A366-7944D90695FC}"/>
              </a:ext>
            </a:extLst>
          </p:cNvPr>
          <p:cNvSpPr/>
          <p:nvPr/>
        </p:nvSpPr>
        <p:spPr>
          <a:xfrm>
            <a:off x="9341229" y="8269670"/>
            <a:ext cx="2050764" cy="1237838"/>
          </a:xfrm>
          <a:prstGeom prst="diamond">
            <a:avLst/>
          </a:prstGeom>
          <a:solidFill>
            <a:schemeClr val="accent1">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判斷數列是否穩定</a:t>
            </a:r>
          </a:p>
        </p:txBody>
      </p:sp>
      <p:sp>
        <p:nvSpPr>
          <p:cNvPr id="18" name="菱形 17">
            <a:extLst>
              <a:ext uri="{FF2B5EF4-FFF2-40B4-BE49-F238E27FC236}">
                <a16:creationId xmlns:a16="http://schemas.microsoft.com/office/drawing/2014/main" id="{8FD05F6B-511C-4BBA-A0CF-19596BE26943}"/>
              </a:ext>
            </a:extLst>
          </p:cNvPr>
          <p:cNvSpPr/>
          <p:nvPr/>
        </p:nvSpPr>
        <p:spPr>
          <a:xfrm>
            <a:off x="9421588" y="11664113"/>
            <a:ext cx="1890044" cy="1237838"/>
          </a:xfrm>
          <a:prstGeom prst="diamond">
            <a:avLst/>
          </a:prstGeom>
          <a:solidFill>
            <a:srgbClr val="C6F3A5"/>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模型診斷是否合適</a:t>
            </a:r>
          </a:p>
        </p:txBody>
      </p:sp>
      <p:cxnSp>
        <p:nvCxnSpPr>
          <p:cNvPr id="4" name="直線單箭頭接點 3">
            <a:extLst>
              <a:ext uri="{FF2B5EF4-FFF2-40B4-BE49-F238E27FC236}">
                <a16:creationId xmlns:a16="http://schemas.microsoft.com/office/drawing/2014/main" id="{5DF17F92-B051-414F-AE90-0468AA1FC286}"/>
              </a:ext>
            </a:extLst>
          </p:cNvPr>
          <p:cNvCxnSpPr>
            <a:cxnSpLocks/>
            <a:stCxn id="55" idx="2"/>
            <a:endCxn id="61" idx="0"/>
          </p:cNvCxnSpPr>
          <p:nvPr/>
        </p:nvCxnSpPr>
        <p:spPr>
          <a:xfrm>
            <a:off x="10366610" y="8053120"/>
            <a:ext cx="1"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8EF7FF-117E-4D6E-B6EB-6CA05A6D823A}"/>
              </a:ext>
            </a:extLst>
          </p:cNvPr>
          <p:cNvCxnSpPr>
            <a:cxnSpLocks/>
            <a:stCxn id="18" idx="2"/>
            <a:endCxn id="59" idx="0"/>
          </p:cNvCxnSpPr>
          <p:nvPr/>
        </p:nvCxnSpPr>
        <p:spPr>
          <a:xfrm>
            <a:off x="10366610" y="12901951"/>
            <a:ext cx="0" cy="27007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C64C311-2E71-4AC2-A6D6-DA9C74BE081D}"/>
              </a:ext>
            </a:extLst>
          </p:cNvPr>
          <p:cNvCxnSpPr>
            <a:cxnSpLocks/>
            <a:stCxn id="61" idx="3"/>
            <a:endCxn id="60" idx="1"/>
          </p:cNvCxnSpPr>
          <p:nvPr/>
        </p:nvCxnSpPr>
        <p:spPr>
          <a:xfrm>
            <a:off x="11391993" y="8888589"/>
            <a:ext cx="416572" cy="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接點: 肘形 30">
            <a:extLst>
              <a:ext uri="{FF2B5EF4-FFF2-40B4-BE49-F238E27FC236}">
                <a16:creationId xmlns:a16="http://schemas.microsoft.com/office/drawing/2014/main" id="{46D624C5-3723-40D2-80E4-6EEF3048424E}"/>
              </a:ext>
            </a:extLst>
          </p:cNvPr>
          <p:cNvCxnSpPr>
            <a:cxnSpLocks/>
            <a:stCxn id="60" idx="2"/>
          </p:cNvCxnSpPr>
          <p:nvPr/>
        </p:nvCxnSpPr>
        <p:spPr>
          <a:xfrm rot="5400000">
            <a:off x="11360485" y="8163957"/>
            <a:ext cx="479589" cy="2467338"/>
          </a:xfrm>
          <a:prstGeom prst="bentConnector2">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圓角 40">
            <a:extLst>
              <a:ext uri="{FF2B5EF4-FFF2-40B4-BE49-F238E27FC236}">
                <a16:creationId xmlns:a16="http://schemas.microsoft.com/office/drawing/2014/main" id="{BF9D40E3-D7C7-428B-8189-A8F652EEA2BE}"/>
              </a:ext>
            </a:extLst>
          </p:cNvPr>
          <p:cNvSpPr/>
          <p:nvPr/>
        </p:nvSpPr>
        <p:spPr>
          <a:xfrm>
            <a:off x="9341227" y="10931221"/>
            <a:ext cx="2050766" cy="516342"/>
          </a:xfrm>
          <a:prstGeom prst="roundRect">
            <a:avLst/>
          </a:prstGeom>
          <a:solidFill>
            <a:schemeClr val="accent4">
              <a:lumMod val="40000"/>
              <a:lumOff val="60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zh-TW" altLang="zh-TW" sz="1600" dirty="0">
                <a:solidFill>
                  <a:schemeClr val="tx1"/>
                </a:solidFill>
                <a:latin typeface="微軟正黑體" panose="020B0604030504040204" pitchFamily="34" charset="-120"/>
                <a:ea typeface="微軟正黑體" panose="020B0604030504040204" pitchFamily="34" charset="-120"/>
              </a:rPr>
              <a:t>參數估計</a:t>
            </a:r>
          </a:p>
        </p:txBody>
      </p:sp>
      <p:cxnSp>
        <p:nvCxnSpPr>
          <p:cNvPr id="37" name="直線單箭頭接點 36">
            <a:extLst>
              <a:ext uri="{FF2B5EF4-FFF2-40B4-BE49-F238E27FC236}">
                <a16:creationId xmlns:a16="http://schemas.microsoft.com/office/drawing/2014/main" id="{4FF507A7-8EBF-4788-A7D5-F0627A664984}"/>
              </a:ext>
            </a:extLst>
          </p:cNvPr>
          <p:cNvCxnSpPr>
            <a:cxnSpLocks/>
            <a:stCxn id="61" idx="2"/>
            <a:endCxn id="56" idx="0"/>
          </p:cNvCxnSpPr>
          <p:nvPr/>
        </p:nvCxnSpPr>
        <p:spPr>
          <a:xfrm flipH="1">
            <a:off x="10366610" y="9507508"/>
            <a:ext cx="1" cy="274019"/>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86518E0A-4FCB-4642-A5FB-0D8017001D99}"/>
              </a:ext>
            </a:extLst>
          </p:cNvPr>
          <p:cNvCxnSpPr>
            <a:cxnSpLocks/>
            <a:stCxn id="56" idx="2"/>
            <a:endCxn id="41" idx="0"/>
          </p:cNvCxnSpPr>
          <p:nvPr/>
        </p:nvCxnSpPr>
        <p:spPr>
          <a:xfrm>
            <a:off x="10366610" y="10695978"/>
            <a:ext cx="0" cy="235243"/>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284539F2-FC14-437B-8C05-0BFCA0ABC13D}"/>
              </a:ext>
            </a:extLst>
          </p:cNvPr>
          <p:cNvCxnSpPr>
            <a:cxnSpLocks/>
            <a:stCxn id="41" idx="2"/>
            <a:endCxn id="18" idx="0"/>
          </p:cNvCxnSpPr>
          <p:nvPr/>
        </p:nvCxnSpPr>
        <p:spPr>
          <a:xfrm>
            <a:off x="10366610" y="11447563"/>
            <a:ext cx="0" cy="216550"/>
          </a:xfrm>
          <a:prstGeom prst="straightConnector1">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3603E928-D471-46EF-81D8-065BFC20066C}"/>
              </a:ext>
            </a:extLst>
          </p:cNvPr>
          <p:cNvCxnSpPr>
            <a:cxnSpLocks/>
            <a:stCxn id="18" idx="3"/>
            <a:endCxn id="56" idx="3"/>
          </p:cNvCxnSpPr>
          <p:nvPr/>
        </p:nvCxnSpPr>
        <p:spPr>
          <a:xfrm flipV="1">
            <a:off x="11311632" y="10238753"/>
            <a:ext cx="223999" cy="2044279"/>
          </a:xfrm>
          <a:prstGeom prst="bentConnector3">
            <a:avLst>
              <a:gd name="adj1" fmla="val 202054"/>
            </a:avLst>
          </a:prstGeom>
          <a:ln w="127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4DCD56EF-6CD6-4847-B75E-6FC2F17C34B8}"/>
              </a:ext>
            </a:extLst>
          </p:cNvPr>
          <p:cNvCxnSpPr>
            <a:cxnSpLocks/>
            <a:stCxn id="55" idx="1"/>
          </p:cNvCxnSpPr>
          <p:nvPr/>
        </p:nvCxnSpPr>
        <p:spPr>
          <a:xfrm rot="10800000" flipV="1">
            <a:off x="8983863" y="7783876"/>
            <a:ext cx="357365" cy="2433367"/>
          </a:xfrm>
          <a:prstGeom prst="bentConnector2">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2" name="接點: 肘形 81">
            <a:extLst>
              <a:ext uri="{FF2B5EF4-FFF2-40B4-BE49-F238E27FC236}">
                <a16:creationId xmlns:a16="http://schemas.microsoft.com/office/drawing/2014/main" id="{07C0F2B3-7EC7-4F74-9392-FB462C312321}"/>
              </a:ext>
            </a:extLst>
          </p:cNvPr>
          <p:cNvCxnSpPr>
            <a:cxnSpLocks/>
            <a:stCxn id="56" idx="1"/>
            <a:endCxn id="41" idx="1"/>
          </p:cNvCxnSpPr>
          <p:nvPr/>
        </p:nvCxnSpPr>
        <p:spPr>
          <a:xfrm rot="10800000" flipH="1" flipV="1">
            <a:off x="9197589" y="10238752"/>
            <a:ext cx="143638" cy="950639"/>
          </a:xfrm>
          <a:prstGeom prst="bentConnector3">
            <a:avLst>
              <a:gd name="adj1" fmla="val -151571"/>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2BBA1C97-DFC5-4B69-ACCC-3C8995730580}"/>
              </a:ext>
            </a:extLst>
          </p:cNvPr>
          <p:cNvCxnSpPr>
            <a:cxnSpLocks/>
            <a:stCxn id="41" idx="1"/>
            <a:endCxn id="59" idx="1"/>
          </p:cNvCxnSpPr>
          <p:nvPr/>
        </p:nvCxnSpPr>
        <p:spPr>
          <a:xfrm rot="10800000" flipV="1">
            <a:off x="9341227" y="11189391"/>
            <a:ext cx="12700" cy="2240809"/>
          </a:xfrm>
          <a:prstGeom prst="bentConnector3">
            <a:avLst>
              <a:gd name="adj1" fmla="val 3000000"/>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10184992-7066-4F0C-87BF-546C1309C4E7}"/>
              </a:ext>
            </a:extLst>
          </p:cNvPr>
          <p:cNvSpPr/>
          <p:nvPr/>
        </p:nvSpPr>
        <p:spPr>
          <a:xfrm>
            <a:off x="8485071" y="8503483"/>
            <a:ext cx="461665" cy="1015663"/>
          </a:xfrm>
          <a:prstGeom prst="rect">
            <a:avLst/>
          </a:prstGeom>
        </p:spPr>
        <p:txBody>
          <a:bodyPr vert="eaVert" wrap="square">
            <a:spAutoFit/>
          </a:bodyPr>
          <a:lstStyle/>
          <a:p>
            <a:r>
              <a:rPr lang="zh-TW" altLang="zh-TW" dirty="0">
                <a:latin typeface="+mn-ea"/>
                <a:cs typeface="Times New Roman" panose="02020603050405020304" pitchFamily="18" charset="0"/>
              </a:rPr>
              <a:t>模型判定</a:t>
            </a:r>
            <a:endParaRPr lang="zh-TW" altLang="en-US" dirty="0"/>
          </a:p>
        </p:txBody>
      </p:sp>
      <p:sp>
        <p:nvSpPr>
          <p:cNvPr id="112" name="矩形 111">
            <a:extLst>
              <a:ext uri="{FF2B5EF4-FFF2-40B4-BE49-F238E27FC236}">
                <a16:creationId xmlns:a16="http://schemas.microsoft.com/office/drawing/2014/main" id="{52CF1DBE-549D-4063-B7A6-8EF9C9DA1DB4}"/>
              </a:ext>
            </a:extLst>
          </p:cNvPr>
          <p:cNvSpPr/>
          <p:nvPr/>
        </p:nvSpPr>
        <p:spPr>
          <a:xfrm>
            <a:off x="8485071" y="11715098"/>
            <a:ext cx="461665" cy="1246495"/>
          </a:xfrm>
          <a:prstGeom prst="rect">
            <a:avLst/>
          </a:prstGeom>
        </p:spPr>
        <p:txBody>
          <a:bodyPr vert="eaVert" wrap="square">
            <a:spAutoFit/>
          </a:bodyPr>
          <a:lstStyle/>
          <a:p>
            <a:r>
              <a:rPr lang="zh-TW" altLang="zh-TW" dirty="0">
                <a:latin typeface="+mn-ea"/>
                <a:cs typeface="Times New Roman" panose="02020603050405020304" pitchFamily="18" charset="0"/>
              </a:rPr>
              <a:t>診斷性檢查</a:t>
            </a:r>
            <a:endParaRPr lang="zh-TW" altLang="en-US" dirty="0"/>
          </a:p>
        </p:txBody>
      </p:sp>
      <p:sp>
        <p:nvSpPr>
          <p:cNvPr id="36" name="矩形 35">
            <a:extLst>
              <a:ext uri="{FF2B5EF4-FFF2-40B4-BE49-F238E27FC236}">
                <a16:creationId xmlns:a16="http://schemas.microsoft.com/office/drawing/2014/main" id="{B3DDDC09-A00B-43A0-9650-CFE5F9AFD322}"/>
              </a:ext>
            </a:extLst>
          </p:cNvPr>
          <p:cNvSpPr/>
          <p:nvPr/>
        </p:nvSpPr>
        <p:spPr>
          <a:xfrm>
            <a:off x="8485069" y="10287168"/>
            <a:ext cx="461665" cy="1015663"/>
          </a:xfrm>
          <a:prstGeom prst="rect">
            <a:avLst/>
          </a:prstGeom>
        </p:spPr>
        <p:txBody>
          <a:bodyPr vert="eaVert" wrap="none">
            <a:spAutoFit/>
          </a:bodyPr>
          <a:lstStyle/>
          <a:p>
            <a:r>
              <a:rPr lang="zh-TW" altLang="zh-TW" dirty="0">
                <a:latin typeface="+mn-ea"/>
                <a:cs typeface="Times New Roman" panose="02020603050405020304" pitchFamily="18" charset="0"/>
              </a:rPr>
              <a:t>參數估計</a:t>
            </a:r>
            <a:endParaRPr lang="zh-TW" altLang="en-US" dirty="0"/>
          </a:p>
        </p:txBody>
      </p:sp>
      <p:pic>
        <p:nvPicPr>
          <p:cNvPr id="14" name="圖片 13">
            <a:extLst>
              <a:ext uri="{FF2B5EF4-FFF2-40B4-BE49-F238E27FC236}">
                <a16:creationId xmlns:a16="http://schemas.microsoft.com/office/drawing/2014/main" id="{8E068DEC-85E2-4240-97F7-44A4D6BCC0A9}"/>
              </a:ext>
            </a:extLst>
          </p:cNvPr>
          <p:cNvPicPr>
            <a:picLocks noChangeAspect="1"/>
          </p:cNvPicPr>
          <p:nvPr/>
        </p:nvPicPr>
        <p:blipFill>
          <a:blip r:embed="rId3"/>
          <a:stretch>
            <a:fillRect/>
          </a:stretch>
        </p:blipFill>
        <p:spPr>
          <a:xfrm>
            <a:off x="637569" y="958956"/>
            <a:ext cx="4893386" cy="5652798"/>
          </a:xfrm>
          <a:prstGeom prst="rect">
            <a:avLst/>
          </a:prstGeom>
        </p:spPr>
      </p:pic>
      <p:sp>
        <p:nvSpPr>
          <p:cNvPr id="15" name="矩形 14">
            <a:extLst>
              <a:ext uri="{FF2B5EF4-FFF2-40B4-BE49-F238E27FC236}">
                <a16:creationId xmlns:a16="http://schemas.microsoft.com/office/drawing/2014/main" id="{4490342B-7544-4E66-B96F-3AC7BA7591A4}"/>
              </a:ext>
            </a:extLst>
          </p:cNvPr>
          <p:cNvSpPr/>
          <p:nvPr/>
        </p:nvSpPr>
        <p:spPr>
          <a:xfrm>
            <a:off x="637569" y="962193"/>
            <a:ext cx="4830384" cy="5646325"/>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EBA31326-AB47-496F-9757-51FC6F2F8570}"/>
              </a:ext>
            </a:extLst>
          </p:cNvPr>
          <p:cNvPicPr>
            <a:picLocks noChangeAspect="1"/>
          </p:cNvPicPr>
          <p:nvPr/>
        </p:nvPicPr>
        <p:blipFill rotWithShape="1">
          <a:blip r:embed="rId3"/>
          <a:srcRect l="7406" t="52458" r="7404" b="34287"/>
          <a:stretch/>
        </p:blipFill>
        <p:spPr>
          <a:xfrm>
            <a:off x="637569" y="3859169"/>
            <a:ext cx="4893386" cy="879562"/>
          </a:xfrm>
          <a:prstGeom prst="rect">
            <a:avLst/>
          </a:prstGeom>
          <a:ln w="38100" cap="sq">
            <a:solidFill>
              <a:schemeClr val="accent5">
                <a:lumMod val="60000"/>
                <a:lumOff val="40000"/>
              </a:schemeClr>
            </a:solidFill>
            <a:prstDash val="solid"/>
            <a:miter lim="800000"/>
          </a:ln>
          <a:effectLst>
            <a:outerShdw blurRad="50800" dist="38100" dir="2700000" algn="tl" rotWithShape="0">
              <a:srgbClr val="000000">
                <a:alpha val="43000"/>
              </a:srgbClr>
            </a:outerShdw>
          </a:effectLst>
        </p:spPr>
      </p:pic>
      <p:sp>
        <p:nvSpPr>
          <p:cNvPr id="2" name="矩形 1">
            <a:extLst>
              <a:ext uri="{FF2B5EF4-FFF2-40B4-BE49-F238E27FC236}">
                <a16:creationId xmlns:a16="http://schemas.microsoft.com/office/drawing/2014/main" id="{3226BB7E-A47F-4C9F-8A1F-64F55F7FD85F}"/>
              </a:ext>
            </a:extLst>
          </p:cNvPr>
          <p:cNvSpPr/>
          <p:nvPr/>
        </p:nvSpPr>
        <p:spPr>
          <a:xfrm>
            <a:off x="5892339" y="847857"/>
            <a:ext cx="3006491" cy="2431435"/>
          </a:xfrm>
          <a:prstGeom prst="rect">
            <a:avLst/>
          </a:prstGeom>
        </p:spPr>
        <p:txBody>
          <a:bodyPr wrap="square">
            <a:spAutoFit/>
          </a:bodyPr>
          <a:lstStyle/>
          <a:p>
            <a:pPr marL="355600" indent="-355600" algn="just">
              <a:lnSpc>
                <a:spcPct val="150000"/>
              </a:lnSpc>
            </a:pPr>
            <a:r>
              <a:rPr lang="zh-TW" altLang="zh-TW" sz="1600" b="1" kern="100" dirty="0">
                <a:latin typeface="+mn-ea"/>
                <a:cs typeface="Times New Roman" panose="02020603050405020304" pitchFamily="18" charset="0"/>
              </a:rPr>
              <a:t>模型參數估計</a:t>
            </a:r>
          </a:p>
          <a:p>
            <a:r>
              <a:rPr lang="zh-TW" altLang="zh-TW" sz="1600" dirty="0">
                <a:latin typeface="+mn-ea"/>
                <a:cs typeface="Times New Roman" panose="02020603050405020304" pitchFamily="18" charset="0"/>
              </a:rPr>
              <a:t>在參數估計階段，針對已分析多樣模型數值後，將這些候選模型，進行參數估計並檢定是否顯著，以避免模型有太多不必要的參數，因此必須檢定參數是否顯著，</a:t>
            </a:r>
            <a:r>
              <a:rPr lang="zh-TW" altLang="en-US" sz="1600" dirty="0">
                <a:latin typeface="+mn-ea"/>
                <a:cs typeface="Times New Roman" panose="02020603050405020304" pitchFamily="18" charset="0"/>
              </a:rPr>
              <a:t>以</a:t>
            </a:r>
            <a:r>
              <a:rPr lang="zh-TW" altLang="zh-TW" sz="1600" dirty="0">
                <a:latin typeface="+mn-ea"/>
                <a:cs typeface="Times New Roman" panose="02020603050405020304" pitchFamily="18" charset="0"/>
              </a:rPr>
              <a:t>最大概似估計法來進行模型參數估計，直到找到參數都顯著的模型。</a:t>
            </a:r>
            <a:endParaRPr lang="zh-TW" altLang="en-US" sz="1600" dirty="0">
              <a:latin typeface="+mn-ea"/>
            </a:endParaRPr>
          </a:p>
        </p:txBody>
      </p:sp>
      <p:pic>
        <p:nvPicPr>
          <p:cNvPr id="32" name="圖片 31">
            <a:extLst>
              <a:ext uri="{FF2B5EF4-FFF2-40B4-BE49-F238E27FC236}">
                <a16:creationId xmlns:a16="http://schemas.microsoft.com/office/drawing/2014/main" id="{1ED3E5ED-548E-4698-8C53-DA982A15938D}"/>
              </a:ext>
            </a:extLst>
          </p:cNvPr>
          <p:cNvPicPr>
            <a:picLocks noChangeAspect="1"/>
          </p:cNvPicPr>
          <p:nvPr/>
        </p:nvPicPr>
        <p:blipFill rotWithShape="1">
          <a:blip r:embed="rId3"/>
          <a:srcRect l="1938" t="65430" r="9289" b="-454"/>
          <a:stretch/>
        </p:blipFill>
        <p:spPr>
          <a:xfrm>
            <a:off x="503183" y="4495801"/>
            <a:ext cx="5099155" cy="2324099"/>
          </a:xfrm>
          <a:prstGeom prst="rect">
            <a:avLst/>
          </a:prstGeom>
          <a:ln w="38100" cap="sq">
            <a:solidFill>
              <a:schemeClr val="accent5">
                <a:lumMod val="60000"/>
                <a:lumOff val="40000"/>
              </a:schemeClr>
            </a:solidFill>
            <a:prstDash val="solid"/>
            <a:miter lim="800000"/>
          </a:ln>
          <a:effectLst>
            <a:outerShdw blurRad="50800" dist="38100" dir="2700000" algn="tl" rotWithShape="0">
              <a:srgbClr val="000000">
                <a:alpha val="43000"/>
              </a:srgbClr>
            </a:outerShdw>
          </a:effectLst>
        </p:spPr>
      </p:pic>
      <p:sp>
        <p:nvSpPr>
          <p:cNvPr id="3" name="矩形 2">
            <a:extLst>
              <a:ext uri="{FF2B5EF4-FFF2-40B4-BE49-F238E27FC236}">
                <a16:creationId xmlns:a16="http://schemas.microsoft.com/office/drawing/2014/main" id="{2F401D1A-7140-4FAE-8866-481C695D00BF}"/>
              </a:ext>
            </a:extLst>
          </p:cNvPr>
          <p:cNvSpPr/>
          <p:nvPr/>
        </p:nvSpPr>
        <p:spPr>
          <a:xfrm>
            <a:off x="5977371" y="3485426"/>
            <a:ext cx="2836429" cy="2923877"/>
          </a:xfrm>
          <a:prstGeom prst="rect">
            <a:avLst/>
          </a:prstGeom>
        </p:spPr>
        <p:txBody>
          <a:bodyPr wrap="square">
            <a:spAutoFit/>
          </a:bodyPr>
          <a:lstStyle/>
          <a:p>
            <a:pPr marL="355600" indent="-355600" algn="just">
              <a:lnSpc>
                <a:spcPct val="150000"/>
              </a:lnSpc>
            </a:pPr>
            <a:r>
              <a:rPr lang="zh-TW" altLang="zh-TW" sz="1600" b="1" kern="100" dirty="0">
                <a:latin typeface="+mn-ea"/>
                <a:cs typeface="Times New Roman" panose="02020603050405020304" pitchFamily="18" charset="0"/>
              </a:rPr>
              <a:t>模型偵測</a:t>
            </a:r>
          </a:p>
          <a:p>
            <a:pPr algn="just" hangingPunct="0">
              <a:spcAft>
                <a:spcPts val="0"/>
              </a:spcAft>
            </a:pPr>
            <a:r>
              <a:rPr lang="zh-TW" altLang="zh-TW" sz="1600" kern="100" dirty="0">
                <a:latin typeface="+mn-ea"/>
                <a:cs typeface="Times New Roman" panose="02020603050405020304" pitchFamily="18" charset="0"/>
              </a:rPr>
              <a:t>若存在多組參數顯著的模型，以</a:t>
            </a:r>
            <a:r>
              <a:rPr lang="en-US" altLang="zh-TW" sz="1600" kern="100" dirty="0">
                <a:latin typeface="+mn-ea"/>
                <a:cs typeface="Times New Roman" panose="02020603050405020304" pitchFamily="18" charset="0"/>
              </a:rPr>
              <a:t>AIC</a:t>
            </a:r>
            <a:r>
              <a:rPr lang="zh-TW" altLang="en-US" sz="1600" kern="100" dirty="0">
                <a:latin typeface="+mn-ea"/>
                <a:cs typeface="Times New Roman" panose="02020603050405020304" pitchFamily="18" charset="0"/>
              </a:rPr>
              <a:t>、</a:t>
            </a:r>
            <a:r>
              <a:rPr lang="en-US" altLang="zh-TW" sz="1600" kern="100" dirty="0">
                <a:latin typeface="+mn-ea"/>
                <a:cs typeface="Times New Roman" panose="02020603050405020304" pitchFamily="18" charset="0"/>
              </a:rPr>
              <a:t>BIC </a:t>
            </a:r>
            <a:r>
              <a:rPr lang="zh-TW" altLang="zh-TW" sz="1600" kern="100" dirty="0">
                <a:latin typeface="+mn-ea"/>
                <a:cs typeface="Times New Roman" panose="02020603050405020304" pitchFamily="18" charset="0"/>
              </a:rPr>
              <a:t>指標選取幾種可能的模型，並檢定這幾組模型的殘差是否存符合白噪音。檢定方式</a:t>
            </a:r>
            <a:r>
              <a:rPr lang="zh-TW" altLang="en-US" sz="1600" kern="100" dirty="0">
                <a:latin typeface="+mn-ea"/>
                <a:cs typeface="Times New Roman" panose="02020603050405020304" pitchFamily="18" charset="0"/>
              </a:rPr>
              <a:t>採用</a:t>
            </a:r>
            <a:r>
              <a:rPr lang="en-US" altLang="zh-TW" sz="1600" kern="100" dirty="0">
                <a:latin typeface="+mn-ea"/>
                <a:cs typeface="Times New Roman" panose="02020603050405020304" pitchFamily="18" charset="0"/>
              </a:rPr>
              <a:t>Q</a:t>
            </a:r>
            <a:r>
              <a:rPr lang="zh-TW" altLang="zh-TW" sz="1600" kern="100" dirty="0">
                <a:latin typeface="+mn-ea"/>
                <a:cs typeface="Times New Roman" panose="02020603050405020304" pitchFamily="18" charset="0"/>
              </a:rPr>
              <a:t>統計量實施</a:t>
            </a:r>
            <a:r>
              <a:rPr lang="zh-TW" altLang="en-US" sz="1600" kern="100" dirty="0">
                <a:latin typeface="+mn-ea"/>
                <a:cs typeface="Times New Roman" panose="02020603050405020304" pitchFamily="18" charset="0"/>
              </a:rPr>
              <a:t>，</a:t>
            </a:r>
            <a:r>
              <a:rPr lang="zh-TW" altLang="zh-TW" sz="1600" kern="100" dirty="0">
                <a:latin typeface="+mn-ea"/>
                <a:cs typeface="Times New Roman" panose="02020603050405020304" pitchFamily="18" charset="0"/>
              </a:rPr>
              <a:t>若無法通過白噪音檢定則表示暫定之</a:t>
            </a:r>
            <a:r>
              <a:rPr lang="en-US" altLang="zh-TW" sz="1600" kern="100" dirty="0">
                <a:latin typeface="+mn-ea"/>
                <a:cs typeface="Times New Roman" panose="02020603050405020304" pitchFamily="18" charset="0"/>
              </a:rPr>
              <a:t>ARIMA </a:t>
            </a:r>
            <a:r>
              <a:rPr lang="zh-TW" altLang="zh-TW" sz="1600" kern="100" dirty="0">
                <a:latin typeface="+mn-ea"/>
                <a:cs typeface="Times New Roman" panose="02020603050405020304" pitchFamily="18" charset="0"/>
              </a:rPr>
              <a:t>模式為不適合之模式，因此需再進行調整，直至通過白噪音檢定為止，</a:t>
            </a:r>
            <a:r>
              <a:rPr lang="zh-TW" altLang="en-US" sz="1600" kern="100" dirty="0">
                <a:latin typeface="+mn-ea"/>
                <a:cs typeface="Times New Roman" panose="02020603050405020304" pitchFamily="18" charset="0"/>
              </a:rPr>
              <a:t>即為理想</a:t>
            </a:r>
            <a:r>
              <a:rPr lang="en-US" altLang="zh-TW" sz="1600" kern="100" dirty="0">
                <a:latin typeface="+mn-ea"/>
                <a:cs typeface="Times New Roman" panose="02020603050405020304" pitchFamily="18" charset="0"/>
              </a:rPr>
              <a:t>ARIMA </a:t>
            </a:r>
            <a:r>
              <a:rPr lang="zh-TW" altLang="zh-TW" sz="1600" kern="100" dirty="0">
                <a:latin typeface="+mn-ea"/>
                <a:cs typeface="Times New Roman" panose="02020603050405020304" pitchFamily="18" charset="0"/>
              </a:rPr>
              <a:t>模式。</a:t>
            </a:r>
          </a:p>
        </p:txBody>
      </p:sp>
      <p:cxnSp>
        <p:nvCxnSpPr>
          <p:cNvPr id="6" name="直線接點 5">
            <a:extLst>
              <a:ext uri="{FF2B5EF4-FFF2-40B4-BE49-F238E27FC236}">
                <a16:creationId xmlns:a16="http://schemas.microsoft.com/office/drawing/2014/main" id="{1D2F8970-1B54-454E-94EA-6B4FB2C10FFF}"/>
              </a:ext>
            </a:extLst>
          </p:cNvPr>
          <p:cNvCxnSpPr>
            <a:cxnSpLocks/>
          </p:cNvCxnSpPr>
          <p:nvPr/>
        </p:nvCxnSpPr>
        <p:spPr>
          <a:xfrm flipV="1">
            <a:off x="3276600" y="1181100"/>
            <a:ext cx="2637769" cy="267806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63610828-4C77-4C1E-AD1E-24CD56CC3057}"/>
              </a:ext>
            </a:extLst>
          </p:cNvPr>
          <p:cNvCxnSpPr>
            <a:cxnSpLocks/>
            <a:endCxn id="32" idx="0"/>
          </p:cNvCxnSpPr>
          <p:nvPr/>
        </p:nvCxnSpPr>
        <p:spPr>
          <a:xfrm flipH="1">
            <a:off x="3052761" y="3746500"/>
            <a:ext cx="2924610" cy="74930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14D4CAA4-1C62-4270-9AD8-79C79B1890DC}"/>
              </a:ext>
            </a:extLst>
          </p:cNvPr>
          <p:cNvSpPr/>
          <p:nvPr/>
        </p:nvSpPr>
        <p:spPr>
          <a:xfrm>
            <a:off x="637569" y="-52060"/>
            <a:ext cx="7553120" cy="749372"/>
          </a:xfrm>
          <a:prstGeom prst="rect">
            <a:avLst/>
          </a:prstGeom>
        </p:spPr>
        <p:txBody>
          <a:bodyPr wrap="square">
            <a:spAutoFit/>
          </a:bodyPr>
          <a:lstStyle/>
          <a:p>
            <a:pPr>
              <a:lnSpc>
                <a:spcPct val="150000"/>
              </a:lnSpc>
            </a:pPr>
            <a:r>
              <a:rPr lang="en-US" altLang="zh-TW" sz="3200" dirty="0">
                <a:latin typeface="微軟正黑體" panose="020B0604030504040204" pitchFamily="34" charset="-120"/>
              </a:rPr>
              <a:t>3.3</a:t>
            </a:r>
            <a:r>
              <a:rPr lang="zh-TW" altLang="en-US" sz="3200" dirty="0">
                <a:latin typeface="微軟正黑體" panose="020B0604030504040204" pitchFamily="34" charset="-120"/>
              </a:rPr>
              <a:t>時間序列模型</a:t>
            </a:r>
            <a:r>
              <a:rPr lang="en-US" altLang="zh-TW" sz="3200" dirty="0">
                <a:latin typeface="微軟正黑體" panose="020B0604030504040204" pitchFamily="34" charset="-120"/>
              </a:rPr>
              <a:t>(8/8)   ARIMA</a:t>
            </a:r>
            <a:r>
              <a:rPr lang="zh-TW" altLang="en-US" sz="3200" dirty="0">
                <a:latin typeface="微軟正黑體" panose="020B0604030504040204" pitchFamily="34" charset="-120"/>
              </a:rPr>
              <a:t>建構流程</a:t>
            </a:r>
            <a:endParaRPr lang="zh-TW" altLang="en-US" sz="3200" dirty="0"/>
          </a:p>
        </p:txBody>
      </p:sp>
      <p:sp>
        <p:nvSpPr>
          <p:cNvPr id="33" name="灯片编号占位符 3">
            <a:extLst>
              <a:ext uri="{FF2B5EF4-FFF2-40B4-BE49-F238E27FC236}">
                <a16:creationId xmlns:a16="http://schemas.microsoft.com/office/drawing/2014/main" id="{6BBFD790-CB6A-439F-8288-B37D7405939F}"/>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35</a:t>
            </a:fld>
            <a:endParaRPr lang="zh-CN" altLang="en-US" dirty="0"/>
          </a:p>
        </p:txBody>
      </p:sp>
    </p:spTree>
    <p:extLst>
      <p:ext uri="{BB962C8B-B14F-4D97-AF65-F5344CB8AC3E}">
        <p14:creationId xmlns:p14="http://schemas.microsoft.com/office/powerpoint/2010/main" val="124449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 presetClass="entr" presetSubtype="0" fill="hold" grpId="0" nodeType="withEffect">
                                  <p:stCondLst>
                                    <p:cond delay="0"/>
                                  </p:stCondLst>
                                  <p:childTnLst>
                                    <p:set>
                                      <p:cBhvr>
                                        <p:cTn id="9" dur="1" fill="hold">
                                          <p:stCondLst>
                                            <p:cond delay="9"/>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0BC8D-8D80-488E-8D10-1220E0B68E6D}"/>
              </a:ext>
            </a:extLst>
          </p:cNvPr>
          <p:cNvSpPr>
            <a:spLocks noGrp="1"/>
          </p:cNvSpPr>
          <p:nvPr>
            <p:ph type="title"/>
          </p:nvPr>
        </p:nvSpPr>
        <p:spPr>
          <a:xfrm>
            <a:off x="768096" y="585216"/>
            <a:ext cx="7290054" cy="1499616"/>
          </a:xfrm>
        </p:spPr>
        <p:txBody>
          <a:bodyPr>
            <a:normAutofit/>
          </a:bodyPr>
          <a:lstStyle/>
          <a:p>
            <a:r>
              <a:rPr lang="en-US" altLang="zh-TW" sz="3600" dirty="0">
                <a:latin typeface="+mn-ea"/>
                <a:ea typeface="+mn-ea"/>
              </a:rPr>
              <a:t>3.4</a:t>
            </a:r>
            <a:r>
              <a:rPr lang="zh-TW" altLang="zh-TW" sz="3600" dirty="0">
                <a:latin typeface="+mn-ea"/>
                <a:ea typeface="+mn-ea"/>
              </a:rPr>
              <a:t>預測準確度之檢驗</a:t>
            </a:r>
            <a:endParaRPr lang="zh-CN" altLang="en-US" sz="3600" dirty="0">
              <a:latin typeface="+mn-ea"/>
              <a:ea typeface="+mn-ea"/>
            </a:endParaRPr>
          </a:p>
        </p:txBody>
      </p:sp>
      <p:sp>
        <p:nvSpPr>
          <p:cNvPr id="4" name="灯片编号占位符 3">
            <a:extLst>
              <a:ext uri="{FF2B5EF4-FFF2-40B4-BE49-F238E27FC236}">
                <a16:creationId xmlns:a16="http://schemas.microsoft.com/office/drawing/2014/main" id="{3D354A72-55AB-4D3D-BEE0-44246E6B7B83}"/>
              </a:ext>
            </a:extLst>
          </p:cNvPr>
          <p:cNvSpPr>
            <a:spLocks noGrp="1"/>
          </p:cNvSpPr>
          <p:nvPr>
            <p:ph type="sldNum" sz="quarter" idx="12"/>
          </p:nvPr>
        </p:nvSpPr>
        <p:spPr>
          <a:xfrm>
            <a:off x="10617200" y="6864404"/>
            <a:ext cx="730250" cy="274320"/>
          </a:xfrm>
        </p:spPr>
        <p:txBody>
          <a:bodyPr/>
          <a:lstStyle/>
          <a:p>
            <a:fld id="{5DD3DB80-B894-403A-B48E-6FDC1A72010E}" type="slidenum">
              <a:rPr lang="zh-CN" altLang="en-US" smtClean="0"/>
              <a:pPr/>
              <a:t>36</a:t>
            </a:fld>
            <a:endParaRPr lang="zh-CN" altLang="en-US" dirty="0"/>
          </a:p>
        </p:txBody>
      </p:sp>
      <p:grpSp>
        <p:nvGrpSpPr>
          <p:cNvPr id="5" name="5e2be37c-4858-40e5-9ddd-560b0c7e30e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101EC64-CE30-4F53-8506-D3D11DF86C12}"/>
              </a:ext>
            </a:extLst>
          </p:cNvPr>
          <p:cNvGrpSpPr>
            <a:grpSpLocks noChangeAspect="1"/>
          </p:cNvGrpSpPr>
          <p:nvPr>
            <p:custDataLst>
              <p:tags r:id="rId1"/>
            </p:custDataLst>
          </p:nvPr>
        </p:nvGrpSpPr>
        <p:grpSpPr>
          <a:xfrm>
            <a:off x="0" y="5014514"/>
            <a:ext cx="9144000" cy="1661214"/>
            <a:chOff x="0" y="1696253"/>
            <a:chExt cx="12192000" cy="2214951"/>
          </a:xfrm>
        </p:grpSpPr>
        <p:cxnSp>
          <p:nvCxnSpPr>
            <p:cNvPr id="6" name="直接连接符 5">
              <a:extLst>
                <a:ext uri="{FF2B5EF4-FFF2-40B4-BE49-F238E27FC236}">
                  <a16:creationId xmlns:a16="http://schemas.microsoft.com/office/drawing/2014/main" id="{89C8CCA9-84AB-4003-B756-A6750017225B}"/>
                </a:ext>
              </a:extLst>
            </p:cNvPr>
            <p:cNvCxnSpPr/>
            <p:nvPr/>
          </p:nvCxnSpPr>
          <p:spPr>
            <a:xfrm>
              <a:off x="0" y="2826476"/>
              <a:ext cx="12192000" cy="0"/>
            </a:xfrm>
            <a:prstGeom prst="line">
              <a:avLst/>
            </a:prstGeom>
            <a:solidFill>
              <a:srgbClr val="2B3944"/>
            </a:solid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îṣľîḋê">
              <a:extLst>
                <a:ext uri="{FF2B5EF4-FFF2-40B4-BE49-F238E27FC236}">
                  <a16:creationId xmlns:a16="http://schemas.microsoft.com/office/drawing/2014/main" id="{618BED44-2C7A-414E-958C-A94556A4DB36}"/>
                </a:ext>
              </a:extLst>
            </p:cNvPr>
            <p:cNvSpPr/>
            <p:nvPr/>
          </p:nvSpPr>
          <p:spPr bwMode="auto">
            <a:xfrm rot="524917">
              <a:off x="567429"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sz="1350"/>
            </a:p>
          </p:txBody>
        </p:sp>
        <p:sp>
          <p:nvSpPr>
            <p:cNvPr id="8" name="iṥlide">
              <a:extLst>
                <a:ext uri="{FF2B5EF4-FFF2-40B4-BE49-F238E27FC236}">
                  <a16:creationId xmlns:a16="http://schemas.microsoft.com/office/drawing/2014/main" id="{0705E33E-CEA5-4FC4-8B16-91134836C822}"/>
                </a:ext>
              </a:extLst>
            </p:cNvPr>
            <p:cNvSpPr/>
            <p:nvPr/>
          </p:nvSpPr>
          <p:spPr bwMode="auto">
            <a:xfrm rot="524917">
              <a:off x="11493765"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sz="1350"/>
            </a:p>
          </p:txBody>
        </p:sp>
        <p:sp>
          <p:nvSpPr>
            <p:cNvPr id="9" name="iś1íďê">
              <a:extLst>
                <a:ext uri="{FF2B5EF4-FFF2-40B4-BE49-F238E27FC236}">
                  <a16:creationId xmlns:a16="http://schemas.microsoft.com/office/drawing/2014/main" id="{26DFBF2B-F474-440F-853C-865FD21FE40F}"/>
                </a:ext>
              </a:extLst>
            </p:cNvPr>
            <p:cNvSpPr/>
            <p:nvPr/>
          </p:nvSpPr>
          <p:spPr bwMode="auto">
            <a:xfrm>
              <a:off x="8370837"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0" name="íṣļidè">
              <a:extLst>
                <a:ext uri="{FF2B5EF4-FFF2-40B4-BE49-F238E27FC236}">
                  <a16:creationId xmlns:a16="http://schemas.microsoft.com/office/drawing/2014/main" id="{A05E758A-8CD4-40F8-AFD2-41FB0411CFC4}"/>
                </a:ext>
              </a:extLst>
            </p:cNvPr>
            <p:cNvSpPr/>
            <p:nvPr/>
          </p:nvSpPr>
          <p:spPr bwMode="auto">
            <a:xfrm>
              <a:off x="4204770"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1" name="ïŝlíḓè">
              <a:extLst>
                <a:ext uri="{FF2B5EF4-FFF2-40B4-BE49-F238E27FC236}">
                  <a16:creationId xmlns:a16="http://schemas.microsoft.com/office/drawing/2014/main" id="{5C19541B-1C57-4E8A-AEB4-077F1C833BA7}"/>
                </a:ext>
              </a:extLst>
            </p:cNvPr>
            <p:cNvSpPr/>
            <p:nvPr/>
          </p:nvSpPr>
          <p:spPr bwMode="auto">
            <a:xfrm>
              <a:off x="7722722"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2" name="işļíḋê">
              <a:extLst>
                <a:ext uri="{FF2B5EF4-FFF2-40B4-BE49-F238E27FC236}">
                  <a16:creationId xmlns:a16="http://schemas.microsoft.com/office/drawing/2014/main" id="{DC9996AD-F7C4-4A3B-9C67-9A216869321A}"/>
                </a:ext>
              </a:extLst>
            </p:cNvPr>
            <p:cNvSpPr/>
            <p:nvPr/>
          </p:nvSpPr>
          <p:spPr bwMode="auto">
            <a:xfrm>
              <a:off x="3556654"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grpSp>
          <p:nvGrpSpPr>
            <p:cNvPr id="13" name="íṧ1iḑè">
              <a:extLst>
                <a:ext uri="{FF2B5EF4-FFF2-40B4-BE49-F238E27FC236}">
                  <a16:creationId xmlns:a16="http://schemas.microsoft.com/office/drawing/2014/main" id="{C87410CF-FC0C-45E3-9197-4528F65023A6}"/>
                </a:ext>
              </a:extLst>
            </p:cNvPr>
            <p:cNvGrpSpPr/>
            <p:nvPr/>
          </p:nvGrpSpPr>
          <p:grpSpPr>
            <a:xfrm>
              <a:off x="4840265" y="1696253"/>
              <a:ext cx="2558932" cy="2214951"/>
              <a:chOff x="4840265" y="1858082"/>
              <a:chExt cx="2558932" cy="2214951"/>
            </a:xfrm>
          </p:grpSpPr>
          <p:sp>
            <p:nvSpPr>
              <p:cNvPr id="41" name="ïṥļîḑe">
                <a:extLst>
                  <a:ext uri="{FF2B5EF4-FFF2-40B4-BE49-F238E27FC236}">
                    <a16:creationId xmlns:a16="http://schemas.microsoft.com/office/drawing/2014/main" id="{CBBB9E50-1660-4C25-A577-42B1B402C9C2}"/>
                  </a:ext>
                </a:extLst>
              </p:cNvPr>
              <p:cNvSpPr/>
              <p:nvPr/>
            </p:nvSpPr>
            <p:spPr bwMode="auto">
              <a:xfrm>
                <a:off x="4840265" y="1858082"/>
                <a:ext cx="2558932" cy="221495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3" name="íş1íḓè">
                <a:extLst>
                  <a:ext uri="{FF2B5EF4-FFF2-40B4-BE49-F238E27FC236}">
                    <a16:creationId xmlns:a16="http://schemas.microsoft.com/office/drawing/2014/main" id="{37DCE8A4-1916-467E-8026-2291CFFC4D18}"/>
                  </a:ext>
                </a:extLst>
              </p:cNvPr>
              <p:cNvSpPr/>
              <p:nvPr/>
            </p:nvSpPr>
            <p:spPr bwMode="auto">
              <a:xfrm>
                <a:off x="4950834" y="1965611"/>
                <a:ext cx="2363036" cy="2045389"/>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4" name="íSḻíďe">
              <a:extLst>
                <a:ext uri="{FF2B5EF4-FFF2-40B4-BE49-F238E27FC236}">
                  <a16:creationId xmlns:a16="http://schemas.microsoft.com/office/drawing/2014/main" id="{F758D164-CC97-41A2-B248-F4378D8D1FC6}"/>
                </a:ext>
              </a:extLst>
            </p:cNvPr>
            <p:cNvGrpSpPr/>
            <p:nvPr/>
          </p:nvGrpSpPr>
          <p:grpSpPr>
            <a:xfrm>
              <a:off x="1124991" y="1910318"/>
              <a:ext cx="2120758" cy="1835676"/>
              <a:chOff x="1124991" y="2072147"/>
              <a:chExt cx="2120758" cy="1835676"/>
            </a:xfrm>
          </p:grpSpPr>
          <p:sp>
            <p:nvSpPr>
              <p:cNvPr id="32" name="îśľîḑe">
                <a:extLst>
                  <a:ext uri="{FF2B5EF4-FFF2-40B4-BE49-F238E27FC236}">
                    <a16:creationId xmlns:a16="http://schemas.microsoft.com/office/drawing/2014/main" id="{8014BDAF-FCB2-4ADB-B404-EB4682A43AED}"/>
                  </a:ext>
                </a:extLst>
              </p:cNvPr>
              <p:cNvSpPr/>
              <p:nvPr/>
            </p:nvSpPr>
            <p:spPr bwMode="auto">
              <a:xfrm>
                <a:off x="1186797" y="2123962"/>
                <a:ext cx="1997147"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34" name="ïṩļíḑe">
                <a:extLst>
                  <a:ext uri="{FF2B5EF4-FFF2-40B4-BE49-F238E27FC236}">
                    <a16:creationId xmlns:a16="http://schemas.microsoft.com/office/drawing/2014/main" id="{78217A6B-73C2-4FFC-B2C3-82F89E319CBA}"/>
                  </a:ext>
                </a:extLst>
              </p:cNvPr>
              <p:cNvSpPr/>
              <p:nvPr/>
            </p:nvSpPr>
            <p:spPr bwMode="auto">
              <a:xfrm>
                <a:off x="1124991"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5" name="í$ļïḍè">
              <a:extLst>
                <a:ext uri="{FF2B5EF4-FFF2-40B4-BE49-F238E27FC236}">
                  <a16:creationId xmlns:a16="http://schemas.microsoft.com/office/drawing/2014/main" id="{CA55F2EA-8B43-4C8E-9B3A-F841BF6BF85A}"/>
                </a:ext>
              </a:extLst>
            </p:cNvPr>
            <p:cNvGrpSpPr/>
            <p:nvPr/>
          </p:nvGrpSpPr>
          <p:grpSpPr>
            <a:xfrm>
              <a:off x="9018952" y="1910318"/>
              <a:ext cx="2120758" cy="1835676"/>
              <a:chOff x="9018952" y="2072147"/>
              <a:chExt cx="2120758" cy="1835676"/>
            </a:xfrm>
          </p:grpSpPr>
          <p:sp>
            <p:nvSpPr>
              <p:cNvPr id="24" name="î$ḻíde">
                <a:extLst>
                  <a:ext uri="{FF2B5EF4-FFF2-40B4-BE49-F238E27FC236}">
                    <a16:creationId xmlns:a16="http://schemas.microsoft.com/office/drawing/2014/main" id="{578255F0-872A-4835-B1FE-778B3E743A90}"/>
                  </a:ext>
                </a:extLst>
              </p:cNvPr>
              <p:cNvSpPr/>
              <p:nvPr/>
            </p:nvSpPr>
            <p:spPr bwMode="auto">
              <a:xfrm>
                <a:off x="9092697" y="2128574"/>
                <a:ext cx="1997148"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26" name="ïsḷîḍé">
                <a:extLst>
                  <a:ext uri="{FF2B5EF4-FFF2-40B4-BE49-F238E27FC236}">
                    <a16:creationId xmlns:a16="http://schemas.microsoft.com/office/drawing/2014/main" id="{77DD9898-0D59-4FEB-B5A8-4919A928CE6A}"/>
                  </a:ext>
                </a:extLst>
              </p:cNvPr>
              <p:cNvSpPr/>
              <p:nvPr/>
            </p:nvSpPr>
            <p:spPr bwMode="auto">
              <a:xfrm>
                <a:off x="9018952"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sp>
        <p:nvSpPr>
          <p:cNvPr id="50" name="矩形 49">
            <a:extLst>
              <a:ext uri="{FF2B5EF4-FFF2-40B4-BE49-F238E27FC236}">
                <a16:creationId xmlns:a16="http://schemas.microsoft.com/office/drawing/2014/main" id="{C7AEEF31-F613-4014-8009-65445924859A}"/>
              </a:ext>
            </a:extLst>
          </p:cNvPr>
          <p:cNvSpPr/>
          <p:nvPr/>
        </p:nvSpPr>
        <p:spPr>
          <a:xfrm>
            <a:off x="768095" y="1868695"/>
            <a:ext cx="8206721" cy="830997"/>
          </a:xfrm>
          <a:prstGeom prst="rect">
            <a:avLst/>
          </a:prstGeom>
        </p:spPr>
        <p:txBody>
          <a:bodyPr wrap="square">
            <a:spAutoFit/>
          </a:bodyPr>
          <a:lstStyle/>
          <a:p>
            <a:pPr algn="just" hangingPunct="0">
              <a:spcAft>
                <a:spcPts val="0"/>
              </a:spcAft>
            </a:pPr>
            <a:r>
              <a:rPr lang="zh-TW" altLang="zh-TW" sz="2400" kern="100" dirty="0">
                <a:latin typeface="+mn-ea"/>
                <a:cs typeface="Times New Roman" panose="02020603050405020304" pitchFamily="18" charset="0"/>
              </a:rPr>
              <a:t>常見的預測準確度檢驗方法有</a:t>
            </a:r>
            <a:r>
              <a:rPr lang="en-US" altLang="zh-TW" sz="2400" kern="100" dirty="0">
                <a:latin typeface="+mn-ea"/>
                <a:cs typeface="Times New Roman" panose="02020603050405020304" pitchFamily="18" charset="0"/>
              </a:rPr>
              <a:t>MAE</a:t>
            </a:r>
            <a:r>
              <a:rPr lang="zh-TW" altLang="zh-TW" sz="2400" kern="100" dirty="0">
                <a:latin typeface="+mn-ea"/>
                <a:cs typeface="Times New Roman" panose="02020603050405020304" pitchFamily="18" charset="0"/>
              </a:rPr>
              <a:t>、</a:t>
            </a:r>
            <a:r>
              <a:rPr lang="en-US" altLang="zh-TW" sz="2400" kern="100" dirty="0">
                <a:latin typeface="+mn-ea"/>
                <a:cs typeface="Times New Roman" panose="02020603050405020304" pitchFamily="18" charset="0"/>
              </a:rPr>
              <a:t>MAPE</a:t>
            </a:r>
            <a:r>
              <a:rPr lang="zh-TW" altLang="zh-TW" sz="2400" kern="100" dirty="0">
                <a:latin typeface="+mn-ea"/>
                <a:cs typeface="Times New Roman" panose="02020603050405020304" pitchFamily="18" charset="0"/>
              </a:rPr>
              <a:t>、</a:t>
            </a:r>
            <a:r>
              <a:rPr lang="en-US" altLang="zh-TW" sz="2400" kern="100" dirty="0">
                <a:latin typeface="+mn-ea"/>
                <a:cs typeface="Times New Roman" panose="02020603050405020304" pitchFamily="18" charset="0"/>
              </a:rPr>
              <a:t>MSE</a:t>
            </a:r>
            <a:r>
              <a:rPr lang="zh-TW" altLang="zh-TW" sz="2400" kern="100" spc="-50" dirty="0">
                <a:latin typeface="+mn-ea"/>
                <a:cs typeface="Times New Roman" panose="02020603050405020304" pitchFamily="18" charset="0"/>
              </a:rPr>
              <a:t>三種，上列幾總計算結果愈小者表示預測誤差愈小，預測能力愈佳</a:t>
            </a:r>
            <a:r>
              <a:rPr lang="zh-TW" altLang="zh-TW" sz="2400" kern="100" dirty="0">
                <a:latin typeface="+mn-ea"/>
                <a:cs typeface="Times New Roman" panose="02020603050405020304" pitchFamily="18" charset="0"/>
              </a:rPr>
              <a:t>。</a:t>
            </a:r>
          </a:p>
        </p:txBody>
      </p:sp>
      <p:sp>
        <p:nvSpPr>
          <p:cNvPr id="51" name="矩形 50">
            <a:extLst>
              <a:ext uri="{FF2B5EF4-FFF2-40B4-BE49-F238E27FC236}">
                <a16:creationId xmlns:a16="http://schemas.microsoft.com/office/drawing/2014/main" id="{1669F834-30DC-40CD-9503-C8E79B8AECE3}"/>
              </a:ext>
            </a:extLst>
          </p:cNvPr>
          <p:cNvSpPr/>
          <p:nvPr/>
        </p:nvSpPr>
        <p:spPr>
          <a:xfrm>
            <a:off x="1164377" y="5691398"/>
            <a:ext cx="949299" cy="461665"/>
          </a:xfrm>
          <a:prstGeom prst="rect">
            <a:avLst/>
          </a:prstGeom>
        </p:spPr>
        <p:txBody>
          <a:bodyPr wrap="square">
            <a:spAutoFit/>
          </a:bodyPr>
          <a:lstStyle/>
          <a:p>
            <a:r>
              <a:rPr lang="en-US" altLang="zh-TW" sz="2400" b="1" kern="100" dirty="0">
                <a:solidFill>
                  <a:schemeClr val="bg1"/>
                </a:solidFill>
                <a:latin typeface="微軟正黑體" panose="020B0604030504040204" pitchFamily="34" charset="-120"/>
                <a:cs typeface="Times New Roman" panose="02020603050405020304" pitchFamily="18" charset="0"/>
              </a:rPr>
              <a:t>MAE</a:t>
            </a:r>
            <a:endParaRPr lang="zh-TW" altLang="en-US" sz="2400" b="1" dirty="0">
              <a:solidFill>
                <a:schemeClr val="bg1"/>
              </a:solidFill>
            </a:endParaRPr>
          </a:p>
        </p:txBody>
      </p:sp>
      <p:sp>
        <p:nvSpPr>
          <p:cNvPr id="52" name="矩形 51">
            <a:extLst>
              <a:ext uri="{FF2B5EF4-FFF2-40B4-BE49-F238E27FC236}">
                <a16:creationId xmlns:a16="http://schemas.microsoft.com/office/drawing/2014/main" id="{5A42AEF8-44B8-4395-9730-153FF5E81F6A}"/>
              </a:ext>
            </a:extLst>
          </p:cNvPr>
          <p:cNvSpPr/>
          <p:nvPr/>
        </p:nvSpPr>
        <p:spPr>
          <a:xfrm>
            <a:off x="4048593" y="5683211"/>
            <a:ext cx="1075936" cy="461665"/>
          </a:xfrm>
          <a:prstGeom prst="rect">
            <a:avLst/>
          </a:prstGeom>
        </p:spPr>
        <p:txBody>
          <a:bodyPr wrap="square">
            <a:spAutoFit/>
          </a:bodyPr>
          <a:lstStyle/>
          <a:p>
            <a:r>
              <a:rPr lang="en-US" altLang="zh-TW" sz="2400" b="1" kern="100" dirty="0">
                <a:solidFill>
                  <a:schemeClr val="bg1"/>
                </a:solidFill>
                <a:latin typeface="微軟正黑體" panose="020B0604030504040204" pitchFamily="34" charset="-120"/>
                <a:cs typeface="Times New Roman" panose="02020603050405020304" pitchFamily="18" charset="0"/>
              </a:rPr>
              <a:t>MAPE</a:t>
            </a:r>
            <a:endParaRPr lang="zh-TW" altLang="en-US" sz="2000" b="1" dirty="0">
              <a:solidFill>
                <a:schemeClr val="bg1"/>
              </a:solidFill>
            </a:endParaRPr>
          </a:p>
        </p:txBody>
      </p:sp>
      <p:sp>
        <p:nvSpPr>
          <p:cNvPr id="53" name="矩形 52">
            <a:extLst>
              <a:ext uri="{FF2B5EF4-FFF2-40B4-BE49-F238E27FC236}">
                <a16:creationId xmlns:a16="http://schemas.microsoft.com/office/drawing/2014/main" id="{38481253-847B-4934-B3D5-02D15ABB53F0}"/>
              </a:ext>
            </a:extLst>
          </p:cNvPr>
          <p:cNvSpPr/>
          <p:nvPr/>
        </p:nvSpPr>
        <p:spPr>
          <a:xfrm>
            <a:off x="7147504" y="5634304"/>
            <a:ext cx="841897" cy="461665"/>
          </a:xfrm>
          <a:prstGeom prst="rect">
            <a:avLst/>
          </a:prstGeom>
        </p:spPr>
        <p:txBody>
          <a:bodyPr wrap="square">
            <a:spAutoFit/>
          </a:bodyPr>
          <a:lstStyle/>
          <a:p>
            <a:r>
              <a:rPr lang="en-US" altLang="zh-TW" sz="2400" b="1" kern="100" dirty="0">
                <a:solidFill>
                  <a:schemeClr val="bg1"/>
                </a:solidFill>
                <a:latin typeface="微軟正黑體" panose="020B0604030504040204" pitchFamily="34" charset="-120"/>
                <a:cs typeface="Times New Roman" panose="02020603050405020304" pitchFamily="18" charset="0"/>
              </a:rPr>
              <a:t>MSE</a:t>
            </a:r>
            <a:endParaRPr lang="zh-TW" altLang="en-US" sz="2000" b="1" dirty="0">
              <a:solidFill>
                <a:schemeClr val="bg1"/>
              </a:solidFill>
            </a:endParaRPr>
          </a:p>
        </p:txBody>
      </p:sp>
      <p:pic>
        <p:nvPicPr>
          <p:cNvPr id="57" name="圖片 56">
            <a:extLst>
              <a:ext uri="{FF2B5EF4-FFF2-40B4-BE49-F238E27FC236}">
                <a16:creationId xmlns:a16="http://schemas.microsoft.com/office/drawing/2014/main" id="{6DFD1875-8C8A-464A-B5D5-574B3EDA7AC8}"/>
              </a:ext>
            </a:extLst>
          </p:cNvPr>
          <p:cNvPicPr>
            <a:picLocks noChangeAspect="1"/>
          </p:cNvPicPr>
          <p:nvPr/>
        </p:nvPicPr>
        <p:blipFill>
          <a:blip r:embed="rId4"/>
          <a:stretch>
            <a:fillRect/>
          </a:stretch>
        </p:blipFill>
        <p:spPr>
          <a:xfrm>
            <a:off x="-446058" y="3814488"/>
            <a:ext cx="4257321" cy="1226896"/>
          </a:xfrm>
          <a:prstGeom prst="rect">
            <a:avLst/>
          </a:prstGeom>
        </p:spPr>
      </p:pic>
      <p:pic>
        <p:nvPicPr>
          <p:cNvPr id="58" name="圖片 57">
            <a:extLst>
              <a:ext uri="{FF2B5EF4-FFF2-40B4-BE49-F238E27FC236}">
                <a16:creationId xmlns:a16="http://schemas.microsoft.com/office/drawing/2014/main" id="{E7F287A7-00D4-4934-BC17-F37FC447C7D4}"/>
              </a:ext>
            </a:extLst>
          </p:cNvPr>
          <p:cNvPicPr>
            <a:picLocks noChangeAspect="1"/>
          </p:cNvPicPr>
          <p:nvPr/>
        </p:nvPicPr>
        <p:blipFill>
          <a:blip r:embed="rId5"/>
          <a:stretch>
            <a:fillRect/>
          </a:stretch>
        </p:blipFill>
        <p:spPr>
          <a:xfrm>
            <a:off x="3302000" y="4336554"/>
            <a:ext cx="2851054" cy="524821"/>
          </a:xfrm>
          <a:prstGeom prst="rect">
            <a:avLst/>
          </a:prstGeom>
        </p:spPr>
      </p:pic>
      <p:pic>
        <p:nvPicPr>
          <p:cNvPr id="59" name="圖片 58">
            <a:extLst>
              <a:ext uri="{FF2B5EF4-FFF2-40B4-BE49-F238E27FC236}">
                <a16:creationId xmlns:a16="http://schemas.microsoft.com/office/drawing/2014/main" id="{28A4D027-E1B6-4F5C-98F3-4CABB7F2A73A}"/>
              </a:ext>
            </a:extLst>
          </p:cNvPr>
          <p:cNvPicPr>
            <a:picLocks noChangeAspect="1"/>
          </p:cNvPicPr>
          <p:nvPr/>
        </p:nvPicPr>
        <p:blipFill>
          <a:blip r:embed="rId6"/>
          <a:stretch>
            <a:fillRect/>
          </a:stretch>
        </p:blipFill>
        <p:spPr>
          <a:xfrm>
            <a:off x="6365985" y="4314198"/>
            <a:ext cx="2305115" cy="543522"/>
          </a:xfrm>
          <a:prstGeom prst="rect">
            <a:avLst/>
          </a:prstGeom>
        </p:spPr>
      </p:pic>
      <p:sp>
        <p:nvSpPr>
          <p:cNvPr id="61" name="矩形 60">
            <a:extLst>
              <a:ext uri="{FF2B5EF4-FFF2-40B4-BE49-F238E27FC236}">
                <a16:creationId xmlns:a16="http://schemas.microsoft.com/office/drawing/2014/main" id="{366E6E4F-833C-4B45-B3D5-AFE0A5EDB79F}"/>
              </a:ext>
            </a:extLst>
          </p:cNvPr>
          <p:cNvSpPr/>
          <p:nvPr/>
        </p:nvSpPr>
        <p:spPr>
          <a:xfrm>
            <a:off x="-8928100" y="2156793"/>
            <a:ext cx="8724900" cy="2700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0" name="圖片 59">
            <a:extLst>
              <a:ext uri="{FF2B5EF4-FFF2-40B4-BE49-F238E27FC236}">
                <a16:creationId xmlns:a16="http://schemas.microsoft.com/office/drawing/2014/main" id="{CE18ED16-27C6-480C-B47D-2EB4D5E3721F}"/>
              </a:ext>
            </a:extLst>
          </p:cNvPr>
          <p:cNvPicPr>
            <a:picLocks noChangeAspect="1"/>
          </p:cNvPicPr>
          <p:nvPr/>
        </p:nvPicPr>
        <p:blipFill>
          <a:blip r:embed="rId7"/>
          <a:stretch>
            <a:fillRect/>
          </a:stretch>
        </p:blipFill>
        <p:spPr>
          <a:xfrm>
            <a:off x="-9351223" y="2156792"/>
            <a:ext cx="9144000" cy="2724610"/>
          </a:xfrm>
          <a:prstGeom prst="rect">
            <a:avLst/>
          </a:prstGeom>
          <a:solidFill>
            <a:schemeClr val="bg1"/>
          </a:solidFill>
        </p:spPr>
      </p:pic>
      <p:pic>
        <p:nvPicPr>
          <p:cNvPr id="62" name="圖片 61">
            <a:extLst>
              <a:ext uri="{FF2B5EF4-FFF2-40B4-BE49-F238E27FC236}">
                <a16:creationId xmlns:a16="http://schemas.microsoft.com/office/drawing/2014/main" id="{4550E428-78CC-47AC-86B6-60046D8A7D99}"/>
              </a:ext>
            </a:extLst>
          </p:cNvPr>
          <p:cNvPicPr>
            <a:picLocks noChangeAspect="1"/>
          </p:cNvPicPr>
          <p:nvPr/>
        </p:nvPicPr>
        <p:blipFill rotWithShape="1">
          <a:blip r:embed="rId8"/>
          <a:srcRect l="36111" t="13597" r="30790" b="-240"/>
          <a:stretch/>
        </p:blipFill>
        <p:spPr>
          <a:xfrm>
            <a:off x="2783723" y="4019101"/>
            <a:ext cx="3605676" cy="281337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63" name="矩形 62">
            <a:extLst>
              <a:ext uri="{FF2B5EF4-FFF2-40B4-BE49-F238E27FC236}">
                <a16:creationId xmlns:a16="http://schemas.microsoft.com/office/drawing/2014/main" id="{CE1CD204-6EAD-4668-A134-E9E43BBFBD6C}"/>
              </a:ext>
            </a:extLst>
          </p:cNvPr>
          <p:cNvSpPr/>
          <p:nvPr/>
        </p:nvSpPr>
        <p:spPr>
          <a:xfrm>
            <a:off x="768095" y="2818433"/>
            <a:ext cx="8206721" cy="1200329"/>
          </a:xfrm>
          <a:prstGeom prst="rect">
            <a:avLst/>
          </a:prstGeom>
        </p:spPr>
        <p:txBody>
          <a:bodyPr wrap="square">
            <a:spAutoFit/>
          </a:bodyPr>
          <a:lstStyle/>
          <a:p>
            <a:r>
              <a:rPr lang="zh-TW" altLang="zh-TW" sz="2400" dirty="0">
                <a:latin typeface="+mn-ea"/>
                <a:cs typeface="Times New Roman" panose="02020603050405020304" pitchFamily="18" charset="0"/>
              </a:rPr>
              <a:t>因</a:t>
            </a:r>
            <a:r>
              <a:rPr lang="en-US" altLang="zh-TW" sz="2400" dirty="0">
                <a:latin typeface="+mn-ea"/>
              </a:rPr>
              <a:t>MAPE</a:t>
            </a:r>
            <a:r>
              <a:rPr lang="zh-TW" altLang="zh-TW" sz="2400" dirty="0">
                <a:latin typeface="+mn-ea"/>
                <a:cs typeface="Times New Roman" panose="02020603050405020304" pitchFamily="18" charset="0"/>
              </a:rPr>
              <a:t>不受單位與數值大小之影響，判斷依據較為客觀，故本研究採用</a:t>
            </a:r>
            <a:r>
              <a:rPr lang="en-US" altLang="zh-TW" sz="2400" dirty="0">
                <a:latin typeface="+mn-ea"/>
              </a:rPr>
              <a:t>MAPE</a:t>
            </a:r>
            <a:r>
              <a:rPr lang="zh-TW" altLang="zh-TW" sz="2400" dirty="0">
                <a:latin typeface="+mn-ea"/>
                <a:cs typeface="Times New Roman" panose="02020603050405020304" pitchFamily="18" charset="0"/>
              </a:rPr>
              <a:t>作為判斷預測模型能力指標</a:t>
            </a:r>
            <a:r>
              <a:rPr lang="zh-TW" altLang="en-US" sz="2400" dirty="0">
                <a:latin typeface="+mn-ea"/>
                <a:cs typeface="Times New Roman" panose="02020603050405020304" pitchFamily="18" charset="0"/>
              </a:rPr>
              <a:t>，並輔以</a:t>
            </a:r>
            <a:r>
              <a:rPr lang="en-US" altLang="zh-TW" sz="2400" dirty="0">
                <a:latin typeface="+mn-ea"/>
                <a:cs typeface="Times New Roman" panose="02020603050405020304" pitchFamily="18" charset="0"/>
              </a:rPr>
              <a:t>MAE</a:t>
            </a:r>
            <a:r>
              <a:rPr lang="zh-TW" altLang="en-US" sz="2400" dirty="0">
                <a:latin typeface="+mn-ea"/>
                <a:cs typeface="Times New Roman" panose="02020603050405020304" pitchFamily="18" charset="0"/>
              </a:rPr>
              <a:t>實施搭配檢驗</a:t>
            </a:r>
            <a:r>
              <a:rPr lang="zh-TW" altLang="zh-TW" sz="2400" dirty="0">
                <a:latin typeface="+mn-ea"/>
                <a:cs typeface="Times New Roman" panose="02020603050405020304" pitchFamily="18" charset="0"/>
              </a:rPr>
              <a:t>。</a:t>
            </a:r>
            <a:endParaRPr lang="zh-TW" altLang="en-US" sz="2400" dirty="0">
              <a:latin typeface="+mn-ea"/>
            </a:endParaRPr>
          </a:p>
        </p:txBody>
      </p:sp>
      <p:sp>
        <p:nvSpPr>
          <p:cNvPr id="33" name="灯片编号占位符 3">
            <a:extLst>
              <a:ext uri="{FF2B5EF4-FFF2-40B4-BE49-F238E27FC236}">
                <a16:creationId xmlns:a16="http://schemas.microsoft.com/office/drawing/2014/main" id="{DD7D784A-59B3-4148-B405-0E44EA63F138}"/>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36</a:t>
            </a:fld>
            <a:endParaRPr lang="zh-CN" altLang="en-US" dirty="0"/>
          </a:p>
        </p:txBody>
      </p:sp>
    </p:spTree>
    <p:extLst>
      <p:ext uri="{BB962C8B-B14F-4D97-AF65-F5344CB8AC3E}">
        <p14:creationId xmlns:p14="http://schemas.microsoft.com/office/powerpoint/2010/main" val="186751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mph" presetSubtype="0" fill="hold" nodeType="clickEffect">
                                  <p:stCondLst>
                                    <p:cond delay="0"/>
                                  </p:stCondLst>
                                  <p:childTnLst>
                                    <p:animClr clrSpc="hsl" dir="cw">
                                      <p:cBhvr override="childStyle">
                                        <p:cTn id="11" dur="500" fill="hold"/>
                                        <p:tgtEl>
                                          <p:spTgt spid="62"/>
                                        </p:tgtEl>
                                        <p:attrNameLst>
                                          <p:attrName>style.color</p:attrName>
                                        </p:attrNameLst>
                                      </p:cBhvr>
                                      <p:by>
                                        <p:hsl h="0" s="-12549" l="-25098"/>
                                      </p:by>
                                    </p:animClr>
                                    <p:animClr clrSpc="hsl" dir="cw">
                                      <p:cBhvr>
                                        <p:cTn id="12" dur="500" fill="hold"/>
                                        <p:tgtEl>
                                          <p:spTgt spid="62"/>
                                        </p:tgtEl>
                                        <p:attrNameLst>
                                          <p:attrName>fillcolor</p:attrName>
                                        </p:attrNameLst>
                                      </p:cBhvr>
                                      <p:by>
                                        <p:hsl h="0" s="-12549" l="-25098"/>
                                      </p:by>
                                    </p:animClr>
                                    <p:animClr clrSpc="hsl" dir="cw">
                                      <p:cBhvr>
                                        <p:cTn id="13" dur="500" fill="hold"/>
                                        <p:tgtEl>
                                          <p:spTgt spid="62"/>
                                        </p:tgtEl>
                                        <p:attrNameLst>
                                          <p:attrName>stroke.color</p:attrName>
                                        </p:attrNameLst>
                                      </p:cBhvr>
                                      <p:by>
                                        <p:hsl h="0" s="-12549" l="-25098"/>
                                      </p:by>
                                    </p:animClr>
                                    <p:set>
                                      <p:cBhvr>
                                        <p:cTn id="14" dur="500" fill="hold"/>
                                        <p:tgtEl>
                                          <p:spTgt spid="6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DAD59B-35B9-4995-91DD-C4F13D18B40C}"/>
              </a:ext>
            </a:extLst>
          </p:cNvPr>
          <p:cNvSpPr>
            <a:spLocks noGrp="1"/>
          </p:cNvSpPr>
          <p:nvPr>
            <p:ph type="title"/>
          </p:nvPr>
        </p:nvSpPr>
        <p:spPr/>
        <p:txBody>
          <a:bodyPr/>
          <a:lstStyle/>
          <a:p>
            <a:endParaRPr lang="zh-TW" altLang="en-US"/>
          </a:p>
        </p:txBody>
      </p:sp>
      <p:sp>
        <p:nvSpPr>
          <p:cNvPr id="3" name="頁尾版面配置區 2">
            <a:extLst>
              <a:ext uri="{FF2B5EF4-FFF2-40B4-BE49-F238E27FC236}">
                <a16:creationId xmlns:a16="http://schemas.microsoft.com/office/drawing/2014/main" id="{C7A9E31F-5A62-4AB4-A908-D510A0E4BC19}"/>
              </a:ext>
            </a:extLst>
          </p:cNvPr>
          <p:cNvSpPr>
            <a:spLocks noGrp="1"/>
          </p:cNvSpPr>
          <p:nvPr>
            <p:ph type="ftr" sz="quarter" idx="11"/>
          </p:nvPr>
        </p:nvSpPr>
        <p:spPr/>
        <p:txBody>
          <a:bodyPr/>
          <a:lstStyle/>
          <a:p>
            <a:r>
              <a:rPr lang="en-US" altLang="zh-CN"/>
              <a:t>www.islide.cc </a:t>
            </a:r>
            <a:endParaRPr lang="zh-CN" altLang="en-US" dirty="0"/>
          </a:p>
        </p:txBody>
      </p:sp>
      <p:sp>
        <p:nvSpPr>
          <p:cNvPr id="4" name="投影片編號版面配置區 3">
            <a:extLst>
              <a:ext uri="{FF2B5EF4-FFF2-40B4-BE49-F238E27FC236}">
                <a16:creationId xmlns:a16="http://schemas.microsoft.com/office/drawing/2014/main" id="{58F208BC-CEAF-4AA5-BF88-A82118F87CFC}"/>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Tree>
    <p:extLst>
      <p:ext uri="{BB962C8B-B14F-4D97-AF65-F5344CB8AC3E}">
        <p14:creationId xmlns:p14="http://schemas.microsoft.com/office/powerpoint/2010/main" val="139809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4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2884" b="32884"/>
          <a:stretch/>
        </p:blipFill>
        <p:spPr/>
      </p:pic>
      <p:sp>
        <p:nvSpPr>
          <p:cNvPr id="13" name="文本占位符 12"/>
          <p:cNvSpPr>
            <a:spLocks noGrp="1"/>
          </p:cNvSpPr>
          <p:nvPr>
            <p:ph type="body" sz="quarter" idx="14"/>
          </p:nvPr>
        </p:nvSpPr>
        <p:spPr>
          <a:xfrm>
            <a:off x="336795" y="1665027"/>
            <a:ext cx="2502694" cy="2323714"/>
          </a:xfrm>
        </p:spPr>
        <p:txBody>
          <a:bodyPr/>
          <a:lstStyle/>
          <a:p>
            <a:endParaRPr lang="zh-CN" altLang="en-US" dirty="0"/>
          </a:p>
        </p:txBody>
      </p:sp>
      <p:sp>
        <p:nvSpPr>
          <p:cNvPr id="14" name="文本占位符 13"/>
          <p:cNvSpPr>
            <a:spLocks noGrp="1"/>
          </p:cNvSpPr>
          <p:nvPr>
            <p:ph type="body" sz="quarter" idx="15"/>
          </p:nvPr>
        </p:nvSpPr>
        <p:spPr>
          <a:xfrm>
            <a:off x="336795" y="3084522"/>
            <a:ext cx="2502694" cy="2323714"/>
          </a:xfrm>
        </p:spPr>
        <p:txBody>
          <a:bodyPr/>
          <a:lstStyle/>
          <a:p>
            <a:endParaRPr lang="zh-CN" altLang="en-US" dirty="0"/>
          </a:p>
        </p:txBody>
      </p:sp>
      <p:sp>
        <p:nvSpPr>
          <p:cNvPr id="7" name="文本框 6">
            <a:extLst>
              <a:ext uri="{FF2B5EF4-FFF2-40B4-BE49-F238E27FC236}">
                <a16:creationId xmlns:a16="http://schemas.microsoft.com/office/drawing/2014/main" id="{04F69230-F3A6-4586-9371-A858F4763E9F}"/>
              </a:ext>
            </a:extLst>
          </p:cNvPr>
          <p:cNvSpPr txBox="1"/>
          <p:nvPr/>
        </p:nvSpPr>
        <p:spPr>
          <a:xfrm>
            <a:off x="1204326" y="4049769"/>
            <a:ext cx="767637" cy="464554"/>
          </a:xfrm>
          <a:prstGeom prst="rect">
            <a:avLst/>
          </a:prstGeom>
          <a:noFill/>
          <a:ln w="117475">
            <a:noFill/>
          </a:ln>
        </p:spPr>
        <p:txBody>
          <a:bodyPr wrap="none" rtlCol="0">
            <a:prstTxWarp prst="textPlain">
              <a:avLst/>
            </a:prstTxWarp>
            <a:spAutoFit/>
          </a:bodyPr>
          <a:lstStyle/>
          <a:p>
            <a:r>
              <a:rPr lang="en-US" altLang="zh-CN" sz="1350" spc="75" dirty="0">
                <a:solidFill>
                  <a:schemeClr val="bg1"/>
                </a:solidFill>
                <a:latin typeface="Impact" panose="020B0806030902050204" pitchFamily="34" charset="0"/>
                <a:cs typeface="Arial" panose="020B0604020202020204" pitchFamily="34" charset="0"/>
              </a:rPr>
              <a:t>/04</a:t>
            </a:r>
            <a:endParaRPr lang="zh-CN" altLang="en-US" sz="1350" spc="75" dirty="0">
              <a:solidFill>
                <a:schemeClr val="bg1"/>
              </a:solidFill>
              <a:latin typeface="Impact" panose="020B0806030902050204" pitchFamily="34" charset="0"/>
              <a:cs typeface="Arial" panose="020B0604020202020204" pitchFamily="34" charset="0"/>
            </a:endParaRPr>
          </a:p>
        </p:txBody>
      </p:sp>
      <p:sp>
        <p:nvSpPr>
          <p:cNvPr id="12" name="标题 1">
            <a:extLst>
              <a:ext uri="{FF2B5EF4-FFF2-40B4-BE49-F238E27FC236}">
                <a16:creationId xmlns:a16="http://schemas.microsoft.com/office/drawing/2014/main" id="{D60C1130-5A04-49E1-B436-738283589644}"/>
              </a:ext>
            </a:extLst>
          </p:cNvPr>
          <p:cNvSpPr>
            <a:spLocks noGrp="1"/>
          </p:cNvSpPr>
          <p:nvPr>
            <p:ph type="title"/>
          </p:nvPr>
        </p:nvSpPr>
        <p:spPr>
          <a:xfrm>
            <a:off x="1727920" y="4049769"/>
            <a:ext cx="5688160" cy="656792"/>
          </a:xfrm>
        </p:spPr>
        <p:txBody>
          <a:bodyPr>
            <a:normAutofit fontScale="90000"/>
          </a:bodyPr>
          <a:lstStyle/>
          <a:p>
            <a:pPr algn="ctr"/>
            <a:r>
              <a:rPr lang="zh-TW" altLang="en-US" sz="6000" dirty="0"/>
              <a:t>實證研究</a:t>
            </a:r>
            <a:endParaRPr lang="zh-CN" altLang="en-US" sz="6000" dirty="0"/>
          </a:p>
        </p:txBody>
      </p:sp>
      <p:sp>
        <p:nvSpPr>
          <p:cNvPr id="9" name="灯片编号占位符 3">
            <a:extLst>
              <a:ext uri="{FF2B5EF4-FFF2-40B4-BE49-F238E27FC236}">
                <a16:creationId xmlns:a16="http://schemas.microsoft.com/office/drawing/2014/main" id="{397CDC70-33A5-49C8-A773-66E0F13F6381}"/>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38</a:t>
            </a:fld>
            <a:endParaRPr lang="zh-CN" altLang="en-US" dirty="0"/>
          </a:p>
        </p:txBody>
      </p:sp>
    </p:spTree>
    <p:extLst>
      <p:ext uri="{BB962C8B-B14F-4D97-AF65-F5344CB8AC3E}">
        <p14:creationId xmlns:p14="http://schemas.microsoft.com/office/powerpoint/2010/main" val="64643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679961" y="188609"/>
            <a:ext cx="7290054" cy="1499616"/>
          </a:xfrm>
        </p:spPr>
        <p:txBody>
          <a:bodyPr>
            <a:normAutofit/>
          </a:bodyPr>
          <a:lstStyle/>
          <a:p>
            <a:r>
              <a:rPr lang="en-US" altLang="zh-TW" sz="3600" dirty="0">
                <a:latin typeface="+mn-ea"/>
                <a:ea typeface="+mn-ea"/>
              </a:rPr>
              <a:t>4.1</a:t>
            </a:r>
            <a:r>
              <a:rPr lang="zh-TW" altLang="en-US" sz="3600" dirty="0">
                <a:latin typeface="+mn-ea"/>
                <a:ea typeface="+mn-ea"/>
              </a:rPr>
              <a:t>資料來源</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405333" y="1145543"/>
            <a:ext cx="8165790" cy="3046988"/>
          </a:xfrm>
          <a:prstGeom prst="rect">
            <a:avLst/>
          </a:prstGeom>
        </p:spPr>
        <p:txBody>
          <a:bodyPr wrap="square">
            <a:spAutoFit/>
          </a:bodyPr>
          <a:lstStyle/>
          <a:p>
            <a:pPr marL="808990" indent="-448310">
              <a:buFont typeface="Arial" panose="020B0604020202020204" pitchFamily="34" charset="0"/>
              <a:buChar char="•"/>
            </a:pPr>
            <a:r>
              <a:rPr lang="zh-TW" altLang="en-US" sz="2400" kern="100" dirty="0">
                <a:latin typeface="微軟正黑體" panose="020B0604030504040204" pitchFamily="34" charset="-120"/>
                <a:cs typeface="Times New Roman" panose="02020603050405020304" pitchFamily="18" charset="0"/>
              </a:rPr>
              <a:t>本研究運用時間序列分析特性，蒐整</a:t>
            </a:r>
            <a:r>
              <a:rPr lang="en-US" altLang="zh-TW" sz="2400" kern="100" dirty="0">
                <a:latin typeface="微軟正黑體" panose="020B0604030504040204" pitchFamily="34" charset="-120"/>
                <a:cs typeface="Times New Roman" panose="02020603050405020304" pitchFamily="18" charset="0"/>
              </a:rPr>
              <a:t>2009</a:t>
            </a:r>
            <a:r>
              <a:rPr lang="zh-TW" altLang="zh-TW" sz="2400" kern="100" dirty="0">
                <a:latin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cs typeface="Times New Roman" panose="02020603050405020304" pitchFamily="18" charset="0"/>
              </a:rPr>
              <a:t>1</a:t>
            </a:r>
            <a:r>
              <a:rPr lang="zh-TW" altLang="en-US" sz="2400" kern="100" dirty="0">
                <a:latin typeface="微軟正黑體" panose="020B0604030504040204" pitchFamily="34" charset="-120"/>
                <a:cs typeface="Times New Roman" panose="02020603050405020304" pitchFamily="18" charset="0"/>
              </a:rPr>
              <a:t>月至</a:t>
            </a:r>
            <a:r>
              <a:rPr lang="en-US" altLang="zh-TW" sz="2400" kern="100" dirty="0">
                <a:latin typeface="微軟正黑體" panose="020B0604030504040204" pitchFamily="34" charset="-120"/>
                <a:cs typeface="Times New Roman" panose="02020603050405020304" pitchFamily="18" charset="0"/>
              </a:rPr>
              <a:t>2019</a:t>
            </a:r>
            <a:r>
              <a:rPr lang="zh-TW" altLang="zh-TW" sz="2400" kern="100" dirty="0">
                <a:latin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cs typeface="Times New Roman" panose="02020603050405020304" pitchFamily="18" charset="0"/>
              </a:rPr>
              <a:t>8</a:t>
            </a:r>
            <a:r>
              <a:rPr lang="zh-TW" altLang="en-US" sz="2400" kern="100" dirty="0">
                <a:latin typeface="微軟正黑體" panose="020B0604030504040204" pitchFamily="34" charset="-120"/>
                <a:cs typeface="Times New Roman" panose="02020603050405020304" pitchFamily="18" charset="0"/>
              </a:rPr>
              <a:t>月底間，計</a:t>
            </a:r>
            <a:r>
              <a:rPr lang="en-US" altLang="zh-TW" sz="2400" kern="100" dirty="0">
                <a:latin typeface="微軟正黑體" panose="020B0604030504040204" pitchFamily="34" charset="-120"/>
                <a:cs typeface="Times New Roman" panose="02020603050405020304" pitchFamily="18" charset="0"/>
              </a:rPr>
              <a:t>10</a:t>
            </a:r>
            <a:r>
              <a:rPr lang="zh-TW" altLang="en-US" sz="2400" kern="100" dirty="0">
                <a:latin typeface="微軟正黑體" panose="020B0604030504040204" pitchFamily="34" charset="-120"/>
                <a:cs typeface="Times New Roman" panose="02020603050405020304" pitchFamily="18" charset="0"/>
              </a:rPr>
              <a:t>年所產生公部門航油耗量日資料，資料筆數為</a:t>
            </a:r>
            <a:r>
              <a:rPr lang="en-US" altLang="zh-TW" sz="2400" kern="100" dirty="0">
                <a:latin typeface="微軟正黑體" panose="020B0604030504040204" pitchFamily="34" charset="-120"/>
                <a:cs typeface="Times New Roman" panose="02020603050405020304" pitchFamily="18" charset="0"/>
              </a:rPr>
              <a:t>3896</a:t>
            </a:r>
            <a:r>
              <a:rPr lang="zh-TW" altLang="en-US" sz="2400" kern="100" dirty="0">
                <a:latin typeface="微軟正黑體" panose="020B0604030504040204" pitchFamily="34" charset="-120"/>
                <a:cs typeface="Times New Roman" panose="02020603050405020304" pitchFamily="18" charset="0"/>
              </a:rPr>
              <a:t>筆資料</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a:t>
            </a:r>
          </a:p>
          <a:p>
            <a:pPr marL="716915" indent="-357505">
              <a:buFont typeface="Arial" panose="020B0604020202020204" pitchFamily="34" charset="0"/>
              <a:buChar char="•"/>
            </a:pP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將資料分為訓練集及預測集，將資料總筆數</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80%</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為訓練集，時間為</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2009</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日至</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2017</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9</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30</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日，計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3195</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筆，</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20%</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為測試集，時間為</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2017</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10</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日至</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2019</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年</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8</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31</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日，計</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700</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筆，將訓練集資料輸入</a:t>
            </a:r>
            <a:r>
              <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R</a:t>
            </a:r>
            <a:r>
              <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rPr>
              <a:t>軟體，觀察其時間序列資料。</a:t>
            </a:r>
            <a:endParaRPr lang="en-US"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39</a:t>
            </a:fld>
            <a:endParaRPr lang="zh-CN" altLang="en-US" dirty="0"/>
          </a:p>
        </p:txBody>
      </p:sp>
      <p:grpSp>
        <p:nvGrpSpPr>
          <p:cNvPr id="5" name="íśliďè">
            <a:extLst>
              <a:ext uri="{FF2B5EF4-FFF2-40B4-BE49-F238E27FC236}">
                <a16:creationId xmlns:a16="http://schemas.microsoft.com/office/drawing/2014/main" id="{7EE17B58-6E59-421E-AD90-2BA188C0B21F}"/>
              </a:ext>
            </a:extLst>
          </p:cNvPr>
          <p:cNvGrpSpPr/>
          <p:nvPr/>
        </p:nvGrpSpPr>
        <p:grpSpPr>
          <a:xfrm>
            <a:off x="2594429" y="4561863"/>
            <a:ext cx="3955142" cy="2128192"/>
            <a:chOff x="3848101" y="2174463"/>
            <a:chExt cx="4495801" cy="2470974"/>
          </a:xfrm>
        </p:grpSpPr>
        <p:sp>
          <p:nvSpPr>
            <p:cNvPr id="6" name="ïṣḷïḓê">
              <a:extLst>
                <a:ext uri="{FF2B5EF4-FFF2-40B4-BE49-F238E27FC236}">
                  <a16:creationId xmlns:a16="http://schemas.microsoft.com/office/drawing/2014/main" id="{9C3FBCB7-C12B-490C-8A42-37073EE7D422}"/>
                </a:ext>
              </a:extLst>
            </p:cNvPr>
            <p:cNvSpPr/>
            <p:nvPr/>
          </p:nvSpPr>
          <p:spPr>
            <a:xfrm>
              <a:off x="5873728" y="2174463"/>
              <a:ext cx="2470174" cy="2470974"/>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b="1" dirty="0">
                <a:solidFill>
                  <a:srgbClr val="C00000"/>
                </a:solidFill>
              </a:endParaRPr>
            </a:p>
          </p:txBody>
        </p:sp>
        <p:sp>
          <p:nvSpPr>
            <p:cNvPr id="7" name="iṩľíḑê">
              <a:extLst>
                <a:ext uri="{FF2B5EF4-FFF2-40B4-BE49-F238E27FC236}">
                  <a16:creationId xmlns:a16="http://schemas.microsoft.com/office/drawing/2014/main" id="{2161D764-F0D7-4D9F-A867-5A1BCBF98D0D}"/>
                </a:ext>
              </a:extLst>
            </p:cNvPr>
            <p:cNvSpPr/>
            <p:nvPr/>
          </p:nvSpPr>
          <p:spPr>
            <a:xfrm flipV="1">
              <a:off x="3848101" y="2174463"/>
              <a:ext cx="2470974" cy="2470974"/>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b="1" dirty="0">
                <a:solidFill>
                  <a:srgbClr val="C00000"/>
                </a:solidFill>
              </a:endParaRPr>
            </a:p>
          </p:txBody>
        </p:sp>
      </p:grpSp>
      <p:sp>
        <p:nvSpPr>
          <p:cNvPr id="8" name="矩形 7">
            <a:extLst>
              <a:ext uri="{FF2B5EF4-FFF2-40B4-BE49-F238E27FC236}">
                <a16:creationId xmlns:a16="http://schemas.microsoft.com/office/drawing/2014/main" id="{5FD0055F-6A10-49D6-892B-68910AC83576}"/>
              </a:ext>
            </a:extLst>
          </p:cNvPr>
          <p:cNvSpPr/>
          <p:nvPr/>
        </p:nvSpPr>
        <p:spPr>
          <a:xfrm>
            <a:off x="5082952" y="4997603"/>
            <a:ext cx="1127287" cy="461665"/>
          </a:xfrm>
          <a:prstGeom prst="rect">
            <a:avLst/>
          </a:prstGeom>
        </p:spPr>
        <p:txBody>
          <a:bodyPr wrap="square">
            <a:spAutoFit/>
          </a:bodyPr>
          <a:lstStyle/>
          <a:p>
            <a:r>
              <a:rPr lang="en-US" altLang="zh-TW" sz="2400" b="1" kern="100" dirty="0">
                <a:solidFill>
                  <a:srgbClr val="C00000"/>
                </a:solidFill>
                <a:latin typeface="微軟正黑體" panose="020B0604030504040204" pitchFamily="34" charset="-120"/>
                <a:cs typeface="Times New Roman" panose="02020603050405020304" pitchFamily="18" charset="0"/>
              </a:rPr>
              <a:t>20%</a:t>
            </a:r>
            <a:endParaRPr lang="zh-TW" altLang="en-US" sz="2400" b="1" dirty="0">
              <a:solidFill>
                <a:srgbClr val="C00000"/>
              </a:solidFill>
            </a:endParaRPr>
          </a:p>
        </p:txBody>
      </p:sp>
      <p:sp>
        <p:nvSpPr>
          <p:cNvPr id="9" name="矩形 8">
            <a:extLst>
              <a:ext uri="{FF2B5EF4-FFF2-40B4-BE49-F238E27FC236}">
                <a16:creationId xmlns:a16="http://schemas.microsoft.com/office/drawing/2014/main" id="{496A48F7-760B-412F-A12F-18BAA862C59E}"/>
              </a:ext>
            </a:extLst>
          </p:cNvPr>
          <p:cNvSpPr/>
          <p:nvPr/>
        </p:nvSpPr>
        <p:spPr>
          <a:xfrm>
            <a:off x="3275201" y="5019637"/>
            <a:ext cx="827471" cy="461665"/>
          </a:xfrm>
          <a:prstGeom prst="rect">
            <a:avLst/>
          </a:prstGeom>
        </p:spPr>
        <p:txBody>
          <a:bodyPr wrap="none">
            <a:spAutoFit/>
          </a:bodyPr>
          <a:lstStyle/>
          <a:p>
            <a:r>
              <a:rPr lang="en-US" altLang="zh-TW" sz="2400" b="1" kern="100" dirty="0">
                <a:solidFill>
                  <a:srgbClr val="C00000"/>
                </a:solidFill>
                <a:latin typeface="微軟正黑體" panose="020B0604030504040204" pitchFamily="34" charset="-120"/>
                <a:cs typeface="Times New Roman" panose="02020603050405020304" pitchFamily="18" charset="0"/>
              </a:rPr>
              <a:t>80%</a:t>
            </a:r>
            <a:endParaRPr lang="zh-TW" altLang="en-US" sz="2400" b="1" dirty="0">
              <a:solidFill>
                <a:srgbClr val="C00000"/>
              </a:solidFill>
            </a:endParaRPr>
          </a:p>
        </p:txBody>
      </p:sp>
      <p:sp>
        <p:nvSpPr>
          <p:cNvPr id="10" name="矩形 9">
            <a:extLst>
              <a:ext uri="{FF2B5EF4-FFF2-40B4-BE49-F238E27FC236}">
                <a16:creationId xmlns:a16="http://schemas.microsoft.com/office/drawing/2014/main" id="{B43C78FF-AEE5-49C1-B383-B7F0209460F1}"/>
              </a:ext>
            </a:extLst>
          </p:cNvPr>
          <p:cNvSpPr/>
          <p:nvPr/>
        </p:nvSpPr>
        <p:spPr>
          <a:xfrm>
            <a:off x="3176654" y="5419747"/>
            <a:ext cx="1107996" cy="461665"/>
          </a:xfrm>
          <a:prstGeom prst="rect">
            <a:avLst/>
          </a:prstGeom>
        </p:spPr>
        <p:txBody>
          <a:bodyPr wrap="none">
            <a:spAutoFit/>
          </a:bodyPr>
          <a:lstStyle/>
          <a:p>
            <a:r>
              <a:rPr lang="zh-TW" altLang="zh-TW" sz="2400" b="1" kern="100" dirty="0">
                <a:solidFill>
                  <a:srgbClr val="C00000"/>
                </a:solidFill>
                <a:latin typeface="微軟正黑體" panose="020B0604030504040204" pitchFamily="34" charset="-120"/>
                <a:cs typeface="Times New Roman" panose="02020603050405020304" pitchFamily="18" charset="0"/>
              </a:rPr>
              <a:t>訓練集</a:t>
            </a:r>
            <a:endParaRPr lang="zh-TW" altLang="en-US" sz="2400" b="1" dirty="0">
              <a:solidFill>
                <a:srgbClr val="C00000"/>
              </a:solidFill>
            </a:endParaRPr>
          </a:p>
        </p:txBody>
      </p:sp>
      <p:sp>
        <p:nvSpPr>
          <p:cNvPr id="11" name="矩形 10">
            <a:extLst>
              <a:ext uri="{FF2B5EF4-FFF2-40B4-BE49-F238E27FC236}">
                <a16:creationId xmlns:a16="http://schemas.microsoft.com/office/drawing/2014/main" id="{6EE7F527-E71C-4EB9-B821-872A1B2BC814}"/>
              </a:ext>
            </a:extLst>
          </p:cNvPr>
          <p:cNvSpPr/>
          <p:nvPr/>
        </p:nvSpPr>
        <p:spPr>
          <a:xfrm>
            <a:off x="5010437" y="5353157"/>
            <a:ext cx="1107996" cy="461665"/>
          </a:xfrm>
          <a:prstGeom prst="rect">
            <a:avLst/>
          </a:prstGeom>
        </p:spPr>
        <p:txBody>
          <a:bodyPr wrap="none">
            <a:spAutoFit/>
          </a:bodyPr>
          <a:lstStyle/>
          <a:p>
            <a:r>
              <a:rPr lang="zh-TW" altLang="zh-TW" sz="2400" b="1" kern="100" dirty="0">
                <a:solidFill>
                  <a:srgbClr val="C00000"/>
                </a:solidFill>
                <a:latin typeface="微軟正黑體" panose="020B0604030504040204" pitchFamily="34" charset="-120"/>
                <a:cs typeface="Times New Roman" panose="02020603050405020304" pitchFamily="18" charset="0"/>
              </a:rPr>
              <a:t>預測集</a:t>
            </a:r>
            <a:endParaRPr lang="zh-TW" altLang="en-US" sz="2400" b="1" dirty="0">
              <a:solidFill>
                <a:srgbClr val="C00000"/>
              </a:solidFill>
            </a:endParaRPr>
          </a:p>
        </p:txBody>
      </p:sp>
      <p:sp>
        <p:nvSpPr>
          <p:cNvPr id="12" name="矩形 11">
            <a:extLst>
              <a:ext uri="{FF2B5EF4-FFF2-40B4-BE49-F238E27FC236}">
                <a16:creationId xmlns:a16="http://schemas.microsoft.com/office/drawing/2014/main" id="{82BDB3C1-4E6E-4AA7-AA0F-CA2B293D9D75}"/>
              </a:ext>
            </a:extLst>
          </p:cNvPr>
          <p:cNvSpPr/>
          <p:nvPr/>
        </p:nvSpPr>
        <p:spPr>
          <a:xfrm>
            <a:off x="3147040" y="5792008"/>
            <a:ext cx="1223412" cy="461665"/>
          </a:xfrm>
          <a:prstGeom prst="rect">
            <a:avLst/>
          </a:prstGeom>
        </p:spPr>
        <p:txBody>
          <a:bodyPr wrap="none">
            <a:spAutoFit/>
          </a:bodyPr>
          <a:lstStyle/>
          <a:p>
            <a:r>
              <a:rPr lang="en-US" altLang="zh-TW" sz="2400" b="1" kern="100" dirty="0">
                <a:solidFill>
                  <a:srgbClr val="C00000"/>
                </a:solidFill>
                <a:latin typeface="微軟正黑體" panose="020B0604030504040204" pitchFamily="34" charset="-120"/>
                <a:cs typeface="Times New Roman" panose="02020603050405020304" pitchFamily="18" charset="0"/>
              </a:rPr>
              <a:t>3195</a:t>
            </a:r>
            <a:r>
              <a:rPr lang="zh-TW" altLang="zh-TW" sz="2400" b="1" kern="100" dirty="0">
                <a:solidFill>
                  <a:srgbClr val="C00000"/>
                </a:solidFill>
                <a:latin typeface="微軟正黑體" panose="020B0604030504040204" pitchFamily="34" charset="-120"/>
                <a:cs typeface="Times New Roman" panose="02020603050405020304" pitchFamily="18" charset="0"/>
              </a:rPr>
              <a:t>筆</a:t>
            </a:r>
            <a:endParaRPr lang="zh-TW" altLang="en-US" sz="2400" b="1" dirty="0">
              <a:solidFill>
                <a:srgbClr val="C00000"/>
              </a:solidFill>
            </a:endParaRPr>
          </a:p>
        </p:txBody>
      </p:sp>
      <p:sp>
        <p:nvSpPr>
          <p:cNvPr id="13" name="矩形 12">
            <a:extLst>
              <a:ext uri="{FF2B5EF4-FFF2-40B4-BE49-F238E27FC236}">
                <a16:creationId xmlns:a16="http://schemas.microsoft.com/office/drawing/2014/main" id="{35C96563-D064-4B54-B1C2-C2432478D034}"/>
              </a:ext>
            </a:extLst>
          </p:cNvPr>
          <p:cNvSpPr/>
          <p:nvPr/>
        </p:nvSpPr>
        <p:spPr>
          <a:xfrm>
            <a:off x="5041694" y="5708711"/>
            <a:ext cx="1040670" cy="461665"/>
          </a:xfrm>
          <a:prstGeom prst="rect">
            <a:avLst/>
          </a:prstGeom>
        </p:spPr>
        <p:txBody>
          <a:bodyPr wrap="none">
            <a:spAutoFit/>
          </a:bodyPr>
          <a:lstStyle/>
          <a:p>
            <a:r>
              <a:rPr lang="en-US" altLang="zh-TW" sz="2400" b="1" kern="100" dirty="0">
                <a:solidFill>
                  <a:srgbClr val="C00000"/>
                </a:solidFill>
                <a:latin typeface="微軟正黑體" panose="020B0604030504040204" pitchFamily="34" charset="-120"/>
                <a:cs typeface="Times New Roman" panose="02020603050405020304" pitchFamily="18" charset="0"/>
              </a:rPr>
              <a:t>700</a:t>
            </a:r>
            <a:r>
              <a:rPr lang="zh-TW" altLang="zh-TW" sz="2400" b="1" kern="100" dirty="0">
                <a:solidFill>
                  <a:srgbClr val="C00000"/>
                </a:solidFill>
                <a:latin typeface="微軟正黑體" panose="020B0604030504040204" pitchFamily="34" charset="-120"/>
                <a:cs typeface="Times New Roman" panose="02020603050405020304" pitchFamily="18" charset="0"/>
              </a:rPr>
              <a:t>筆</a:t>
            </a:r>
            <a:endParaRPr lang="zh-TW" altLang="en-US" sz="2400" b="1" dirty="0">
              <a:solidFill>
                <a:srgbClr val="C00000"/>
              </a:solidFill>
            </a:endParaRPr>
          </a:p>
        </p:txBody>
      </p:sp>
      <p:sp>
        <p:nvSpPr>
          <p:cNvPr id="15" name="矩形 14">
            <a:extLst>
              <a:ext uri="{FF2B5EF4-FFF2-40B4-BE49-F238E27FC236}">
                <a16:creationId xmlns:a16="http://schemas.microsoft.com/office/drawing/2014/main" id="{DFA48EDD-6665-465C-A2AC-C878CC022062}"/>
              </a:ext>
            </a:extLst>
          </p:cNvPr>
          <p:cNvSpPr/>
          <p:nvPr/>
        </p:nvSpPr>
        <p:spPr>
          <a:xfrm>
            <a:off x="3993424" y="4168951"/>
            <a:ext cx="1223412" cy="461665"/>
          </a:xfrm>
          <a:prstGeom prst="rect">
            <a:avLst/>
          </a:prstGeom>
        </p:spPr>
        <p:txBody>
          <a:bodyPr wrap="none">
            <a:spAutoFit/>
          </a:bodyPr>
          <a:lstStyle/>
          <a:p>
            <a:r>
              <a:rPr lang="en-US" altLang="zh-TW" sz="2400" b="1" kern="100" dirty="0">
                <a:solidFill>
                  <a:srgbClr val="C00000"/>
                </a:solidFill>
                <a:latin typeface="微軟正黑體" panose="020B0604030504040204" pitchFamily="34" charset="-120"/>
                <a:cs typeface="Times New Roman" panose="02020603050405020304" pitchFamily="18" charset="0"/>
              </a:rPr>
              <a:t>3896</a:t>
            </a:r>
            <a:r>
              <a:rPr lang="zh-TW" altLang="zh-TW" sz="2400" b="1" kern="100" dirty="0">
                <a:solidFill>
                  <a:srgbClr val="C00000"/>
                </a:solidFill>
                <a:latin typeface="微軟正黑體" panose="020B0604030504040204" pitchFamily="34" charset="-120"/>
                <a:cs typeface="Times New Roman" panose="02020603050405020304" pitchFamily="18" charset="0"/>
              </a:rPr>
              <a:t>筆</a:t>
            </a:r>
            <a:endParaRPr lang="zh-TW" altLang="en-US" sz="2400" b="1" dirty="0">
              <a:solidFill>
                <a:srgbClr val="C00000"/>
              </a:solidFill>
            </a:endParaRPr>
          </a:p>
        </p:txBody>
      </p:sp>
    </p:spTree>
    <p:extLst>
      <p:ext uri="{BB962C8B-B14F-4D97-AF65-F5344CB8AC3E}">
        <p14:creationId xmlns:p14="http://schemas.microsoft.com/office/powerpoint/2010/main" val="28170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0D5ADCD4-3F0C-40C4-8F98-71DA7B23C41E}"/>
              </a:ext>
            </a:extLst>
          </p:cNvPr>
          <p:cNvGrpSpPr/>
          <p:nvPr/>
        </p:nvGrpSpPr>
        <p:grpSpPr>
          <a:xfrm>
            <a:off x="3344393" y="1077994"/>
            <a:ext cx="3183618" cy="4764475"/>
            <a:chOff x="4789350" y="867645"/>
            <a:chExt cx="2572092" cy="4773307"/>
          </a:xfrm>
        </p:grpSpPr>
        <p:sp>
          <p:nvSpPr>
            <p:cNvPr id="24" name="Freeform 9">
              <a:extLst>
                <a:ext uri="{FF2B5EF4-FFF2-40B4-BE49-F238E27FC236}">
                  <a16:creationId xmlns:a16="http://schemas.microsoft.com/office/drawing/2014/main" id="{8712FF82-DED0-400D-936B-A7FD04B439A5}"/>
                </a:ext>
              </a:extLst>
            </p:cNvPr>
            <p:cNvSpPr>
              <a:spLocks/>
            </p:cNvSpPr>
            <p:nvPr/>
          </p:nvSpPr>
          <p:spPr bwMode="auto">
            <a:xfrm>
              <a:off x="6096000" y="2153691"/>
              <a:ext cx="1023342" cy="1694697"/>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dirty="0">
                <a:solidFill>
                  <a:sysClr val="windowText" lastClr="000000"/>
                </a:solidFill>
              </a:endParaRPr>
            </a:p>
          </p:txBody>
        </p:sp>
        <p:sp>
          <p:nvSpPr>
            <p:cNvPr id="25" name="Freeform 10">
              <a:extLst>
                <a:ext uri="{FF2B5EF4-FFF2-40B4-BE49-F238E27FC236}">
                  <a16:creationId xmlns:a16="http://schemas.microsoft.com/office/drawing/2014/main" id="{CC823BD6-ABA5-4727-B9D7-BEEAEE8CDD3E}"/>
                </a:ext>
              </a:extLst>
            </p:cNvPr>
            <p:cNvSpPr>
              <a:spLocks/>
            </p:cNvSpPr>
            <p:nvPr/>
          </p:nvSpPr>
          <p:spPr bwMode="auto">
            <a:xfrm>
              <a:off x="4986808" y="3448322"/>
              <a:ext cx="1196761" cy="1435426"/>
            </a:xfrm>
            <a:custGeom>
              <a:avLst/>
              <a:gdLst/>
              <a:ahLst/>
              <a:cxnLst>
                <a:cxn ang="0">
                  <a:pos x="0" y="2506"/>
                </a:cxn>
                <a:cxn ang="0">
                  <a:pos x="360" y="3160"/>
                </a:cxn>
                <a:cxn ang="0">
                  <a:pos x="438" y="3235"/>
                </a:cxn>
                <a:cxn ang="0">
                  <a:pos x="462" y="3286"/>
                </a:cxn>
                <a:cxn ang="0">
                  <a:pos x="456" y="3330"/>
                </a:cxn>
                <a:cxn ang="0">
                  <a:pos x="428" y="3352"/>
                </a:cxn>
                <a:cxn ang="0">
                  <a:pos x="402" y="3406"/>
                </a:cxn>
                <a:cxn ang="0">
                  <a:pos x="480" y="3484"/>
                </a:cxn>
                <a:cxn ang="0">
                  <a:pos x="468" y="3567"/>
                </a:cxn>
                <a:cxn ang="0">
                  <a:pos x="528" y="3666"/>
                </a:cxn>
                <a:cxn ang="0">
                  <a:pos x="593" y="3750"/>
                </a:cxn>
                <a:cxn ang="0">
                  <a:pos x="623" y="3828"/>
                </a:cxn>
                <a:cxn ang="0">
                  <a:pos x="786" y="3963"/>
                </a:cxn>
                <a:cxn ang="0">
                  <a:pos x="786" y="4026"/>
                </a:cxn>
                <a:cxn ang="0">
                  <a:pos x="882" y="4060"/>
                </a:cxn>
                <a:cxn ang="0">
                  <a:pos x="1068" y="4180"/>
                </a:cxn>
                <a:cxn ang="0">
                  <a:pos x="1203" y="3852"/>
                </a:cxn>
                <a:cxn ang="0">
                  <a:pos x="1220" y="3619"/>
                </a:cxn>
                <a:cxn ang="0">
                  <a:pos x="1149" y="3484"/>
                </a:cxn>
                <a:cxn ang="0">
                  <a:pos x="1139" y="2748"/>
                </a:cxn>
                <a:cxn ang="0">
                  <a:pos x="1244" y="2659"/>
                </a:cxn>
                <a:cxn ang="0">
                  <a:pos x="1526" y="2676"/>
                </a:cxn>
                <a:cxn ang="0">
                  <a:pos x="1739" y="2404"/>
                </a:cxn>
                <a:cxn ang="0">
                  <a:pos x="1899" y="2421"/>
                </a:cxn>
                <a:cxn ang="0">
                  <a:pos x="2036" y="2358"/>
                </a:cxn>
                <a:cxn ang="0">
                  <a:pos x="2142" y="2476"/>
                </a:cxn>
                <a:cxn ang="0">
                  <a:pos x="2330" y="2428"/>
                </a:cxn>
                <a:cxn ang="0">
                  <a:pos x="2510" y="2515"/>
                </a:cxn>
                <a:cxn ang="0">
                  <a:pos x="2676" y="2371"/>
                </a:cxn>
                <a:cxn ang="0">
                  <a:pos x="2880" y="2427"/>
                </a:cxn>
                <a:cxn ang="0">
                  <a:pos x="2756" y="2113"/>
                </a:cxn>
                <a:cxn ang="0">
                  <a:pos x="2741" y="1972"/>
                </a:cxn>
                <a:cxn ang="0">
                  <a:pos x="2868" y="1818"/>
                </a:cxn>
                <a:cxn ang="0">
                  <a:pos x="2924" y="1107"/>
                </a:cxn>
                <a:cxn ang="0">
                  <a:pos x="3140" y="732"/>
                </a:cxn>
                <a:cxn ang="0">
                  <a:pos x="3482" y="556"/>
                </a:cxn>
                <a:cxn ang="0">
                  <a:pos x="3467" y="352"/>
                </a:cxn>
                <a:cxn ang="0">
                  <a:pos x="3255" y="318"/>
                </a:cxn>
                <a:cxn ang="0">
                  <a:pos x="3228" y="172"/>
                </a:cxn>
                <a:cxn ang="0">
                  <a:pos x="3456" y="126"/>
                </a:cxn>
                <a:cxn ang="0">
                  <a:pos x="3410" y="0"/>
                </a:cxn>
                <a:cxn ang="0">
                  <a:pos x="2934" y="4"/>
                </a:cxn>
                <a:cxn ang="0">
                  <a:pos x="2544" y="358"/>
                </a:cxn>
                <a:cxn ang="0">
                  <a:pos x="2280" y="616"/>
                </a:cxn>
                <a:cxn ang="0">
                  <a:pos x="1944" y="832"/>
                </a:cxn>
                <a:cxn ang="0">
                  <a:pos x="1812" y="1084"/>
                </a:cxn>
                <a:cxn ang="0">
                  <a:pos x="1776" y="1264"/>
                </a:cxn>
                <a:cxn ang="0">
                  <a:pos x="1278" y="1852"/>
                </a:cxn>
                <a:cxn ang="0">
                  <a:pos x="1236" y="2014"/>
                </a:cxn>
                <a:cxn ang="0">
                  <a:pos x="1020" y="2116"/>
                </a:cxn>
                <a:cxn ang="0">
                  <a:pos x="966" y="2302"/>
                </a:cxn>
                <a:cxn ang="0">
                  <a:pos x="834" y="2320"/>
                </a:cxn>
                <a:cxn ang="0">
                  <a:pos x="792" y="2434"/>
                </a:cxn>
                <a:cxn ang="0">
                  <a:pos x="696" y="2446"/>
                </a:cxn>
                <a:cxn ang="0">
                  <a:pos x="606" y="2494"/>
                </a:cxn>
                <a:cxn ang="0">
                  <a:pos x="462" y="2488"/>
                </a:cxn>
                <a:cxn ang="0">
                  <a:pos x="96" y="2398"/>
                </a:cxn>
                <a:cxn ang="0">
                  <a:pos x="18" y="2416"/>
                </a:cxn>
                <a:cxn ang="0">
                  <a:pos x="0" y="2506"/>
                </a:cxn>
              </a:cxnLst>
              <a:rect l="0" t="0" r="r" b="b"/>
              <a:pathLst>
                <a:path w="3482" h="4180">
                  <a:moveTo>
                    <a:pt x="0" y="2506"/>
                  </a:moveTo>
                  <a:lnTo>
                    <a:pt x="360" y="3160"/>
                  </a:lnTo>
                  <a:lnTo>
                    <a:pt x="438" y="3235"/>
                  </a:lnTo>
                  <a:lnTo>
                    <a:pt x="462" y="3286"/>
                  </a:lnTo>
                  <a:lnTo>
                    <a:pt x="456" y="3330"/>
                  </a:lnTo>
                  <a:lnTo>
                    <a:pt x="428" y="3352"/>
                  </a:lnTo>
                  <a:lnTo>
                    <a:pt x="402" y="3406"/>
                  </a:lnTo>
                  <a:lnTo>
                    <a:pt x="480" y="3484"/>
                  </a:lnTo>
                  <a:lnTo>
                    <a:pt x="468" y="3567"/>
                  </a:lnTo>
                  <a:lnTo>
                    <a:pt x="528" y="3666"/>
                  </a:lnTo>
                  <a:lnTo>
                    <a:pt x="593" y="3750"/>
                  </a:lnTo>
                  <a:lnTo>
                    <a:pt x="623" y="3828"/>
                  </a:lnTo>
                  <a:lnTo>
                    <a:pt x="786" y="3963"/>
                  </a:lnTo>
                  <a:lnTo>
                    <a:pt x="786" y="4026"/>
                  </a:lnTo>
                  <a:lnTo>
                    <a:pt x="882" y="4060"/>
                  </a:lnTo>
                  <a:lnTo>
                    <a:pt x="1068" y="4180"/>
                  </a:lnTo>
                  <a:lnTo>
                    <a:pt x="1203" y="3852"/>
                  </a:lnTo>
                  <a:lnTo>
                    <a:pt x="1220" y="3619"/>
                  </a:lnTo>
                  <a:lnTo>
                    <a:pt x="1149" y="3484"/>
                  </a:lnTo>
                  <a:lnTo>
                    <a:pt x="1139" y="2748"/>
                  </a:lnTo>
                  <a:lnTo>
                    <a:pt x="1244" y="2659"/>
                  </a:lnTo>
                  <a:lnTo>
                    <a:pt x="1526" y="2676"/>
                  </a:lnTo>
                  <a:lnTo>
                    <a:pt x="1739" y="2404"/>
                  </a:lnTo>
                  <a:lnTo>
                    <a:pt x="1899" y="2421"/>
                  </a:lnTo>
                  <a:lnTo>
                    <a:pt x="2036" y="2358"/>
                  </a:lnTo>
                  <a:lnTo>
                    <a:pt x="2142" y="2476"/>
                  </a:lnTo>
                  <a:lnTo>
                    <a:pt x="2330" y="2428"/>
                  </a:lnTo>
                  <a:lnTo>
                    <a:pt x="2510" y="2515"/>
                  </a:lnTo>
                  <a:lnTo>
                    <a:pt x="2676" y="2371"/>
                  </a:lnTo>
                  <a:lnTo>
                    <a:pt x="2880" y="2427"/>
                  </a:lnTo>
                  <a:lnTo>
                    <a:pt x="2756" y="2113"/>
                  </a:lnTo>
                  <a:lnTo>
                    <a:pt x="2741" y="1972"/>
                  </a:lnTo>
                  <a:lnTo>
                    <a:pt x="2868" y="1818"/>
                  </a:lnTo>
                  <a:lnTo>
                    <a:pt x="2924" y="1107"/>
                  </a:lnTo>
                  <a:lnTo>
                    <a:pt x="3140" y="732"/>
                  </a:lnTo>
                  <a:lnTo>
                    <a:pt x="3482" y="556"/>
                  </a:lnTo>
                  <a:lnTo>
                    <a:pt x="3467" y="352"/>
                  </a:lnTo>
                  <a:lnTo>
                    <a:pt x="3255" y="318"/>
                  </a:lnTo>
                  <a:lnTo>
                    <a:pt x="3228" y="172"/>
                  </a:lnTo>
                  <a:lnTo>
                    <a:pt x="3456" y="126"/>
                  </a:lnTo>
                  <a:lnTo>
                    <a:pt x="3410" y="0"/>
                  </a:lnTo>
                  <a:lnTo>
                    <a:pt x="2934" y="4"/>
                  </a:lnTo>
                  <a:lnTo>
                    <a:pt x="2544" y="358"/>
                  </a:lnTo>
                  <a:lnTo>
                    <a:pt x="2280" y="616"/>
                  </a:lnTo>
                  <a:lnTo>
                    <a:pt x="1944" y="832"/>
                  </a:lnTo>
                  <a:lnTo>
                    <a:pt x="1812" y="1084"/>
                  </a:lnTo>
                  <a:lnTo>
                    <a:pt x="1776" y="1264"/>
                  </a:lnTo>
                  <a:lnTo>
                    <a:pt x="1278" y="1852"/>
                  </a:lnTo>
                  <a:lnTo>
                    <a:pt x="1236" y="2014"/>
                  </a:lnTo>
                  <a:lnTo>
                    <a:pt x="1020" y="2116"/>
                  </a:lnTo>
                  <a:lnTo>
                    <a:pt x="966" y="2302"/>
                  </a:lnTo>
                  <a:lnTo>
                    <a:pt x="834" y="2320"/>
                  </a:lnTo>
                  <a:lnTo>
                    <a:pt x="792" y="2434"/>
                  </a:lnTo>
                  <a:lnTo>
                    <a:pt x="696" y="2446"/>
                  </a:lnTo>
                  <a:lnTo>
                    <a:pt x="606" y="2494"/>
                  </a:lnTo>
                  <a:lnTo>
                    <a:pt x="462" y="2488"/>
                  </a:lnTo>
                  <a:lnTo>
                    <a:pt x="96" y="2398"/>
                  </a:lnTo>
                  <a:lnTo>
                    <a:pt x="18" y="2416"/>
                  </a:lnTo>
                  <a:lnTo>
                    <a:pt x="0" y="2506"/>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6" name="Freeform 11">
              <a:extLst>
                <a:ext uri="{FF2B5EF4-FFF2-40B4-BE49-F238E27FC236}">
                  <a16:creationId xmlns:a16="http://schemas.microsoft.com/office/drawing/2014/main" id="{DE1E3665-E4FC-41C7-A1C6-F80506CF5465}"/>
                </a:ext>
              </a:extLst>
            </p:cNvPr>
            <p:cNvSpPr>
              <a:spLocks/>
            </p:cNvSpPr>
            <p:nvPr/>
          </p:nvSpPr>
          <p:spPr bwMode="auto">
            <a:xfrm>
              <a:off x="4789350" y="3544475"/>
              <a:ext cx="820735" cy="764073"/>
            </a:xfrm>
            <a:custGeom>
              <a:avLst/>
              <a:gdLst/>
              <a:ahLst/>
              <a:cxnLst>
                <a:cxn ang="0">
                  <a:pos x="492" y="572"/>
                </a:cxn>
                <a:cxn ang="0">
                  <a:pos x="288" y="512"/>
                </a:cxn>
                <a:cxn ang="0">
                  <a:pos x="120" y="516"/>
                </a:cxn>
                <a:cxn ang="0">
                  <a:pos x="0" y="1204"/>
                </a:cxn>
                <a:cxn ang="0">
                  <a:pos x="48" y="1296"/>
                </a:cxn>
                <a:cxn ang="0">
                  <a:pos x="76" y="1668"/>
                </a:cxn>
                <a:cxn ang="0">
                  <a:pos x="161" y="1767"/>
                </a:cxn>
                <a:cxn ang="0">
                  <a:pos x="249" y="1802"/>
                </a:cxn>
                <a:cxn ang="0">
                  <a:pos x="296" y="1847"/>
                </a:cxn>
                <a:cxn ang="0">
                  <a:pos x="404" y="1986"/>
                </a:cxn>
                <a:cxn ang="0">
                  <a:pos x="513" y="2117"/>
                </a:cxn>
                <a:cxn ang="0">
                  <a:pos x="575" y="2223"/>
                </a:cxn>
                <a:cxn ang="0">
                  <a:pos x="593" y="2136"/>
                </a:cxn>
                <a:cxn ang="0">
                  <a:pos x="671" y="2117"/>
                </a:cxn>
                <a:cxn ang="0">
                  <a:pos x="1038" y="2208"/>
                </a:cxn>
                <a:cxn ang="0">
                  <a:pos x="1179" y="2214"/>
                </a:cxn>
                <a:cxn ang="0">
                  <a:pos x="1272" y="2166"/>
                </a:cxn>
                <a:cxn ang="0">
                  <a:pos x="1368" y="2154"/>
                </a:cxn>
                <a:cxn ang="0">
                  <a:pos x="1410" y="2039"/>
                </a:cxn>
                <a:cxn ang="0">
                  <a:pos x="1542" y="2021"/>
                </a:cxn>
                <a:cxn ang="0">
                  <a:pos x="1596" y="1835"/>
                </a:cxn>
                <a:cxn ang="0">
                  <a:pos x="1812" y="1733"/>
                </a:cxn>
                <a:cxn ang="0">
                  <a:pos x="1854" y="1572"/>
                </a:cxn>
                <a:cxn ang="0">
                  <a:pos x="2351" y="983"/>
                </a:cxn>
                <a:cxn ang="0">
                  <a:pos x="2388" y="808"/>
                </a:cxn>
                <a:cxn ang="0">
                  <a:pos x="2240" y="808"/>
                </a:cxn>
                <a:cxn ang="0">
                  <a:pos x="2172" y="728"/>
                </a:cxn>
                <a:cxn ang="0">
                  <a:pos x="2120" y="836"/>
                </a:cxn>
                <a:cxn ang="0">
                  <a:pos x="2036" y="836"/>
                </a:cxn>
                <a:cxn ang="0">
                  <a:pos x="1921" y="596"/>
                </a:cxn>
                <a:cxn ang="0">
                  <a:pos x="1856" y="440"/>
                </a:cxn>
                <a:cxn ang="0">
                  <a:pos x="1852" y="256"/>
                </a:cxn>
                <a:cxn ang="0">
                  <a:pos x="1688" y="144"/>
                </a:cxn>
                <a:cxn ang="0">
                  <a:pos x="1528" y="0"/>
                </a:cxn>
                <a:cxn ang="0">
                  <a:pos x="1376" y="64"/>
                </a:cxn>
                <a:cxn ang="0">
                  <a:pos x="1136" y="48"/>
                </a:cxn>
                <a:cxn ang="0">
                  <a:pos x="836" y="232"/>
                </a:cxn>
                <a:cxn ang="0">
                  <a:pos x="720" y="348"/>
                </a:cxn>
                <a:cxn ang="0">
                  <a:pos x="692" y="464"/>
                </a:cxn>
                <a:cxn ang="0">
                  <a:pos x="616" y="444"/>
                </a:cxn>
                <a:cxn ang="0">
                  <a:pos x="492" y="572"/>
                </a:cxn>
              </a:cxnLst>
              <a:rect l="0" t="0" r="r" b="b"/>
              <a:pathLst>
                <a:path w="2388" h="2223">
                  <a:moveTo>
                    <a:pt x="492" y="572"/>
                  </a:moveTo>
                  <a:lnTo>
                    <a:pt x="288" y="512"/>
                  </a:lnTo>
                  <a:lnTo>
                    <a:pt x="120" y="516"/>
                  </a:lnTo>
                  <a:lnTo>
                    <a:pt x="0" y="1204"/>
                  </a:lnTo>
                  <a:lnTo>
                    <a:pt x="48" y="1296"/>
                  </a:lnTo>
                  <a:lnTo>
                    <a:pt x="76" y="1668"/>
                  </a:lnTo>
                  <a:lnTo>
                    <a:pt x="161" y="1767"/>
                  </a:lnTo>
                  <a:lnTo>
                    <a:pt x="249" y="1802"/>
                  </a:lnTo>
                  <a:lnTo>
                    <a:pt x="296" y="1847"/>
                  </a:lnTo>
                  <a:lnTo>
                    <a:pt x="404" y="1986"/>
                  </a:lnTo>
                  <a:lnTo>
                    <a:pt x="513" y="2117"/>
                  </a:lnTo>
                  <a:lnTo>
                    <a:pt x="575" y="2223"/>
                  </a:lnTo>
                  <a:lnTo>
                    <a:pt x="593" y="2136"/>
                  </a:lnTo>
                  <a:lnTo>
                    <a:pt x="671" y="2117"/>
                  </a:lnTo>
                  <a:lnTo>
                    <a:pt x="1038" y="2208"/>
                  </a:lnTo>
                  <a:lnTo>
                    <a:pt x="1179" y="2214"/>
                  </a:lnTo>
                  <a:lnTo>
                    <a:pt x="1272" y="2166"/>
                  </a:lnTo>
                  <a:lnTo>
                    <a:pt x="1368" y="2154"/>
                  </a:lnTo>
                  <a:lnTo>
                    <a:pt x="1410" y="2039"/>
                  </a:lnTo>
                  <a:lnTo>
                    <a:pt x="1542" y="2021"/>
                  </a:lnTo>
                  <a:lnTo>
                    <a:pt x="1596" y="1835"/>
                  </a:lnTo>
                  <a:lnTo>
                    <a:pt x="1812" y="1733"/>
                  </a:lnTo>
                  <a:lnTo>
                    <a:pt x="1854" y="1572"/>
                  </a:lnTo>
                  <a:lnTo>
                    <a:pt x="2351" y="983"/>
                  </a:lnTo>
                  <a:lnTo>
                    <a:pt x="2388" y="808"/>
                  </a:lnTo>
                  <a:lnTo>
                    <a:pt x="2240" y="808"/>
                  </a:lnTo>
                  <a:lnTo>
                    <a:pt x="2172" y="728"/>
                  </a:lnTo>
                  <a:lnTo>
                    <a:pt x="2120" y="836"/>
                  </a:lnTo>
                  <a:lnTo>
                    <a:pt x="2036" y="836"/>
                  </a:lnTo>
                  <a:lnTo>
                    <a:pt x="1921" y="596"/>
                  </a:lnTo>
                  <a:lnTo>
                    <a:pt x="1856" y="440"/>
                  </a:lnTo>
                  <a:lnTo>
                    <a:pt x="1852" y="256"/>
                  </a:lnTo>
                  <a:lnTo>
                    <a:pt x="1688" y="144"/>
                  </a:lnTo>
                  <a:lnTo>
                    <a:pt x="1528" y="0"/>
                  </a:lnTo>
                  <a:lnTo>
                    <a:pt x="1376" y="64"/>
                  </a:lnTo>
                  <a:lnTo>
                    <a:pt x="1136" y="48"/>
                  </a:lnTo>
                  <a:lnTo>
                    <a:pt x="836" y="232"/>
                  </a:lnTo>
                  <a:lnTo>
                    <a:pt x="720" y="348"/>
                  </a:lnTo>
                  <a:lnTo>
                    <a:pt x="692" y="464"/>
                  </a:lnTo>
                  <a:lnTo>
                    <a:pt x="616" y="444"/>
                  </a:lnTo>
                  <a:lnTo>
                    <a:pt x="492" y="572"/>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dirty="0">
                <a:solidFill>
                  <a:sysClr val="windowText" lastClr="000000"/>
                </a:solidFill>
              </a:endParaRPr>
            </a:p>
          </p:txBody>
        </p:sp>
        <p:sp>
          <p:nvSpPr>
            <p:cNvPr id="27" name="Freeform 12">
              <a:extLst>
                <a:ext uri="{FF2B5EF4-FFF2-40B4-BE49-F238E27FC236}">
                  <a16:creationId xmlns:a16="http://schemas.microsoft.com/office/drawing/2014/main" id="{B4F22251-7A65-4558-9418-7BAFB412BB8C}"/>
                </a:ext>
              </a:extLst>
            </p:cNvPr>
            <p:cNvSpPr>
              <a:spLocks/>
            </p:cNvSpPr>
            <p:nvPr/>
          </p:nvSpPr>
          <p:spPr bwMode="auto">
            <a:xfrm>
              <a:off x="4832275" y="3231978"/>
              <a:ext cx="1162420" cy="599239"/>
            </a:xfrm>
            <a:custGeom>
              <a:avLst/>
              <a:gdLst/>
              <a:ahLst/>
              <a:cxnLst>
                <a:cxn ang="0">
                  <a:pos x="34" y="560"/>
                </a:cxn>
                <a:cxn ang="0">
                  <a:pos x="58" y="736"/>
                </a:cxn>
                <a:cxn ang="0">
                  <a:pos x="50" y="904"/>
                </a:cxn>
                <a:cxn ang="0">
                  <a:pos x="0" y="1424"/>
                </a:cxn>
                <a:cxn ang="0">
                  <a:pos x="165" y="1420"/>
                </a:cxn>
                <a:cxn ang="0">
                  <a:pos x="370" y="1480"/>
                </a:cxn>
                <a:cxn ang="0">
                  <a:pos x="492" y="1352"/>
                </a:cxn>
                <a:cxn ang="0">
                  <a:pos x="570" y="1372"/>
                </a:cxn>
                <a:cxn ang="0">
                  <a:pos x="597" y="1259"/>
                </a:cxn>
                <a:cxn ang="0">
                  <a:pos x="714" y="1139"/>
                </a:cxn>
                <a:cxn ang="0">
                  <a:pos x="1014" y="955"/>
                </a:cxn>
                <a:cxn ang="0">
                  <a:pos x="1255" y="973"/>
                </a:cxn>
                <a:cxn ang="0">
                  <a:pos x="1407" y="907"/>
                </a:cxn>
                <a:cxn ang="0">
                  <a:pos x="1573" y="1058"/>
                </a:cxn>
                <a:cxn ang="0">
                  <a:pos x="1731" y="1165"/>
                </a:cxn>
                <a:cxn ang="0">
                  <a:pos x="1734" y="1346"/>
                </a:cxn>
                <a:cxn ang="0">
                  <a:pos x="1803" y="1511"/>
                </a:cxn>
                <a:cxn ang="0">
                  <a:pos x="1914" y="1744"/>
                </a:cxn>
                <a:cxn ang="0">
                  <a:pos x="1999" y="1744"/>
                </a:cxn>
                <a:cxn ang="0">
                  <a:pos x="2049" y="1636"/>
                </a:cxn>
                <a:cxn ang="0">
                  <a:pos x="2116" y="1715"/>
                </a:cxn>
                <a:cxn ang="0">
                  <a:pos x="2265" y="1714"/>
                </a:cxn>
                <a:cxn ang="0">
                  <a:pos x="2400" y="1459"/>
                </a:cxn>
                <a:cxn ang="0">
                  <a:pos x="2737" y="1243"/>
                </a:cxn>
                <a:cxn ang="0">
                  <a:pos x="2998" y="985"/>
                </a:cxn>
                <a:cxn ang="0">
                  <a:pos x="3388" y="631"/>
                </a:cxn>
                <a:cxn ang="0">
                  <a:pos x="3146" y="600"/>
                </a:cxn>
                <a:cxn ang="0">
                  <a:pos x="2970" y="368"/>
                </a:cxn>
                <a:cxn ang="0">
                  <a:pos x="2946" y="232"/>
                </a:cxn>
                <a:cxn ang="0">
                  <a:pos x="2834" y="112"/>
                </a:cxn>
                <a:cxn ang="0">
                  <a:pos x="2586" y="88"/>
                </a:cxn>
                <a:cxn ang="0">
                  <a:pos x="2522" y="192"/>
                </a:cxn>
                <a:cxn ang="0">
                  <a:pos x="2362" y="184"/>
                </a:cxn>
                <a:cxn ang="0">
                  <a:pos x="2186" y="168"/>
                </a:cxn>
                <a:cxn ang="0">
                  <a:pos x="2066" y="184"/>
                </a:cxn>
                <a:cxn ang="0">
                  <a:pos x="1890" y="192"/>
                </a:cxn>
                <a:cxn ang="0">
                  <a:pos x="1786" y="176"/>
                </a:cxn>
                <a:cxn ang="0">
                  <a:pos x="1682" y="160"/>
                </a:cxn>
                <a:cxn ang="0">
                  <a:pos x="1522" y="16"/>
                </a:cxn>
                <a:cxn ang="0">
                  <a:pos x="1322" y="0"/>
                </a:cxn>
                <a:cxn ang="0">
                  <a:pos x="1138" y="40"/>
                </a:cxn>
                <a:cxn ang="0">
                  <a:pos x="906" y="232"/>
                </a:cxn>
                <a:cxn ang="0">
                  <a:pos x="818" y="224"/>
                </a:cxn>
                <a:cxn ang="0">
                  <a:pos x="730" y="344"/>
                </a:cxn>
                <a:cxn ang="0">
                  <a:pos x="642" y="432"/>
                </a:cxn>
                <a:cxn ang="0">
                  <a:pos x="530" y="440"/>
                </a:cxn>
                <a:cxn ang="0">
                  <a:pos x="450" y="496"/>
                </a:cxn>
                <a:cxn ang="0">
                  <a:pos x="434" y="584"/>
                </a:cxn>
                <a:cxn ang="0">
                  <a:pos x="362" y="616"/>
                </a:cxn>
                <a:cxn ang="0">
                  <a:pos x="290" y="624"/>
                </a:cxn>
                <a:cxn ang="0">
                  <a:pos x="178" y="592"/>
                </a:cxn>
                <a:cxn ang="0">
                  <a:pos x="34" y="560"/>
                </a:cxn>
              </a:cxnLst>
              <a:rect l="0" t="0" r="r" b="b"/>
              <a:pathLst>
                <a:path w="3388" h="1744">
                  <a:moveTo>
                    <a:pt x="34" y="560"/>
                  </a:moveTo>
                  <a:lnTo>
                    <a:pt x="58" y="736"/>
                  </a:lnTo>
                  <a:lnTo>
                    <a:pt x="50" y="904"/>
                  </a:lnTo>
                  <a:lnTo>
                    <a:pt x="0" y="1424"/>
                  </a:lnTo>
                  <a:lnTo>
                    <a:pt x="165" y="1420"/>
                  </a:lnTo>
                  <a:lnTo>
                    <a:pt x="370" y="1480"/>
                  </a:lnTo>
                  <a:lnTo>
                    <a:pt x="492" y="1352"/>
                  </a:lnTo>
                  <a:lnTo>
                    <a:pt x="570" y="1372"/>
                  </a:lnTo>
                  <a:lnTo>
                    <a:pt x="597" y="1259"/>
                  </a:lnTo>
                  <a:lnTo>
                    <a:pt x="714" y="1139"/>
                  </a:lnTo>
                  <a:lnTo>
                    <a:pt x="1014" y="955"/>
                  </a:lnTo>
                  <a:lnTo>
                    <a:pt x="1255" y="973"/>
                  </a:lnTo>
                  <a:lnTo>
                    <a:pt x="1407" y="907"/>
                  </a:lnTo>
                  <a:lnTo>
                    <a:pt x="1573" y="1058"/>
                  </a:lnTo>
                  <a:lnTo>
                    <a:pt x="1731" y="1165"/>
                  </a:lnTo>
                  <a:lnTo>
                    <a:pt x="1734" y="1346"/>
                  </a:lnTo>
                  <a:lnTo>
                    <a:pt x="1803" y="1511"/>
                  </a:lnTo>
                  <a:lnTo>
                    <a:pt x="1914" y="1744"/>
                  </a:lnTo>
                  <a:lnTo>
                    <a:pt x="1999" y="1744"/>
                  </a:lnTo>
                  <a:lnTo>
                    <a:pt x="2049" y="1636"/>
                  </a:lnTo>
                  <a:lnTo>
                    <a:pt x="2116" y="1715"/>
                  </a:lnTo>
                  <a:lnTo>
                    <a:pt x="2265" y="1714"/>
                  </a:lnTo>
                  <a:lnTo>
                    <a:pt x="2400" y="1459"/>
                  </a:lnTo>
                  <a:lnTo>
                    <a:pt x="2737" y="1243"/>
                  </a:lnTo>
                  <a:lnTo>
                    <a:pt x="2998" y="985"/>
                  </a:lnTo>
                  <a:lnTo>
                    <a:pt x="3388" y="631"/>
                  </a:lnTo>
                  <a:lnTo>
                    <a:pt x="3146" y="600"/>
                  </a:lnTo>
                  <a:lnTo>
                    <a:pt x="2970" y="368"/>
                  </a:lnTo>
                  <a:lnTo>
                    <a:pt x="2946" y="232"/>
                  </a:lnTo>
                  <a:lnTo>
                    <a:pt x="2834" y="112"/>
                  </a:lnTo>
                  <a:lnTo>
                    <a:pt x="2586" y="88"/>
                  </a:lnTo>
                  <a:lnTo>
                    <a:pt x="2522" y="192"/>
                  </a:lnTo>
                  <a:lnTo>
                    <a:pt x="2362" y="184"/>
                  </a:lnTo>
                  <a:lnTo>
                    <a:pt x="2186" y="168"/>
                  </a:lnTo>
                  <a:lnTo>
                    <a:pt x="2066" y="184"/>
                  </a:lnTo>
                  <a:lnTo>
                    <a:pt x="1890" y="192"/>
                  </a:lnTo>
                  <a:lnTo>
                    <a:pt x="1786" y="176"/>
                  </a:lnTo>
                  <a:lnTo>
                    <a:pt x="1682" y="160"/>
                  </a:lnTo>
                  <a:lnTo>
                    <a:pt x="1522" y="16"/>
                  </a:lnTo>
                  <a:lnTo>
                    <a:pt x="1322" y="0"/>
                  </a:lnTo>
                  <a:lnTo>
                    <a:pt x="1138" y="40"/>
                  </a:lnTo>
                  <a:lnTo>
                    <a:pt x="906" y="232"/>
                  </a:lnTo>
                  <a:lnTo>
                    <a:pt x="818" y="224"/>
                  </a:lnTo>
                  <a:lnTo>
                    <a:pt x="730" y="344"/>
                  </a:lnTo>
                  <a:lnTo>
                    <a:pt x="642" y="432"/>
                  </a:lnTo>
                  <a:lnTo>
                    <a:pt x="530" y="440"/>
                  </a:lnTo>
                  <a:lnTo>
                    <a:pt x="450" y="496"/>
                  </a:lnTo>
                  <a:lnTo>
                    <a:pt x="434" y="584"/>
                  </a:lnTo>
                  <a:lnTo>
                    <a:pt x="362" y="616"/>
                  </a:lnTo>
                  <a:lnTo>
                    <a:pt x="290" y="624"/>
                  </a:lnTo>
                  <a:lnTo>
                    <a:pt x="178" y="592"/>
                  </a:lnTo>
                  <a:lnTo>
                    <a:pt x="34" y="560"/>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8" name="Freeform 13">
              <a:extLst>
                <a:ext uri="{FF2B5EF4-FFF2-40B4-BE49-F238E27FC236}">
                  <a16:creationId xmlns:a16="http://schemas.microsoft.com/office/drawing/2014/main" id="{C6D6C3A1-0F2C-49BD-992C-BFF9C09B65FB}"/>
                </a:ext>
              </a:extLst>
            </p:cNvPr>
            <p:cNvSpPr>
              <a:spLocks/>
            </p:cNvSpPr>
            <p:nvPr/>
          </p:nvSpPr>
          <p:spPr bwMode="auto">
            <a:xfrm>
              <a:off x="5483024" y="2370035"/>
              <a:ext cx="1026777" cy="1080004"/>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29" name="Freeform 14">
              <a:extLst>
                <a:ext uri="{FF2B5EF4-FFF2-40B4-BE49-F238E27FC236}">
                  <a16:creationId xmlns:a16="http://schemas.microsoft.com/office/drawing/2014/main" id="{A18034A5-2459-4E7C-8D0A-DFD2C5469AFB}"/>
                </a:ext>
              </a:extLst>
            </p:cNvPr>
            <p:cNvSpPr>
              <a:spLocks/>
            </p:cNvSpPr>
            <p:nvPr/>
          </p:nvSpPr>
          <p:spPr bwMode="auto">
            <a:xfrm>
              <a:off x="4842577" y="2988161"/>
              <a:ext cx="875679" cy="458444"/>
            </a:xfrm>
            <a:custGeom>
              <a:avLst/>
              <a:gdLst/>
              <a:ahLst/>
              <a:cxnLst>
                <a:cxn ang="0">
                  <a:pos x="2256" y="753"/>
                </a:cxn>
                <a:cxn ang="0">
                  <a:pos x="2057" y="719"/>
                </a:cxn>
                <a:cxn ang="0">
                  <a:pos x="2072" y="456"/>
                </a:cxn>
                <a:cxn ang="0">
                  <a:pos x="2112" y="240"/>
                </a:cxn>
                <a:cxn ang="0">
                  <a:pos x="2096" y="144"/>
                </a:cxn>
                <a:cxn ang="0">
                  <a:pos x="1824" y="128"/>
                </a:cxn>
                <a:cxn ang="0">
                  <a:pos x="1480" y="80"/>
                </a:cxn>
                <a:cxn ang="0">
                  <a:pos x="1120" y="16"/>
                </a:cxn>
                <a:cxn ang="0">
                  <a:pos x="920" y="0"/>
                </a:cxn>
                <a:cxn ang="0">
                  <a:pos x="744" y="64"/>
                </a:cxn>
                <a:cxn ang="0">
                  <a:pos x="592" y="72"/>
                </a:cxn>
                <a:cxn ang="0">
                  <a:pos x="448" y="0"/>
                </a:cxn>
                <a:cxn ang="0">
                  <a:pos x="312" y="104"/>
                </a:cxn>
                <a:cxn ang="0">
                  <a:pos x="224" y="352"/>
                </a:cxn>
                <a:cxn ang="0">
                  <a:pos x="64" y="672"/>
                </a:cxn>
                <a:cxn ang="0">
                  <a:pos x="0" y="1271"/>
                </a:cxn>
                <a:cxn ang="0">
                  <a:pos x="138" y="1302"/>
                </a:cxn>
                <a:cxn ang="0">
                  <a:pos x="252" y="1335"/>
                </a:cxn>
                <a:cxn ang="0">
                  <a:pos x="326" y="1329"/>
                </a:cxn>
                <a:cxn ang="0">
                  <a:pos x="399" y="1296"/>
                </a:cxn>
                <a:cxn ang="0">
                  <a:pos x="416" y="1209"/>
                </a:cxn>
                <a:cxn ang="0">
                  <a:pos x="498" y="1152"/>
                </a:cxn>
                <a:cxn ang="0">
                  <a:pos x="606" y="1145"/>
                </a:cxn>
                <a:cxn ang="0">
                  <a:pos x="698" y="1053"/>
                </a:cxn>
                <a:cxn ang="0">
                  <a:pos x="783" y="935"/>
                </a:cxn>
                <a:cxn ang="0">
                  <a:pos x="872" y="944"/>
                </a:cxn>
                <a:cxn ang="0">
                  <a:pos x="1104" y="752"/>
                </a:cxn>
                <a:cxn ang="0">
                  <a:pos x="1287" y="713"/>
                </a:cxn>
                <a:cxn ang="0">
                  <a:pos x="1487" y="728"/>
                </a:cxn>
                <a:cxn ang="0">
                  <a:pos x="1649" y="872"/>
                </a:cxn>
                <a:cxn ang="0">
                  <a:pos x="1850" y="903"/>
                </a:cxn>
                <a:cxn ang="0">
                  <a:pos x="2018" y="897"/>
                </a:cxn>
                <a:cxn ang="0">
                  <a:pos x="2153" y="881"/>
                </a:cxn>
                <a:cxn ang="0">
                  <a:pos x="2315" y="896"/>
                </a:cxn>
                <a:cxn ang="0">
                  <a:pos x="2489" y="905"/>
                </a:cxn>
                <a:cxn ang="0">
                  <a:pos x="2550" y="801"/>
                </a:cxn>
                <a:cxn ang="0">
                  <a:pos x="2535" y="696"/>
                </a:cxn>
                <a:cxn ang="0">
                  <a:pos x="2366" y="705"/>
                </a:cxn>
                <a:cxn ang="0">
                  <a:pos x="2256" y="753"/>
                </a:cxn>
              </a:cxnLst>
              <a:rect l="0" t="0" r="r" b="b"/>
              <a:pathLst>
                <a:path w="2550" h="1335">
                  <a:moveTo>
                    <a:pt x="2256" y="753"/>
                  </a:moveTo>
                  <a:lnTo>
                    <a:pt x="2057" y="719"/>
                  </a:lnTo>
                  <a:lnTo>
                    <a:pt x="2072" y="456"/>
                  </a:lnTo>
                  <a:lnTo>
                    <a:pt x="2112" y="240"/>
                  </a:lnTo>
                  <a:lnTo>
                    <a:pt x="2096" y="144"/>
                  </a:lnTo>
                  <a:lnTo>
                    <a:pt x="1824" y="128"/>
                  </a:lnTo>
                  <a:lnTo>
                    <a:pt x="1480" y="80"/>
                  </a:lnTo>
                  <a:lnTo>
                    <a:pt x="1120" y="16"/>
                  </a:lnTo>
                  <a:lnTo>
                    <a:pt x="920" y="0"/>
                  </a:lnTo>
                  <a:lnTo>
                    <a:pt x="744" y="64"/>
                  </a:lnTo>
                  <a:lnTo>
                    <a:pt x="592" y="72"/>
                  </a:lnTo>
                  <a:lnTo>
                    <a:pt x="448" y="0"/>
                  </a:lnTo>
                  <a:lnTo>
                    <a:pt x="312" y="104"/>
                  </a:lnTo>
                  <a:lnTo>
                    <a:pt x="224" y="352"/>
                  </a:lnTo>
                  <a:lnTo>
                    <a:pt x="64" y="672"/>
                  </a:lnTo>
                  <a:lnTo>
                    <a:pt x="0" y="1271"/>
                  </a:lnTo>
                  <a:lnTo>
                    <a:pt x="138" y="1302"/>
                  </a:lnTo>
                  <a:lnTo>
                    <a:pt x="252" y="1335"/>
                  </a:lnTo>
                  <a:lnTo>
                    <a:pt x="326" y="1329"/>
                  </a:lnTo>
                  <a:lnTo>
                    <a:pt x="399" y="1296"/>
                  </a:lnTo>
                  <a:lnTo>
                    <a:pt x="416" y="1209"/>
                  </a:lnTo>
                  <a:lnTo>
                    <a:pt x="498" y="1152"/>
                  </a:lnTo>
                  <a:lnTo>
                    <a:pt x="606" y="1145"/>
                  </a:lnTo>
                  <a:lnTo>
                    <a:pt x="698" y="1053"/>
                  </a:lnTo>
                  <a:lnTo>
                    <a:pt x="783" y="935"/>
                  </a:lnTo>
                  <a:lnTo>
                    <a:pt x="872" y="944"/>
                  </a:lnTo>
                  <a:lnTo>
                    <a:pt x="1104" y="752"/>
                  </a:lnTo>
                  <a:lnTo>
                    <a:pt x="1287" y="713"/>
                  </a:lnTo>
                  <a:lnTo>
                    <a:pt x="1487" y="728"/>
                  </a:lnTo>
                  <a:lnTo>
                    <a:pt x="1649" y="872"/>
                  </a:lnTo>
                  <a:lnTo>
                    <a:pt x="1850" y="903"/>
                  </a:lnTo>
                  <a:lnTo>
                    <a:pt x="2018" y="897"/>
                  </a:lnTo>
                  <a:lnTo>
                    <a:pt x="2153" y="881"/>
                  </a:lnTo>
                  <a:lnTo>
                    <a:pt x="2315" y="896"/>
                  </a:lnTo>
                  <a:lnTo>
                    <a:pt x="2489" y="905"/>
                  </a:lnTo>
                  <a:lnTo>
                    <a:pt x="2550" y="801"/>
                  </a:lnTo>
                  <a:lnTo>
                    <a:pt x="2535" y="696"/>
                  </a:lnTo>
                  <a:lnTo>
                    <a:pt x="2366" y="705"/>
                  </a:lnTo>
                  <a:lnTo>
                    <a:pt x="2256" y="753"/>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0" name="Freeform 15">
              <a:extLst>
                <a:ext uri="{FF2B5EF4-FFF2-40B4-BE49-F238E27FC236}">
                  <a16:creationId xmlns:a16="http://schemas.microsoft.com/office/drawing/2014/main" id="{AAE1AB4B-7FEA-4858-BC14-EEB0D2445965}"/>
                </a:ext>
              </a:extLst>
            </p:cNvPr>
            <p:cNvSpPr>
              <a:spLocks/>
            </p:cNvSpPr>
            <p:nvPr/>
          </p:nvSpPr>
          <p:spPr bwMode="auto">
            <a:xfrm>
              <a:off x="4997110" y="2464471"/>
              <a:ext cx="619842" cy="573484"/>
            </a:xfrm>
            <a:custGeom>
              <a:avLst/>
              <a:gdLst/>
              <a:ahLst/>
              <a:cxnLst>
                <a:cxn ang="0">
                  <a:pos x="1645" y="1672"/>
                </a:cxn>
                <a:cxn ang="0">
                  <a:pos x="1380" y="1656"/>
                </a:cxn>
                <a:cxn ang="0">
                  <a:pos x="1032" y="1608"/>
                </a:cxn>
                <a:cxn ang="0">
                  <a:pos x="675" y="1545"/>
                </a:cxn>
                <a:cxn ang="0">
                  <a:pos x="471" y="1528"/>
                </a:cxn>
                <a:cxn ang="0">
                  <a:pos x="291" y="1593"/>
                </a:cxn>
                <a:cxn ang="0">
                  <a:pos x="141" y="1599"/>
                </a:cxn>
                <a:cxn ang="0">
                  <a:pos x="0" y="1527"/>
                </a:cxn>
                <a:cxn ang="0">
                  <a:pos x="111" y="1336"/>
                </a:cxn>
                <a:cxn ang="0">
                  <a:pos x="215" y="1048"/>
                </a:cxn>
                <a:cxn ang="0">
                  <a:pos x="351" y="832"/>
                </a:cxn>
                <a:cxn ang="0">
                  <a:pos x="575" y="520"/>
                </a:cxn>
                <a:cxn ang="0">
                  <a:pos x="863" y="0"/>
                </a:cxn>
                <a:cxn ang="0">
                  <a:pos x="999" y="32"/>
                </a:cxn>
                <a:cxn ang="0">
                  <a:pos x="1079" y="216"/>
                </a:cxn>
                <a:cxn ang="0">
                  <a:pos x="1223" y="312"/>
                </a:cxn>
                <a:cxn ang="0">
                  <a:pos x="1431" y="456"/>
                </a:cxn>
                <a:cxn ang="0">
                  <a:pos x="1534" y="568"/>
                </a:cxn>
                <a:cxn ang="0">
                  <a:pos x="1416" y="631"/>
                </a:cxn>
                <a:cxn ang="0">
                  <a:pos x="1414" y="780"/>
                </a:cxn>
                <a:cxn ang="0">
                  <a:pos x="1488" y="922"/>
                </a:cxn>
                <a:cxn ang="0">
                  <a:pos x="1486" y="1135"/>
                </a:cxn>
                <a:cxn ang="0">
                  <a:pos x="1464" y="1320"/>
                </a:cxn>
                <a:cxn ang="0">
                  <a:pos x="1540" y="1413"/>
                </a:cxn>
                <a:cxn ang="0">
                  <a:pos x="1647" y="1488"/>
                </a:cxn>
                <a:cxn ang="0">
                  <a:pos x="1801" y="1480"/>
                </a:cxn>
                <a:cxn ang="0">
                  <a:pos x="1806" y="1617"/>
                </a:cxn>
                <a:cxn ang="0">
                  <a:pos x="1645" y="1672"/>
                </a:cxn>
              </a:cxnLst>
              <a:rect l="0" t="0" r="r" b="b"/>
              <a:pathLst>
                <a:path w="1806" h="1672">
                  <a:moveTo>
                    <a:pt x="1645" y="1672"/>
                  </a:moveTo>
                  <a:lnTo>
                    <a:pt x="1380" y="1656"/>
                  </a:lnTo>
                  <a:lnTo>
                    <a:pt x="1032" y="1608"/>
                  </a:lnTo>
                  <a:lnTo>
                    <a:pt x="675" y="1545"/>
                  </a:lnTo>
                  <a:lnTo>
                    <a:pt x="471" y="1528"/>
                  </a:lnTo>
                  <a:lnTo>
                    <a:pt x="291" y="1593"/>
                  </a:lnTo>
                  <a:lnTo>
                    <a:pt x="141" y="1599"/>
                  </a:lnTo>
                  <a:lnTo>
                    <a:pt x="0" y="1527"/>
                  </a:lnTo>
                  <a:lnTo>
                    <a:pt x="111" y="1336"/>
                  </a:lnTo>
                  <a:lnTo>
                    <a:pt x="215" y="1048"/>
                  </a:lnTo>
                  <a:lnTo>
                    <a:pt x="351" y="832"/>
                  </a:lnTo>
                  <a:lnTo>
                    <a:pt x="575" y="520"/>
                  </a:lnTo>
                  <a:lnTo>
                    <a:pt x="863" y="0"/>
                  </a:lnTo>
                  <a:lnTo>
                    <a:pt x="999" y="32"/>
                  </a:lnTo>
                  <a:lnTo>
                    <a:pt x="1079" y="216"/>
                  </a:lnTo>
                  <a:lnTo>
                    <a:pt x="1223" y="312"/>
                  </a:lnTo>
                  <a:lnTo>
                    <a:pt x="1431" y="456"/>
                  </a:lnTo>
                  <a:lnTo>
                    <a:pt x="1534" y="568"/>
                  </a:lnTo>
                  <a:lnTo>
                    <a:pt x="1416" y="631"/>
                  </a:lnTo>
                  <a:lnTo>
                    <a:pt x="1414" y="780"/>
                  </a:lnTo>
                  <a:lnTo>
                    <a:pt x="1488" y="922"/>
                  </a:lnTo>
                  <a:lnTo>
                    <a:pt x="1486" y="1135"/>
                  </a:lnTo>
                  <a:lnTo>
                    <a:pt x="1464" y="1320"/>
                  </a:lnTo>
                  <a:lnTo>
                    <a:pt x="1540" y="1413"/>
                  </a:lnTo>
                  <a:lnTo>
                    <a:pt x="1647" y="1488"/>
                  </a:lnTo>
                  <a:lnTo>
                    <a:pt x="1801" y="1480"/>
                  </a:lnTo>
                  <a:lnTo>
                    <a:pt x="1806" y="1617"/>
                  </a:lnTo>
                  <a:lnTo>
                    <a:pt x="1645" y="1672"/>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1" name="Freeform 16">
              <a:extLst>
                <a:ext uri="{FF2B5EF4-FFF2-40B4-BE49-F238E27FC236}">
                  <a16:creationId xmlns:a16="http://schemas.microsoft.com/office/drawing/2014/main" id="{9D46F65D-C5F8-45BB-B8D7-C5348F289C09}"/>
                </a:ext>
              </a:extLst>
            </p:cNvPr>
            <p:cNvSpPr>
              <a:spLocks/>
            </p:cNvSpPr>
            <p:nvPr/>
          </p:nvSpPr>
          <p:spPr bwMode="auto">
            <a:xfrm>
              <a:off x="5294153" y="2071275"/>
              <a:ext cx="1346141" cy="640448"/>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2" name="Freeform 17">
              <a:extLst>
                <a:ext uri="{FF2B5EF4-FFF2-40B4-BE49-F238E27FC236}">
                  <a16:creationId xmlns:a16="http://schemas.microsoft.com/office/drawing/2014/main" id="{ADEDE08B-3607-41EC-A41D-E83E011108ED}"/>
                </a:ext>
              </a:extLst>
            </p:cNvPr>
            <p:cNvSpPr>
              <a:spLocks/>
            </p:cNvSpPr>
            <p:nvPr/>
          </p:nvSpPr>
          <p:spPr bwMode="auto">
            <a:xfrm>
              <a:off x="6442838" y="1283163"/>
              <a:ext cx="877395" cy="922038"/>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3" name="Freeform 18">
              <a:extLst>
                <a:ext uri="{FF2B5EF4-FFF2-40B4-BE49-F238E27FC236}">
                  <a16:creationId xmlns:a16="http://schemas.microsoft.com/office/drawing/2014/main" id="{5D7C8800-E449-4603-B1E3-AF1E4AC6F388}"/>
                </a:ext>
              </a:extLst>
            </p:cNvPr>
            <p:cNvSpPr>
              <a:spLocks/>
            </p:cNvSpPr>
            <p:nvPr/>
          </p:nvSpPr>
          <p:spPr bwMode="auto">
            <a:xfrm>
              <a:off x="5460705" y="1688380"/>
              <a:ext cx="901434" cy="590654"/>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4" name="Freeform 19">
              <a:extLst>
                <a:ext uri="{FF2B5EF4-FFF2-40B4-BE49-F238E27FC236}">
                  <a16:creationId xmlns:a16="http://schemas.microsoft.com/office/drawing/2014/main" id="{D2DA568D-C9DD-4DFC-A138-0547DE9E0B65}"/>
                </a:ext>
              </a:extLst>
            </p:cNvPr>
            <p:cNvSpPr>
              <a:spLocks/>
            </p:cNvSpPr>
            <p:nvPr/>
          </p:nvSpPr>
          <p:spPr bwMode="auto">
            <a:xfrm>
              <a:off x="5848750" y="1382751"/>
              <a:ext cx="731450" cy="722864"/>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5" name="Freeform 20">
              <a:extLst>
                <a:ext uri="{FF2B5EF4-FFF2-40B4-BE49-F238E27FC236}">
                  <a16:creationId xmlns:a16="http://schemas.microsoft.com/office/drawing/2014/main" id="{589354FD-9743-49EF-87E2-D8FD8A1B3FEE}"/>
                </a:ext>
              </a:extLst>
            </p:cNvPr>
            <p:cNvSpPr>
              <a:spLocks/>
            </p:cNvSpPr>
            <p:nvPr/>
          </p:nvSpPr>
          <p:spPr bwMode="auto">
            <a:xfrm>
              <a:off x="5953488" y="1133783"/>
              <a:ext cx="691958" cy="733166"/>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6" name="Freeform 21">
              <a:extLst>
                <a:ext uri="{FF2B5EF4-FFF2-40B4-BE49-F238E27FC236}">
                  <a16:creationId xmlns:a16="http://schemas.microsoft.com/office/drawing/2014/main" id="{4DE8563F-6891-4B5C-9F04-72662C567166}"/>
                </a:ext>
              </a:extLst>
            </p:cNvPr>
            <p:cNvSpPr>
              <a:spLocks/>
            </p:cNvSpPr>
            <p:nvPr/>
          </p:nvSpPr>
          <p:spPr bwMode="auto">
            <a:xfrm>
              <a:off x="6360421" y="867645"/>
              <a:ext cx="1001021" cy="860225"/>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7" name="Freeform 22">
              <a:extLst>
                <a:ext uri="{FF2B5EF4-FFF2-40B4-BE49-F238E27FC236}">
                  <a16:creationId xmlns:a16="http://schemas.microsoft.com/office/drawing/2014/main" id="{D34C7C34-F3E1-4D4F-B6B7-28B20D4B961A}"/>
                </a:ext>
              </a:extLst>
            </p:cNvPr>
            <p:cNvSpPr>
              <a:spLocks/>
            </p:cNvSpPr>
            <p:nvPr/>
          </p:nvSpPr>
          <p:spPr bwMode="auto">
            <a:xfrm>
              <a:off x="6870375" y="1035913"/>
              <a:ext cx="260987" cy="194023"/>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38" name="Freeform 23">
              <a:extLst>
                <a:ext uri="{FF2B5EF4-FFF2-40B4-BE49-F238E27FC236}">
                  <a16:creationId xmlns:a16="http://schemas.microsoft.com/office/drawing/2014/main" id="{3BC0AB1F-B3C8-445A-BA92-298EFBC7338D}"/>
                </a:ext>
              </a:extLst>
            </p:cNvPr>
            <p:cNvSpPr>
              <a:spLocks/>
            </p:cNvSpPr>
            <p:nvPr/>
          </p:nvSpPr>
          <p:spPr bwMode="auto">
            <a:xfrm>
              <a:off x="6614540" y="996422"/>
              <a:ext cx="273005" cy="353705"/>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900" b="1" kern="0">
                <a:solidFill>
                  <a:srgbClr val="000000"/>
                </a:solidFill>
                <a:latin typeface="Arial" charset="0"/>
              </a:endParaRPr>
            </a:p>
          </p:txBody>
        </p:sp>
        <p:sp>
          <p:nvSpPr>
            <p:cNvPr id="39" name="Freeform 24">
              <a:extLst>
                <a:ext uri="{FF2B5EF4-FFF2-40B4-BE49-F238E27FC236}">
                  <a16:creationId xmlns:a16="http://schemas.microsoft.com/office/drawing/2014/main" id="{0A3D140B-CAF1-4B4D-868A-11D3F4EE5A1E}"/>
                </a:ext>
              </a:extLst>
            </p:cNvPr>
            <p:cNvSpPr>
              <a:spLocks/>
            </p:cNvSpPr>
            <p:nvPr/>
          </p:nvSpPr>
          <p:spPr bwMode="auto">
            <a:xfrm>
              <a:off x="5797240" y="1508093"/>
              <a:ext cx="197456" cy="212910"/>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40" name="Freeform 25">
              <a:extLst>
                <a:ext uri="{FF2B5EF4-FFF2-40B4-BE49-F238E27FC236}">
                  <a16:creationId xmlns:a16="http://schemas.microsoft.com/office/drawing/2014/main" id="{92DD9F2C-6584-4FC2-9ABB-B140D3A93BB9}"/>
                </a:ext>
              </a:extLst>
            </p:cNvPr>
            <p:cNvSpPr>
              <a:spLocks/>
            </p:cNvSpPr>
            <p:nvPr/>
          </p:nvSpPr>
          <p:spPr bwMode="auto">
            <a:xfrm>
              <a:off x="5259812" y="3422566"/>
              <a:ext cx="142512" cy="108173"/>
            </a:xfrm>
            <a:custGeom>
              <a:avLst/>
              <a:gdLst/>
              <a:ahLst/>
              <a:cxnLst>
                <a:cxn ang="0">
                  <a:pos x="372" y="278"/>
                </a:cxn>
                <a:cxn ang="0">
                  <a:pos x="417" y="181"/>
                </a:cxn>
                <a:cxn ang="0">
                  <a:pos x="360" y="98"/>
                </a:cxn>
                <a:cxn ang="0">
                  <a:pos x="236" y="0"/>
                </a:cxn>
                <a:cxn ang="0">
                  <a:pos x="186" y="14"/>
                </a:cxn>
                <a:cxn ang="0">
                  <a:pos x="138" y="32"/>
                </a:cxn>
                <a:cxn ang="0">
                  <a:pos x="6" y="38"/>
                </a:cxn>
                <a:cxn ang="0">
                  <a:pos x="0" y="116"/>
                </a:cxn>
                <a:cxn ang="0">
                  <a:pos x="9" y="181"/>
                </a:cxn>
                <a:cxn ang="0">
                  <a:pos x="48" y="230"/>
                </a:cxn>
                <a:cxn ang="0">
                  <a:pos x="120" y="236"/>
                </a:cxn>
                <a:cxn ang="0">
                  <a:pos x="145" y="272"/>
                </a:cxn>
                <a:cxn ang="0">
                  <a:pos x="186" y="314"/>
                </a:cxn>
                <a:cxn ang="0">
                  <a:pos x="276" y="260"/>
                </a:cxn>
                <a:cxn ang="0">
                  <a:pos x="372" y="278"/>
                </a:cxn>
              </a:cxnLst>
              <a:rect l="0" t="0" r="r" b="b"/>
              <a:pathLst>
                <a:path w="417" h="314">
                  <a:moveTo>
                    <a:pt x="372" y="278"/>
                  </a:moveTo>
                  <a:lnTo>
                    <a:pt x="417" y="181"/>
                  </a:lnTo>
                  <a:lnTo>
                    <a:pt x="360" y="98"/>
                  </a:lnTo>
                  <a:lnTo>
                    <a:pt x="236" y="0"/>
                  </a:lnTo>
                  <a:lnTo>
                    <a:pt x="186" y="14"/>
                  </a:lnTo>
                  <a:lnTo>
                    <a:pt x="138" y="32"/>
                  </a:lnTo>
                  <a:lnTo>
                    <a:pt x="6" y="38"/>
                  </a:lnTo>
                  <a:lnTo>
                    <a:pt x="0" y="116"/>
                  </a:lnTo>
                  <a:lnTo>
                    <a:pt x="9" y="181"/>
                  </a:lnTo>
                  <a:lnTo>
                    <a:pt x="48" y="230"/>
                  </a:lnTo>
                  <a:lnTo>
                    <a:pt x="120" y="236"/>
                  </a:lnTo>
                  <a:lnTo>
                    <a:pt x="145" y="272"/>
                  </a:lnTo>
                  <a:lnTo>
                    <a:pt x="186" y="314"/>
                  </a:lnTo>
                  <a:lnTo>
                    <a:pt x="276" y="260"/>
                  </a:lnTo>
                  <a:lnTo>
                    <a:pt x="372" y="278"/>
                  </a:lnTo>
                  <a:close/>
                </a:path>
              </a:pathLst>
            </a:custGeom>
            <a:solidFill>
              <a:schemeClr val="bg1">
                <a:lumMod val="8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nvGrpSpPr>
            <p:cNvPr id="41" name="组合 55">
              <a:extLst>
                <a:ext uri="{FF2B5EF4-FFF2-40B4-BE49-F238E27FC236}">
                  <a16:creationId xmlns:a16="http://schemas.microsoft.com/office/drawing/2014/main" id="{5695596F-7EB3-496F-BD08-4D69DA663CAA}"/>
                </a:ext>
              </a:extLst>
            </p:cNvPr>
            <p:cNvGrpSpPr/>
            <p:nvPr/>
          </p:nvGrpSpPr>
          <p:grpSpPr>
            <a:xfrm>
              <a:off x="5840164" y="3395094"/>
              <a:ext cx="1002738" cy="1758225"/>
              <a:chOff x="2384425" y="3979863"/>
              <a:chExt cx="927100" cy="1625600"/>
            </a:xfrm>
            <a:solidFill>
              <a:schemeClr val="bg1">
                <a:lumMod val="85000"/>
              </a:schemeClr>
            </a:solidFill>
          </p:grpSpPr>
          <p:sp>
            <p:nvSpPr>
              <p:cNvPr id="46" name="Freeform 8">
                <a:extLst>
                  <a:ext uri="{FF2B5EF4-FFF2-40B4-BE49-F238E27FC236}">
                    <a16:creationId xmlns:a16="http://schemas.microsoft.com/office/drawing/2014/main" id="{C6669205-084E-4277-9833-9597BF55B76C}"/>
                  </a:ext>
                </a:extLst>
              </p:cNvPr>
              <p:cNvSpPr>
                <a:spLocks/>
              </p:cNvSpPr>
              <p:nvPr/>
            </p:nvSpPr>
            <p:spPr bwMode="auto">
              <a:xfrm>
                <a:off x="2384425" y="3979863"/>
                <a:ext cx="925512" cy="1625600"/>
              </a:xfrm>
              <a:custGeom>
                <a:avLst/>
                <a:gdLst/>
                <a:ahLst/>
                <a:cxnLst>
                  <a:cxn ang="0">
                    <a:pos x="2912" y="80"/>
                  </a:cxn>
                  <a:cxn ang="0">
                    <a:pos x="2736" y="0"/>
                  </a:cxn>
                  <a:cxn ang="0">
                    <a:pos x="2480" y="144"/>
                  </a:cxn>
                  <a:cxn ang="0">
                    <a:pos x="2528" y="304"/>
                  </a:cxn>
                  <a:cxn ang="0">
                    <a:pos x="2200" y="1304"/>
                  </a:cxn>
                  <a:cxn ang="0">
                    <a:pos x="2048" y="1320"/>
                  </a:cxn>
                  <a:cxn ang="0">
                    <a:pos x="1656" y="1040"/>
                  </a:cxn>
                  <a:cxn ang="0">
                    <a:pos x="1552" y="1056"/>
                  </a:cxn>
                  <a:cxn ang="0">
                    <a:pos x="1000" y="712"/>
                  </a:cxn>
                  <a:cxn ang="0">
                    <a:pos x="656" y="888"/>
                  </a:cxn>
                  <a:cxn ang="0">
                    <a:pos x="440" y="1264"/>
                  </a:cxn>
                  <a:cxn ang="0">
                    <a:pos x="384" y="1976"/>
                  </a:cxn>
                  <a:cxn ang="0">
                    <a:pos x="256" y="2128"/>
                  </a:cxn>
                  <a:cxn ang="0">
                    <a:pos x="272" y="2272"/>
                  </a:cxn>
                  <a:cxn ang="0">
                    <a:pos x="396" y="2581"/>
                  </a:cxn>
                  <a:cxn ang="0">
                    <a:pos x="575" y="2805"/>
                  </a:cxn>
                  <a:cxn ang="0">
                    <a:pos x="575" y="3105"/>
                  </a:cxn>
                  <a:cxn ang="0">
                    <a:pos x="338" y="3214"/>
                  </a:cxn>
                  <a:cxn ang="0">
                    <a:pos x="168" y="3342"/>
                  </a:cxn>
                  <a:cxn ang="0">
                    <a:pos x="0" y="3831"/>
                  </a:cxn>
                  <a:cxn ang="0">
                    <a:pos x="167" y="4387"/>
                  </a:cxn>
                  <a:cxn ang="0">
                    <a:pos x="159" y="4647"/>
                  </a:cxn>
                  <a:cxn ang="0">
                    <a:pos x="288" y="4711"/>
                  </a:cxn>
                  <a:cxn ang="0">
                    <a:pos x="312" y="4855"/>
                  </a:cxn>
                  <a:cxn ang="0">
                    <a:pos x="449" y="5025"/>
                  </a:cxn>
                  <a:cxn ang="0">
                    <a:pos x="605" y="5056"/>
                  </a:cxn>
                  <a:cxn ang="0">
                    <a:pos x="807" y="5119"/>
                  </a:cxn>
                  <a:cxn ang="0">
                    <a:pos x="848" y="4592"/>
                  </a:cxn>
                  <a:cxn ang="0">
                    <a:pos x="976" y="4464"/>
                  </a:cxn>
                  <a:cxn ang="0">
                    <a:pos x="1160" y="3664"/>
                  </a:cxn>
                  <a:cxn ang="0">
                    <a:pos x="1912" y="2672"/>
                  </a:cxn>
                  <a:cxn ang="0">
                    <a:pos x="1904" y="2496"/>
                  </a:cxn>
                  <a:cxn ang="0">
                    <a:pos x="2008" y="2464"/>
                  </a:cxn>
                  <a:cxn ang="0">
                    <a:pos x="2128" y="2408"/>
                  </a:cxn>
                  <a:cxn ang="0">
                    <a:pos x="2728" y="1472"/>
                  </a:cxn>
                  <a:cxn ang="0">
                    <a:pos x="2656" y="1136"/>
                  </a:cxn>
                  <a:cxn ang="0">
                    <a:pos x="2912" y="80"/>
                  </a:cxn>
                </a:cxnLst>
                <a:rect l="0" t="0" r="r" b="b"/>
                <a:pathLst>
                  <a:path w="2912" h="5119">
                    <a:moveTo>
                      <a:pt x="2912" y="80"/>
                    </a:moveTo>
                    <a:lnTo>
                      <a:pt x="2736" y="0"/>
                    </a:lnTo>
                    <a:lnTo>
                      <a:pt x="2480" y="144"/>
                    </a:lnTo>
                    <a:lnTo>
                      <a:pt x="2528" y="304"/>
                    </a:lnTo>
                    <a:lnTo>
                      <a:pt x="2200" y="1304"/>
                    </a:lnTo>
                    <a:lnTo>
                      <a:pt x="2048" y="1320"/>
                    </a:lnTo>
                    <a:lnTo>
                      <a:pt x="1656" y="1040"/>
                    </a:lnTo>
                    <a:lnTo>
                      <a:pt x="1552" y="1056"/>
                    </a:lnTo>
                    <a:lnTo>
                      <a:pt x="1000" y="712"/>
                    </a:lnTo>
                    <a:lnTo>
                      <a:pt x="656" y="888"/>
                    </a:lnTo>
                    <a:lnTo>
                      <a:pt x="440" y="1264"/>
                    </a:lnTo>
                    <a:lnTo>
                      <a:pt x="384" y="1976"/>
                    </a:lnTo>
                    <a:lnTo>
                      <a:pt x="256" y="2128"/>
                    </a:lnTo>
                    <a:lnTo>
                      <a:pt x="272" y="2272"/>
                    </a:lnTo>
                    <a:lnTo>
                      <a:pt x="396" y="2581"/>
                    </a:lnTo>
                    <a:lnTo>
                      <a:pt x="575" y="2805"/>
                    </a:lnTo>
                    <a:lnTo>
                      <a:pt x="575" y="3105"/>
                    </a:lnTo>
                    <a:lnTo>
                      <a:pt x="338" y="3214"/>
                    </a:lnTo>
                    <a:lnTo>
                      <a:pt x="168" y="3342"/>
                    </a:lnTo>
                    <a:lnTo>
                      <a:pt x="0" y="3831"/>
                    </a:lnTo>
                    <a:lnTo>
                      <a:pt x="167" y="4387"/>
                    </a:lnTo>
                    <a:lnTo>
                      <a:pt x="159" y="4647"/>
                    </a:lnTo>
                    <a:lnTo>
                      <a:pt x="288" y="4711"/>
                    </a:lnTo>
                    <a:lnTo>
                      <a:pt x="312" y="4855"/>
                    </a:lnTo>
                    <a:lnTo>
                      <a:pt x="449" y="5025"/>
                    </a:lnTo>
                    <a:lnTo>
                      <a:pt x="605" y="5056"/>
                    </a:lnTo>
                    <a:lnTo>
                      <a:pt x="807" y="5119"/>
                    </a:lnTo>
                    <a:lnTo>
                      <a:pt x="848" y="4592"/>
                    </a:lnTo>
                    <a:lnTo>
                      <a:pt x="976" y="4464"/>
                    </a:lnTo>
                    <a:lnTo>
                      <a:pt x="1160" y="3664"/>
                    </a:lnTo>
                    <a:lnTo>
                      <a:pt x="1912" y="2672"/>
                    </a:lnTo>
                    <a:lnTo>
                      <a:pt x="1904" y="2496"/>
                    </a:lnTo>
                    <a:lnTo>
                      <a:pt x="2008" y="2464"/>
                    </a:lnTo>
                    <a:lnTo>
                      <a:pt x="2128" y="2408"/>
                    </a:lnTo>
                    <a:lnTo>
                      <a:pt x="2728" y="1472"/>
                    </a:lnTo>
                    <a:lnTo>
                      <a:pt x="2656" y="1136"/>
                    </a:lnTo>
                    <a:lnTo>
                      <a:pt x="2912" y="80"/>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47" name="Freeform 31">
                <a:extLst>
                  <a:ext uri="{FF2B5EF4-FFF2-40B4-BE49-F238E27FC236}">
                    <a16:creationId xmlns:a16="http://schemas.microsoft.com/office/drawing/2014/main" id="{B6AB4960-AB39-4E74-9D42-B0B3B7951890}"/>
                  </a:ext>
                </a:extLst>
              </p:cNvPr>
              <p:cNvSpPr>
                <a:spLocks/>
              </p:cNvSpPr>
              <p:nvPr/>
            </p:nvSpPr>
            <p:spPr bwMode="auto">
              <a:xfrm>
                <a:off x="3227388" y="5006976"/>
                <a:ext cx="84137" cy="77788"/>
              </a:xfrm>
              <a:custGeom>
                <a:avLst/>
                <a:gdLst/>
                <a:ahLst/>
                <a:cxnLst>
                  <a:cxn ang="0">
                    <a:pos x="200" y="246"/>
                  </a:cxn>
                  <a:cxn ang="0">
                    <a:pos x="160" y="224"/>
                  </a:cxn>
                  <a:cxn ang="0">
                    <a:pos x="110" y="200"/>
                  </a:cxn>
                  <a:cxn ang="0">
                    <a:pos x="72" y="184"/>
                  </a:cxn>
                  <a:cxn ang="0">
                    <a:pos x="80" y="108"/>
                  </a:cxn>
                  <a:cxn ang="0">
                    <a:pos x="0" y="48"/>
                  </a:cxn>
                  <a:cxn ang="0">
                    <a:pos x="12" y="4"/>
                  </a:cxn>
                  <a:cxn ang="0">
                    <a:pos x="96" y="8"/>
                  </a:cxn>
                  <a:cxn ang="0">
                    <a:pos x="192" y="12"/>
                  </a:cxn>
                  <a:cxn ang="0">
                    <a:pos x="240" y="0"/>
                  </a:cxn>
                  <a:cxn ang="0">
                    <a:pos x="268" y="68"/>
                  </a:cxn>
                  <a:cxn ang="0">
                    <a:pos x="236" y="156"/>
                  </a:cxn>
                  <a:cxn ang="0">
                    <a:pos x="224" y="196"/>
                  </a:cxn>
                  <a:cxn ang="0">
                    <a:pos x="252" y="240"/>
                  </a:cxn>
                  <a:cxn ang="0">
                    <a:pos x="200" y="246"/>
                  </a:cxn>
                </a:cxnLst>
                <a:rect l="0" t="0" r="r" b="b"/>
                <a:pathLst>
                  <a:path w="268" h="246">
                    <a:moveTo>
                      <a:pt x="200" y="246"/>
                    </a:moveTo>
                    <a:lnTo>
                      <a:pt x="160" y="224"/>
                    </a:lnTo>
                    <a:lnTo>
                      <a:pt x="110" y="200"/>
                    </a:lnTo>
                    <a:lnTo>
                      <a:pt x="72" y="184"/>
                    </a:lnTo>
                    <a:lnTo>
                      <a:pt x="80" y="108"/>
                    </a:lnTo>
                    <a:lnTo>
                      <a:pt x="0" y="48"/>
                    </a:lnTo>
                    <a:lnTo>
                      <a:pt x="12" y="4"/>
                    </a:lnTo>
                    <a:lnTo>
                      <a:pt x="96" y="8"/>
                    </a:lnTo>
                    <a:lnTo>
                      <a:pt x="192" y="12"/>
                    </a:lnTo>
                    <a:lnTo>
                      <a:pt x="240" y="0"/>
                    </a:lnTo>
                    <a:lnTo>
                      <a:pt x="268" y="68"/>
                    </a:lnTo>
                    <a:lnTo>
                      <a:pt x="236" y="156"/>
                    </a:lnTo>
                    <a:lnTo>
                      <a:pt x="224" y="196"/>
                    </a:lnTo>
                    <a:lnTo>
                      <a:pt x="252" y="240"/>
                    </a:lnTo>
                    <a:lnTo>
                      <a:pt x="200" y="246"/>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grpSp>
          <p:nvGrpSpPr>
            <p:cNvPr id="42" name="组合 56">
              <a:extLst>
                <a:ext uri="{FF2B5EF4-FFF2-40B4-BE49-F238E27FC236}">
                  <a16:creationId xmlns:a16="http://schemas.microsoft.com/office/drawing/2014/main" id="{7E426664-B0B9-40FE-8A8E-4F2838C701C2}"/>
                </a:ext>
              </a:extLst>
            </p:cNvPr>
            <p:cNvGrpSpPr/>
            <p:nvPr/>
          </p:nvGrpSpPr>
          <p:grpSpPr>
            <a:xfrm>
              <a:off x="5122451" y="4257037"/>
              <a:ext cx="1850944" cy="1383915"/>
              <a:chOff x="1720850" y="4776788"/>
              <a:chExt cx="1711325" cy="1279525"/>
            </a:xfrm>
            <a:solidFill>
              <a:schemeClr val="bg1">
                <a:lumMod val="85000"/>
              </a:schemeClr>
            </a:solidFill>
          </p:grpSpPr>
          <p:sp>
            <p:nvSpPr>
              <p:cNvPr id="43" name="Freeform 7">
                <a:extLst>
                  <a:ext uri="{FF2B5EF4-FFF2-40B4-BE49-F238E27FC236}">
                    <a16:creationId xmlns:a16="http://schemas.microsoft.com/office/drawing/2014/main" id="{9F85555D-B8BF-40C6-8AB6-F6EB5E1540C7}"/>
                  </a:ext>
                </a:extLst>
              </p:cNvPr>
              <p:cNvSpPr>
                <a:spLocks/>
              </p:cNvSpPr>
              <p:nvPr/>
            </p:nvSpPr>
            <p:spPr bwMode="auto">
              <a:xfrm>
                <a:off x="1935163" y="4776788"/>
                <a:ext cx="739775" cy="1279525"/>
              </a:xfrm>
              <a:custGeom>
                <a:avLst/>
                <a:gdLst/>
                <a:ahLst/>
                <a:cxnLst>
                  <a:cxn ang="0">
                    <a:pos x="1684" y="3873"/>
                  </a:cxn>
                  <a:cxn ang="0">
                    <a:pos x="1456" y="3504"/>
                  </a:cxn>
                  <a:cxn ang="0">
                    <a:pos x="1544" y="3184"/>
                  </a:cxn>
                  <a:cxn ang="0">
                    <a:pos x="1200" y="2648"/>
                  </a:cxn>
                  <a:cxn ang="0">
                    <a:pos x="960" y="2432"/>
                  </a:cxn>
                  <a:cxn ang="0">
                    <a:pos x="752" y="2288"/>
                  </a:cxn>
                  <a:cxn ang="0">
                    <a:pos x="624" y="2112"/>
                  </a:cxn>
                  <a:cxn ang="0">
                    <a:pos x="496" y="2024"/>
                  </a:cxn>
                  <a:cxn ang="0">
                    <a:pos x="392" y="1960"/>
                  </a:cxn>
                  <a:cxn ang="0">
                    <a:pos x="296" y="1824"/>
                  </a:cxn>
                  <a:cxn ang="0">
                    <a:pos x="192" y="1896"/>
                  </a:cxn>
                  <a:cxn ang="0">
                    <a:pos x="0" y="1824"/>
                  </a:cxn>
                  <a:cxn ang="0">
                    <a:pos x="136" y="1496"/>
                  </a:cxn>
                  <a:cxn ang="0">
                    <a:pos x="152" y="1264"/>
                  </a:cxn>
                  <a:cxn ang="0">
                    <a:pos x="80" y="1128"/>
                  </a:cxn>
                  <a:cxn ang="0">
                    <a:pos x="72" y="392"/>
                  </a:cxn>
                  <a:cxn ang="0">
                    <a:pos x="176" y="304"/>
                  </a:cxn>
                  <a:cxn ang="0">
                    <a:pos x="456" y="320"/>
                  </a:cxn>
                  <a:cxn ang="0">
                    <a:pos x="672" y="48"/>
                  </a:cxn>
                  <a:cxn ang="0">
                    <a:pos x="832" y="64"/>
                  </a:cxn>
                  <a:cxn ang="0">
                    <a:pos x="968" y="0"/>
                  </a:cxn>
                  <a:cxn ang="0">
                    <a:pos x="1072" y="120"/>
                  </a:cxn>
                  <a:cxn ang="0">
                    <a:pos x="1264" y="72"/>
                  </a:cxn>
                  <a:cxn ang="0">
                    <a:pos x="1440" y="160"/>
                  </a:cxn>
                  <a:cxn ang="0">
                    <a:pos x="1608" y="16"/>
                  </a:cxn>
                  <a:cxn ang="0">
                    <a:pos x="1816" y="72"/>
                  </a:cxn>
                  <a:cxn ang="0">
                    <a:pos x="1992" y="296"/>
                  </a:cxn>
                  <a:cxn ang="0">
                    <a:pos x="1992" y="592"/>
                  </a:cxn>
                  <a:cxn ang="0">
                    <a:pos x="1752" y="704"/>
                  </a:cxn>
                  <a:cxn ang="0">
                    <a:pos x="1584" y="832"/>
                  </a:cxn>
                  <a:cxn ang="0">
                    <a:pos x="1416" y="1320"/>
                  </a:cxn>
                  <a:cxn ang="0">
                    <a:pos x="1584" y="1880"/>
                  </a:cxn>
                  <a:cxn ang="0">
                    <a:pos x="1576" y="2136"/>
                  </a:cxn>
                  <a:cxn ang="0">
                    <a:pos x="1704" y="2200"/>
                  </a:cxn>
                  <a:cxn ang="0">
                    <a:pos x="1728" y="2344"/>
                  </a:cxn>
                  <a:cxn ang="0">
                    <a:pos x="1864" y="2512"/>
                  </a:cxn>
                  <a:cxn ang="0">
                    <a:pos x="2016" y="2544"/>
                  </a:cxn>
                  <a:cxn ang="0">
                    <a:pos x="2224" y="2608"/>
                  </a:cxn>
                  <a:cxn ang="0">
                    <a:pos x="2272" y="3136"/>
                  </a:cxn>
                  <a:cxn ang="0">
                    <a:pos x="2328" y="3336"/>
                  </a:cxn>
                  <a:cxn ang="0">
                    <a:pos x="2232" y="3576"/>
                  </a:cxn>
                  <a:cxn ang="0">
                    <a:pos x="2224" y="4032"/>
                  </a:cxn>
                  <a:cxn ang="0">
                    <a:pos x="1880" y="3840"/>
                  </a:cxn>
                  <a:cxn ang="0">
                    <a:pos x="1808" y="4008"/>
                  </a:cxn>
                  <a:cxn ang="0">
                    <a:pos x="1684" y="3873"/>
                  </a:cxn>
                </a:cxnLst>
                <a:rect l="0" t="0" r="r" b="b"/>
                <a:pathLst>
                  <a:path w="2328" h="4032">
                    <a:moveTo>
                      <a:pt x="1684" y="3873"/>
                    </a:moveTo>
                    <a:lnTo>
                      <a:pt x="1456" y="3504"/>
                    </a:lnTo>
                    <a:lnTo>
                      <a:pt x="1544" y="3184"/>
                    </a:lnTo>
                    <a:lnTo>
                      <a:pt x="1200" y="2648"/>
                    </a:lnTo>
                    <a:lnTo>
                      <a:pt x="960" y="2432"/>
                    </a:lnTo>
                    <a:lnTo>
                      <a:pt x="752" y="2288"/>
                    </a:lnTo>
                    <a:lnTo>
                      <a:pt x="624" y="2112"/>
                    </a:lnTo>
                    <a:lnTo>
                      <a:pt x="496" y="2024"/>
                    </a:lnTo>
                    <a:lnTo>
                      <a:pt x="392" y="1960"/>
                    </a:lnTo>
                    <a:lnTo>
                      <a:pt x="296" y="1824"/>
                    </a:lnTo>
                    <a:lnTo>
                      <a:pt x="192" y="1896"/>
                    </a:lnTo>
                    <a:lnTo>
                      <a:pt x="0" y="1824"/>
                    </a:lnTo>
                    <a:lnTo>
                      <a:pt x="136" y="1496"/>
                    </a:lnTo>
                    <a:lnTo>
                      <a:pt x="152" y="1264"/>
                    </a:lnTo>
                    <a:lnTo>
                      <a:pt x="80" y="1128"/>
                    </a:lnTo>
                    <a:lnTo>
                      <a:pt x="72" y="392"/>
                    </a:lnTo>
                    <a:lnTo>
                      <a:pt x="176" y="304"/>
                    </a:lnTo>
                    <a:lnTo>
                      <a:pt x="456" y="320"/>
                    </a:lnTo>
                    <a:lnTo>
                      <a:pt x="672" y="48"/>
                    </a:lnTo>
                    <a:lnTo>
                      <a:pt x="832" y="64"/>
                    </a:lnTo>
                    <a:lnTo>
                      <a:pt x="968" y="0"/>
                    </a:lnTo>
                    <a:lnTo>
                      <a:pt x="1072" y="120"/>
                    </a:lnTo>
                    <a:lnTo>
                      <a:pt x="1264" y="72"/>
                    </a:lnTo>
                    <a:lnTo>
                      <a:pt x="1440" y="160"/>
                    </a:lnTo>
                    <a:lnTo>
                      <a:pt x="1608" y="16"/>
                    </a:lnTo>
                    <a:lnTo>
                      <a:pt x="1816" y="72"/>
                    </a:lnTo>
                    <a:lnTo>
                      <a:pt x="1992" y="296"/>
                    </a:lnTo>
                    <a:lnTo>
                      <a:pt x="1992" y="592"/>
                    </a:lnTo>
                    <a:lnTo>
                      <a:pt x="1752" y="704"/>
                    </a:lnTo>
                    <a:lnTo>
                      <a:pt x="1584" y="832"/>
                    </a:lnTo>
                    <a:lnTo>
                      <a:pt x="1416" y="1320"/>
                    </a:lnTo>
                    <a:lnTo>
                      <a:pt x="1584" y="1880"/>
                    </a:lnTo>
                    <a:lnTo>
                      <a:pt x="1576" y="2136"/>
                    </a:lnTo>
                    <a:lnTo>
                      <a:pt x="1704" y="2200"/>
                    </a:lnTo>
                    <a:lnTo>
                      <a:pt x="1728" y="2344"/>
                    </a:lnTo>
                    <a:lnTo>
                      <a:pt x="1864" y="2512"/>
                    </a:lnTo>
                    <a:lnTo>
                      <a:pt x="2016" y="2544"/>
                    </a:lnTo>
                    <a:lnTo>
                      <a:pt x="2224" y="2608"/>
                    </a:lnTo>
                    <a:lnTo>
                      <a:pt x="2272" y="3136"/>
                    </a:lnTo>
                    <a:lnTo>
                      <a:pt x="2328" y="3336"/>
                    </a:lnTo>
                    <a:lnTo>
                      <a:pt x="2232" y="3576"/>
                    </a:lnTo>
                    <a:lnTo>
                      <a:pt x="2224" y="4032"/>
                    </a:lnTo>
                    <a:lnTo>
                      <a:pt x="1880" y="3840"/>
                    </a:lnTo>
                    <a:lnTo>
                      <a:pt x="1808" y="4008"/>
                    </a:lnTo>
                    <a:lnTo>
                      <a:pt x="1684" y="387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44" name="Freeform 30">
                <a:extLst>
                  <a:ext uri="{FF2B5EF4-FFF2-40B4-BE49-F238E27FC236}">
                    <a16:creationId xmlns:a16="http://schemas.microsoft.com/office/drawing/2014/main" id="{12101A71-2B35-4F91-B0AB-3CE70A945548}"/>
                  </a:ext>
                </a:extLst>
              </p:cNvPr>
              <p:cNvSpPr>
                <a:spLocks/>
              </p:cNvSpPr>
              <p:nvPr/>
            </p:nvSpPr>
            <p:spPr bwMode="auto">
              <a:xfrm>
                <a:off x="3294063" y="5792788"/>
                <a:ext cx="138112" cy="134938"/>
              </a:xfrm>
              <a:custGeom>
                <a:avLst/>
                <a:gdLst/>
                <a:ahLst/>
                <a:cxnLst>
                  <a:cxn ang="0">
                    <a:pos x="396" y="392"/>
                  </a:cxn>
                  <a:cxn ang="0">
                    <a:pos x="364" y="424"/>
                  </a:cxn>
                  <a:cxn ang="0">
                    <a:pos x="308" y="388"/>
                  </a:cxn>
                  <a:cxn ang="0">
                    <a:pos x="296" y="344"/>
                  </a:cxn>
                  <a:cxn ang="0">
                    <a:pos x="232" y="296"/>
                  </a:cxn>
                  <a:cxn ang="0">
                    <a:pos x="148" y="284"/>
                  </a:cxn>
                  <a:cxn ang="0">
                    <a:pos x="80" y="219"/>
                  </a:cxn>
                  <a:cxn ang="0">
                    <a:pos x="44" y="184"/>
                  </a:cxn>
                  <a:cxn ang="0">
                    <a:pos x="44" y="124"/>
                  </a:cxn>
                  <a:cxn ang="0">
                    <a:pos x="40" y="80"/>
                  </a:cxn>
                  <a:cxn ang="0">
                    <a:pos x="0" y="8"/>
                  </a:cxn>
                  <a:cxn ang="0">
                    <a:pos x="64" y="12"/>
                  </a:cxn>
                  <a:cxn ang="0">
                    <a:pos x="180" y="16"/>
                  </a:cxn>
                  <a:cxn ang="0">
                    <a:pos x="268" y="8"/>
                  </a:cxn>
                  <a:cxn ang="0">
                    <a:pos x="316" y="0"/>
                  </a:cxn>
                  <a:cxn ang="0">
                    <a:pos x="308" y="72"/>
                  </a:cxn>
                  <a:cxn ang="0">
                    <a:pos x="328" y="132"/>
                  </a:cxn>
                  <a:cxn ang="0">
                    <a:pos x="264" y="152"/>
                  </a:cxn>
                  <a:cxn ang="0">
                    <a:pos x="288" y="224"/>
                  </a:cxn>
                  <a:cxn ang="0">
                    <a:pos x="432" y="316"/>
                  </a:cxn>
                  <a:cxn ang="0">
                    <a:pos x="436" y="360"/>
                  </a:cxn>
                  <a:cxn ang="0">
                    <a:pos x="396" y="392"/>
                  </a:cxn>
                </a:cxnLst>
                <a:rect l="0" t="0" r="r" b="b"/>
                <a:pathLst>
                  <a:path w="436" h="424">
                    <a:moveTo>
                      <a:pt x="396" y="392"/>
                    </a:moveTo>
                    <a:lnTo>
                      <a:pt x="364" y="424"/>
                    </a:lnTo>
                    <a:lnTo>
                      <a:pt x="308" y="388"/>
                    </a:lnTo>
                    <a:lnTo>
                      <a:pt x="296" y="344"/>
                    </a:lnTo>
                    <a:lnTo>
                      <a:pt x="232" y="296"/>
                    </a:lnTo>
                    <a:lnTo>
                      <a:pt x="148" y="284"/>
                    </a:lnTo>
                    <a:lnTo>
                      <a:pt x="80" y="219"/>
                    </a:lnTo>
                    <a:lnTo>
                      <a:pt x="44" y="184"/>
                    </a:lnTo>
                    <a:lnTo>
                      <a:pt x="44" y="124"/>
                    </a:lnTo>
                    <a:lnTo>
                      <a:pt x="40" y="80"/>
                    </a:lnTo>
                    <a:lnTo>
                      <a:pt x="0" y="8"/>
                    </a:lnTo>
                    <a:lnTo>
                      <a:pt x="64" y="12"/>
                    </a:lnTo>
                    <a:lnTo>
                      <a:pt x="180" y="16"/>
                    </a:lnTo>
                    <a:lnTo>
                      <a:pt x="268" y="8"/>
                    </a:lnTo>
                    <a:lnTo>
                      <a:pt x="316" y="0"/>
                    </a:lnTo>
                    <a:lnTo>
                      <a:pt x="308" y="72"/>
                    </a:lnTo>
                    <a:lnTo>
                      <a:pt x="328" y="132"/>
                    </a:lnTo>
                    <a:lnTo>
                      <a:pt x="264" y="152"/>
                    </a:lnTo>
                    <a:lnTo>
                      <a:pt x="288" y="224"/>
                    </a:lnTo>
                    <a:lnTo>
                      <a:pt x="432" y="316"/>
                    </a:lnTo>
                    <a:lnTo>
                      <a:pt x="436" y="360"/>
                    </a:lnTo>
                    <a:lnTo>
                      <a:pt x="396" y="392"/>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sp>
            <p:nvSpPr>
              <p:cNvPr id="45" name="Freeform 32">
                <a:extLst>
                  <a:ext uri="{FF2B5EF4-FFF2-40B4-BE49-F238E27FC236}">
                    <a16:creationId xmlns:a16="http://schemas.microsoft.com/office/drawing/2014/main" id="{4109ECBE-4B0E-460E-BD92-275F70B9AC1E}"/>
                  </a:ext>
                </a:extLst>
              </p:cNvPr>
              <p:cNvSpPr>
                <a:spLocks/>
              </p:cNvSpPr>
              <p:nvPr/>
            </p:nvSpPr>
            <p:spPr bwMode="auto">
              <a:xfrm>
                <a:off x="1720850" y="5495926"/>
                <a:ext cx="52387" cy="68263"/>
              </a:xfrm>
              <a:custGeom>
                <a:avLst/>
                <a:gdLst/>
                <a:ahLst/>
                <a:cxnLst>
                  <a:cxn ang="0">
                    <a:pos x="0" y="203"/>
                  </a:cxn>
                  <a:cxn ang="0">
                    <a:pos x="15" y="152"/>
                  </a:cxn>
                  <a:cxn ang="0">
                    <a:pos x="19" y="116"/>
                  </a:cxn>
                  <a:cxn ang="0">
                    <a:pos x="11" y="80"/>
                  </a:cxn>
                  <a:cxn ang="0">
                    <a:pos x="47" y="28"/>
                  </a:cxn>
                  <a:cxn ang="0">
                    <a:pos x="103" y="16"/>
                  </a:cxn>
                  <a:cxn ang="0">
                    <a:pos x="127" y="0"/>
                  </a:cxn>
                  <a:cxn ang="0">
                    <a:pos x="163" y="44"/>
                  </a:cxn>
                  <a:cxn ang="0">
                    <a:pos x="167" y="92"/>
                  </a:cxn>
                  <a:cxn ang="0">
                    <a:pos x="107" y="132"/>
                  </a:cxn>
                  <a:cxn ang="0">
                    <a:pos x="79" y="168"/>
                  </a:cxn>
                  <a:cxn ang="0">
                    <a:pos x="47" y="216"/>
                  </a:cxn>
                  <a:cxn ang="0">
                    <a:pos x="0" y="203"/>
                  </a:cxn>
                </a:cxnLst>
                <a:rect l="0" t="0" r="r" b="b"/>
                <a:pathLst>
                  <a:path w="167" h="216">
                    <a:moveTo>
                      <a:pt x="0" y="203"/>
                    </a:moveTo>
                    <a:lnTo>
                      <a:pt x="15" y="152"/>
                    </a:lnTo>
                    <a:lnTo>
                      <a:pt x="19" y="116"/>
                    </a:lnTo>
                    <a:lnTo>
                      <a:pt x="11" y="80"/>
                    </a:lnTo>
                    <a:lnTo>
                      <a:pt x="47" y="28"/>
                    </a:lnTo>
                    <a:lnTo>
                      <a:pt x="103" y="16"/>
                    </a:lnTo>
                    <a:lnTo>
                      <a:pt x="127" y="0"/>
                    </a:lnTo>
                    <a:lnTo>
                      <a:pt x="163" y="44"/>
                    </a:lnTo>
                    <a:lnTo>
                      <a:pt x="167" y="92"/>
                    </a:lnTo>
                    <a:lnTo>
                      <a:pt x="107" y="132"/>
                    </a:lnTo>
                    <a:lnTo>
                      <a:pt x="79" y="168"/>
                    </a:lnTo>
                    <a:lnTo>
                      <a:pt x="47" y="216"/>
                    </a:lnTo>
                    <a:lnTo>
                      <a:pt x="0" y="203"/>
                    </a:lnTo>
                    <a:close/>
                  </a:path>
                </a:pathLst>
              </a:custGeom>
              <a:grp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900" kern="0">
                  <a:solidFill>
                    <a:sysClr val="windowText" lastClr="000000"/>
                  </a:solidFill>
                </a:endParaRPr>
              </a:p>
            </p:txBody>
          </p:sp>
        </p:grpSp>
      </p:grpSp>
      <p:grpSp>
        <p:nvGrpSpPr>
          <p:cNvPr id="3" name="组 2"/>
          <p:cNvGrpSpPr/>
          <p:nvPr/>
        </p:nvGrpSpPr>
        <p:grpSpPr>
          <a:xfrm>
            <a:off x="10092063" y="-1669463"/>
            <a:ext cx="785572" cy="642938"/>
            <a:chOff x="7219052" y="1504950"/>
            <a:chExt cx="1047429" cy="857250"/>
          </a:xfrm>
        </p:grpSpPr>
        <p:sp>
          <p:nvSpPr>
            <p:cNvPr id="4" name="椭圆 3"/>
            <p:cNvSpPr/>
            <p:nvPr/>
          </p:nvSpPr>
          <p:spPr>
            <a:xfrm>
              <a:off x="7294322" y="1504950"/>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5" name="文本框 4"/>
            <p:cNvSpPr txBox="1"/>
            <p:nvPr/>
          </p:nvSpPr>
          <p:spPr>
            <a:xfrm>
              <a:off x="7219052" y="1728142"/>
              <a:ext cx="1047429" cy="430886"/>
            </a:xfrm>
            <a:prstGeom prst="rect">
              <a:avLst/>
            </a:prstGeom>
            <a:noFill/>
          </p:spPr>
          <p:txBody>
            <a:bodyPr wrap="square" rtlCol="0">
              <a:spAutoFit/>
            </a:bodyPr>
            <a:lstStyle/>
            <a:p>
              <a:pPr algn="ctr"/>
              <a:r>
                <a:rPr lang="en-US" altLang="zh-CN" sz="1500" b="1" dirty="0">
                  <a:solidFill>
                    <a:schemeClr val="tx1">
                      <a:lumMod val="75000"/>
                      <a:lumOff val="25000"/>
                    </a:schemeClr>
                  </a:solidFill>
                  <a:latin typeface="+mj-lt"/>
                </a:rPr>
                <a:t>25%</a:t>
              </a:r>
              <a:endParaRPr lang="zh-CN" altLang="en-US" sz="1500" b="1" dirty="0">
                <a:solidFill>
                  <a:schemeClr val="tx1">
                    <a:lumMod val="75000"/>
                    <a:lumOff val="25000"/>
                  </a:schemeClr>
                </a:solidFill>
                <a:latin typeface="+mj-lt"/>
              </a:endParaRPr>
            </a:p>
          </p:txBody>
        </p:sp>
      </p:grpSp>
      <p:sp>
        <p:nvSpPr>
          <p:cNvPr id="6" name="矩形 5"/>
          <p:cNvSpPr/>
          <p:nvPr/>
        </p:nvSpPr>
        <p:spPr>
          <a:xfrm>
            <a:off x="9639608" y="-2109799"/>
            <a:ext cx="1886448" cy="399147"/>
          </a:xfrm>
          <a:prstGeom prst="rect">
            <a:avLst/>
          </a:prstGeom>
        </p:spPr>
        <p:txBody>
          <a:bodyPr wrap="square" lIns="51434" tIns="25717" rIns="51434" bIns="25717">
            <a:spAutoFit/>
          </a:bodyPr>
          <a:lstStyle/>
          <a:p>
            <a:pPr defTabSz="514337">
              <a:lnSpc>
                <a:spcPct val="130000"/>
              </a:lnSpc>
            </a:pPr>
            <a:r>
              <a:rPr lang="zh-CN" altLang="en-US" sz="900" dirty="0">
                <a:solidFill>
                  <a:srgbClr val="E7E6E6">
                    <a:lumMod val="25000"/>
                  </a:srgbClr>
                </a:solidFill>
                <a:latin typeface="+mn-ea"/>
              </a:rPr>
              <a:t>顶部“开始”面板中可以对字体、字号、颜色、行距等进行修改。</a:t>
            </a:r>
          </a:p>
        </p:txBody>
      </p:sp>
      <p:sp>
        <p:nvSpPr>
          <p:cNvPr id="7" name="文本框 6"/>
          <p:cNvSpPr txBox="1"/>
          <p:nvPr/>
        </p:nvSpPr>
        <p:spPr>
          <a:xfrm>
            <a:off x="9639608" y="-2302108"/>
            <a:ext cx="989692" cy="236602"/>
          </a:xfrm>
          <a:prstGeom prst="rect">
            <a:avLst/>
          </a:prstGeom>
          <a:noFill/>
        </p:spPr>
        <p:txBody>
          <a:bodyPr wrap="none" lIns="51434" tIns="25717" rIns="51434" bIns="25717" rtlCol="0">
            <a:spAutoFit/>
          </a:bodyPr>
          <a:lstStyle/>
          <a:p>
            <a:pPr defTabSz="514337"/>
            <a:r>
              <a:rPr lang="en-US" altLang="zh-CN" sz="1200" b="1" dirty="0">
                <a:solidFill>
                  <a:srgbClr val="E7E6E6">
                    <a:lumMod val="25000"/>
                  </a:srgbClr>
                </a:solidFill>
                <a:latin typeface="+mj-lt"/>
                <a:ea typeface="宋体"/>
                <a:cs typeface="Arial" panose="020B0604020202020204" pitchFamily="34" charset="0"/>
              </a:rPr>
              <a:t>ADD YOUR TITLE</a:t>
            </a:r>
            <a:endParaRPr lang="zh-CN" altLang="en-US" sz="1200" b="1" dirty="0">
              <a:solidFill>
                <a:srgbClr val="E7E6E6">
                  <a:lumMod val="25000"/>
                </a:srgbClr>
              </a:solidFill>
              <a:latin typeface="+mj-lt"/>
              <a:ea typeface="宋体"/>
              <a:cs typeface="Arial" panose="020B0604020202020204" pitchFamily="34" charset="0"/>
            </a:endParaRPr>
          </a:p>
        </p:txBody>
      </p:sp>
      <p:grpSp>
        <p:nvGrpSpPr>
          <p:cNvPr id="8" name="组 7"/>
          <p:cNvGrpSpPr/>
          <p:nvPr/>
        </p:nvGrpSpPr>
        <p:grpSpPr>
          <a:xfrm>
            <a:off x="10219640" y="1958219"/>
            <a:ext cx="785572" cy="642938"/>
            <a:chOff x="7219052" y="1504950"/>
            <a:chExt cx="1047429" cy="857250"/>
          </a:xfrm>
        </p:grpSpPr>
        <p:sp>
          <p:nvSpPr>
            <p:cNvPr id="9" name="椭圆 8"/>
            <p:cNvSpPr/>
            <p:nvPr/>
          </p:nvSpPr>
          <p:spPr>
            <a:xfrm>
              <a:off x="7294322" y="1504950"/>
              <a:ext cx="857250" cy="857250"/>
            </a:xfrm>
            <a:prstGeom prst="ellipse">
              <a:avLst/>
            </a:prstGeom>
            <a:gradFill>
              <a:gsLst>
                <a:gs pos="0">
                  <a:schemeClr val="bg1"/>
                </a:gs>
                <a:gs pos="100000">
                  <a:schemeClr val="bg1">
                    <a:lumMod val="85000"/>
                  </a:schemeClr>
                </a:gs>
              </a:gsLst>
              <a:lin ang="540000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10" name="文本框 9"/>
            <p:cNvSpPr txBox="1"/>
            <p:nvPr/>
          </p:nvSpPr>
          <p:spPr>
            <a:xfrm>
              <a:off x="7219052" y="1728142"/>
              <a:ext cx="1047429" cy="430886"/>
            </a:xfrm>
            <a:prstGeom prst="rect">
              <a:avLst/>
            </a:prstGeom>
            <a:noFill/>
          </p:spPr>
          <p:txBody>
            <a:bodyPr wrap="square" rtlCol="0">
              <a:spAutoFit/>
            </a:bodyPr>
            <a:lstStyle/>
            <a:p>
              <a:pPr algn="ctr"/>
              <a:r>
                <a:rPr lang="en-US" altLang="zh-CN" sz="1500" b="1" dirty="0">
                  <a:solidFill>
                    <a:schemeClr val="tx1">
                      <a:lumMod val="75000"/>
                      <a:lumOff val="25000"/>
                    </a:schemeClr>
                  </a:solidFill>
                  <a:latin typeface="+mj-lt"/>
                </a:rPr>
                <a:t>18%</a:t>
              </a:r>
              <a:endParaRPr lang="zh-CN" altLang="en-US" sz="1500" b="1" dirty="0">
                <a:solidFill>
                  <a:schemeClr val="tx1">
                    <a:lumMod val="75000"/>
                    <a:lumOff val="25000"/>
                  </a:schemeClr>
                </a:solidFill>
                <a:latin typeface="+mj-lt"/>
              </a:endParaRPr>
            </a:p>
          </p:txBody>
        </p:sp>
      </p:grpSp>
      <p:sp>
        <p:nvSpPr>
          <p:cNvPr id="11" name="矩形 10"/>
          <p:cNvSpPr/>
          <p:nvPr/>
        </p:nvSpPr>
        <p:spPr>
          <a:xfrm>
            <a:off x="10991965" y="1864048"/>
            <a:ext cx="1883716" cy="399147"/>
          </a:xfrm>
          <a:prstGeom prst="rect">
            <a:avLst/>
          </a:prstGeom>
        </p:spPr>
        <p:txBody>
          <a:bodyPr wrap="square" lIns="51434" tIns="25717" rIns="51434" bIns="25717">
            <a:spAutoFit/>
          </a:bodyPr>
          <a:lstStyle/>
          <a:p>
            <a:pPr defTabSz="514337">
              <a:lnSpc>
                <a:spcPct val="130000"/>
              </a:lnSpc>
            </a:pPr>
            <a:r>
              <a:rPr lang="zh-CN" altLang="en-US" sz="900" dirty="0">
                <a:solidFill>
                  <a:srgbClr val="E7E6E6">
                    <a:lumMod val="25000"/>
                  </a:srgbClr>
                </a:solidFill>
                <a:latin typeface="+mn-ea"/>
              </a:rPr>
              <a:t>顶部“开始”面板中可以对字体、字号、颜色、行距等进行</a:t>
            </a:r>
            <a:r>
              <a:rPr lang="zh-CN" altLang="en-US" sz="900">
                <a:solidFill>
                  <a:srgbClr val="E7E6E6">
                    <a:lumMod val="25000"/>
                  </a:srgbClr>
                </a:solidFill>
                <a:latin typeface="+mn-ea"/>
              </a:rPr>
              <a:t>修改。</a:t>
            </a:r>
            <a:endParaRPr lang="zh-CN" altLang="en-US" sz="900" dirty="0">
              <a:solidFill>
                <a:srgbClr val="E7E6E6">
                  <a:lumMod val="25000"/>
                </a:srgbClr>
              </a:solidFill>
              <a:latin typeface="+mn-ea"/>
            </a:endParaRPr>
          </a:p>
        </p:txBody>
      </p:sp>
      <p:sp>
        <p:nvSpPr>
          <p:cNvPr id="12" name="文本框 11"/>
          <p:cNvSpPr txBox="1"/>
          <p:nvPr/>
        </p:nvSpPr>
        <p:spPr>
          <a:xfrm>
            <a:off x="10991965" y="1671735"/>
            <a:ext cx="989692" cy="236602"/>
          </a:xfrm>
          <a:prstGeom prst="rect">
            <a:avLst/>
          </a:prstGeom>
          <a:noFill/>
        </p:spPr>
        <p:txBody>
          <a:bodyPr wrap="none" lIns="51434" tIns="25717" rIns="51434" bIns="25717" rtlCol="0">
            <a:spAutoFit/>
          </a:bodyPr>
          <a:lstStyle/>
          <a:p>
            <a:pPr defTabSz="514337"/>
            <a:r>
              <a:rPr lang="en-US" altLang="zh-CN" sz="1200" b="1" dirty="0">
                <a:solidFill>
                  <a:srgbClr val="E7E6E6">
                    <a:lumMod val="25000"/>
                  </a:srgbClr>
                </a:solidFill>
                <a:latin typeface="+mj-lt"/>
                <a:ea typeface="宋体"/>
                <a:cs typeface="Arial" panose="020B0604020202020204" pitchFamily="34" charset="0"/>
              </a:rPr>
              <a:t>ADD YOUR TITLE</a:t>
            </a:r>
            <a:endParaRPr lang="zh-CN" altLang="en-US" sz="1200" b="1" dirty="0">
              <a:solidFill>
                <a:srgbClr val="E7E6E6">
                  <a:lumMod val="25000"/>
                </a:srgbClr>
              </a:solidFill>
              <a:latin typeface="+mj-lt"/>
              <a:ea typeface="宋体"/>
              <a:cs typeface="Arial" panose="020B0604020202020204" pitchFamily="34" charset="0"/>
            </a:endParaRPr>
          </a:p>
        </p:txBody>
      </p:sp>
      <p:sp>
        <p:nvSpPr>
          <p:cNvPr id="16" name="矩形 15"/>
          <p:cNvSpPr/>
          <p:nvPr/>
        </p:nvSpPr>
        <p:spPr>
          <a:xfrm>
            <a:off x="-2933696" y="4750344"/>
            <a:ext cx="1711083" cy="399147"/>
          </a:xfrm>
          <a:prstGeom prst="rect">
            <a:avLst/>
          </a:prstGeom>
        </p:spPr>
        <p:txBody>
          <a:bodyPr wrap="square" lIns="51434" tIns="25717" rIns="51434" bIns="25717">
            <a:spAutoFit/>
          </a:bodyPr>
          <a:lstStyle/>
          <a:p>
            <a:pPr defTabSz="514337">
              <a:lnSpc>
                <a:spcPct val="130000"/>
              </a:lnSpc>
            </a:pPr>
            <a:r>
              <a:rPr lang="zh-CN" altLang="en-US" sz="900" dirty="0">
                <a:solidFill>
                  <a:srgbClr val="E7E6E6">
                    <a:lumMod val="25000"/>
                  </a:srgbClr>
                </a:solidFill>
                <a:latin typeface="+mn-ea"/>
              </a:rPr>
              <a:t>顶部“开始”面板中可以对字体、字号、颜色、行距等进行修改。</a:t>
            </a:r>
          </a:p>
        </p:txBody>
      </p:sp>
      <p:sp>
        <p:nvSpPr>
          <p:cNvPr id="17" name="文本框 16"/>
          <p:cNvSpPr txBox="1"/>
          <p:nvPr/>
        </p:nvSpPr>
        <p:spPr>
          <a:xfrm>
            <a:off x="-2933696" y="4558031"/>
            <a:ext cx="989692" cy="236602"/>
          </a:xfrm>
          <a:prstGeom prst="rect">
            <a:avLst/>
          </a:prstGeom>
          <a:noFill/>
        </p:spPr>
        <p:txBody>
          <a:bodyPr wrap="none" lIns="51434" tIns="25717" rIns="51434" bIns="25717" rtlCol="0">
            <a:spAutoFit/>
          </a:bodyPr>
          <a:lstStyle/>
          <a:p>
            <a:pPr defTabSz="514337"/>
            <a:r>
              <a:rPr lang="en-US" altLang="zh-CN" sz="1200" b="1" dirty="0">
                <a:solidFill>
                  <a:srgbClr val="E7E6E6">
                    <a:lumMod val="25000"/>
                  </a:srgbClr>
                </a:solidFill>
                <a:latin typeface="+mj-lt"/>
                <a:ea typeface="宋体"/>
                <a:cs typeface="Arial" panose="020B0604020202020204" pitchFamily="34" charset="0"/>
              </a:rPr>
              <a:t>ADD YOUR TITLE</a:t>
            </a:r>
            <a:endParaRPr lang="zh-CN" altLang="en-US" sz="1200" b="1" dirty="0">
              <a:solidFill>
                <a:srgbClr val="E7E6E6">
                  <a:lumMod val="25000"/>
                </a:srgbClr>
              </a:solidFill>
              <a:latin typeface="+mj-lt"/>
              <a:ea typeface="宋体"/>
              <a:cs typeface="Arial" panose="020B0604020202020204" pitchFamily="34" charset="0"/>
            </a:endParaRPr>
          </a:p>
        </p:txBody>
      </p:sp>
      <p:sp>
        <p:nvSpPr>
          <p:cNvPr id="21" name="矩形 20"/>
          <p:cNvSpPr/>
          <p:nvPr/>
        </p:nvSpPr>
        <p:spPr>
          <a:xfrm>
            <a:off x="-3098062" y="606399"/>
            <a:ext cx="1870429" cy="399147"/>
          </a:xfrm>
          <a:prstGeom prst="rect">
            <a:avLst/>
          </a:prstGeom>
        </p:spPr>
        <p:txBody>
          <a:bodyPr wrap="square" lIns="51434" tIns="25717" rIns="51434" bIns="25717">
            <a:spAutoFit/>
          </a:bodyPr>
          <a:lstStyle/>
          <a:p>
            <a:pPr algn="r" defTabSz="514337">
              <a:lnSpc>
                <a:spcPct val="130000"/>
              </a:lnSpc>
            </a:pPr>
            <a:r>
              <a:rPr lang="zh-CN" altLang="en-US" sz="900" dirty="0">
                <a:solidFill>
                  <a:srgbClr val="E7E6E6">
                    <a:lumMod val="25000"/>
                  </a:srgbClr>
                </a:solidFill>
                <a:latin typeface="+mn-ea"/>
              </a:rPr>
              <a:t>顶部“开始”面板中可以对字体、字号、颜色、行距等进行修改。</a:t>
            </a:r>
          </a:p>
        </p:txBody>
      </p:sp>
      <p:sp>
        <p:nvSpPr>
          <p:cNvPr id="22" name="文本框 21"/>
          <p:cNvSpPr txBox="1"/>
          <p:nvPr/>
        </p:nvSpPr>
        <p:spPr>
          <a:xfrm>
            <a:off x="-2240001" y="-443164"/>
            <a:ext cx="989692" cy="236602"/>
          </a:xfrm>
          <a:prstGeom prst="rect">
            <a:avLst/>
          </a:prstGeom>
          <a:noFill/>
        </p:spPr>
        <p:txBody>
          <a:bodyPr wrap="none" lIns="51434" tIns="25717" rIns="51434" bIns="25717" rtlCol="0">
            <a:spAutoFit/>
          </a:bodyPr>
          <a:lstStyle/>
          <a:p>
            <a:pPr algn="r" defTabSz="514337"/>
            <a:r>
              <a:rPr lang="en-US" altLang="zh-CN" sz="1200" b="1" dirty="0">
                <a:solidFill>
                  <a:srgbClr val="E7E6E6">
                    <a:lumMod val="25000"/>
                  </a:srgbClr>
                </a:solidFill>
                <a:latin typeface="+mj-lt"/>
                <a:ea typeface="宋体"/>
                <a:cs typeface="Arial" panose="020B0604020202020204" pitchFamily="34" charset="0"/>
              </a:rPr>
              <a:t>ADD YOUR TITLE</a:t>
            </a:r>
            <a:endParaRPr lang="zh-CN" altLang="en-US" sz="1200" b="1" dirty="0">
              <a:solidFill>
                <a:srgbClr val="E7E6E6">
                  <a:lumMod val="25000"/>
                </a:srgbClr>
              </a:solidFill>
              <a:latin typeface="+mj-lt"/>
              <a:ea typeface="宋体"/>
              <a:cs typeface="Arial" panose="020B0604020202020204" pitchFamily="34" charset="0"/>
            </a:endParaRPr>
          </a:p>
        </p:txBody>
      </p:sp>
      <p:graphicFrame>
        <p:nvGraphicFramePr>
          <p:cNvPr id="50" name="圖表 49">
            <a:extLst>
              <a:ext uri="{FF2B5EF4-FFF2-40B4-BE49-F238E27FC236}">
                <a16:creationId xmlns:a16="http://schemas.microsoft.com/office/drawing/2014/main" id="{FFF1B17B-02B3-4600-ACDF-07042A6375F2}"/>
              </a:ext>
            </a:extLst>
          </p:cNvPr>
          <p:cNvGraphicFramePr/>
          <p:nvPr>
            <p:extLst>
              <p:ext uri="{D42A27DB-BD31-4B8C-83A1-F6EECF244321}">
                <p14:modId xmlns:p14="http://schemas.microsoft.com/office/powerpoint/2010/main" val="1818154744"/>
              </p:ext>
            </p:extLst>
          </p:nvPr>
        </p:nvGraphicFramePr>
        <p:xfrm>
          <a:off x="4538784" y="7258718"/>
          <a:ext cx="4078583" cy="3019026"/>
        </p:xfrm>
        <a:graphic>
          <a:graphicData uri="http://schemas.openxmlformats.org/drawingml/2006/chart">
            <c:chart xmlns:c="http://schemas.openxmlformats.org/drawingml/2006/chart" xmlns:r="http://schemas.openxmlformats.org/officeDocument/2006/relationships" r:id="rId3"/>
          </a:graphicData>
        </a:graphic>
      </p:graphicFrame>
      <p:sp>
        <p:nvSpPr>
          <p:cNvPr id="51" name="Title 9">
            <a:extLst>
              <a:ext uri="{FF2B5EF4-FFF2-40B4-BE49-F238E27FC236}">
                <a16:creationId xmlns:a16="http://schemas.microsoft.com/office/drawing/2014/main" id="{F92B4273-43BB-4EFE-8812-E44D3C7CFC82}"/>
              </a:ext>
            </a:extLst>
          </p:cNvPr>
          <p:cNvSpPr txBox="1">
            <a:spLocks/>
          </p:cNvSpPr>
          <p:nvPr/>
        </p:nvSpPr>
        <p:spPr>
          <a:xfrm>
            <a:off x="637644" y="977302"/>
            <a:ext cx="7290054" cy="1124712"/>
          </a:xfrm>
          <a:prstGeom prst="rect">
            <a:avLst/>
          </a:prstGeom>
        </p:spPr>
        <p:txBody>
          <a:bodyP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zh-TW" altLang="zh-TW" sz="3200" dirty="0">
                <a:latin typeface="+mj-ea"/>
              </a:rPr>
              <a:t>台灣進</a:t>
            </a:r>
            <a:r>
              <a:rPr lang="zh-TW" altLang="zh-TW" sz="3200" dirty="0">
                <a:latin typeface="+mn-lt"/>
              </a:rPr>
              <a:t>口</a:t>
            </a:r>
            <a:r>
              <a:rPr lang="zh-TW" altLang="zh-TW" sz="3200" dirty="0">
                <a:latin typeface="+mj-ea"/>
              </a:rPr>
              <a:t>能源比</a:t>
            </a:r>
            <a:r>
              <a:rPr lang="en-US" altLang="zh-TW" sz="3200" dirty="0">
                <a:latin typeface="+mj-ea"/>
              </a:rPr>
              <a:t>98.04</a:t>
            </a:r>
            <a:r>
              <a:rPr lang="zh-TW" altLang="zh-TW" sz="3200" dirty="0">
                <a:latin typeface="+mj-ea"/>
              </a:rPr>
              <a:t>％</a:t>
            </a:r>
            <a:r>
              <a:rPr lang="zh-TW" altLang="en-US" sz="3200" dirty="0">
                <a:latin typeface="+mj-ea"/>
              </a:rPr>
              <a:t>，</a:t>
            </a:r>
            <a:endParaRPr lang="en-US" altLang="zh-TW" sz="3200" dirty="0">
              <a:latin typeface="+mj-ea"/>
            </a:endParaRPr>
          </a:p>
          <a:p>
            <a:r>
              <a:rPr lang="zh-TW" altLang="zh-TW" sz="3200" dirty="0">
                <a:latin typeface="+mj-ea"/>
              </a:rPr>
              <a:t>自產能源比</a:t>
            </a:r>
            <a:r>
              <a:rPr lang="zh-TW" altLang="en-US" sz="3200" dirty="0">
                <a:latin typeface="+mj-ea"/>
              </a:rPr>
              <a:t>僅占</a:t>
            </a:r>
            <a:r>
              <a:rPr lang="en-US" altLang="zh-TW" sz="3200" dirty="0">
                <a:latin typeface="+mj-ea"/>
              </a:rPr>
              <a:t>1.96</a:t>
            </a:r>
            <a:r>
              <a:rPr lang="zh-TW" altLang="zh-TW" sz="3200" dirty="0">
                <a:latin typeface="+mj-ea"/>
              </a:rPr>
              <a:t>％</a:t>
            </a:r>
            <a:endParaRPr lang="en-US" sz="3200" dirty="0">
              <a:latin typeface="+mj-ea"/>
            </a:endParaRPr>
          </a:p>
        </p:txBody>
      </p:sp>
      <p:sp>
        <p:nvSpPr>
          <p:cNvPr id="52" name="矩形 51">
            <a:extLst>
              <a:ext uri="{FF2B5EF4-FFF2-40B4-BE49-F238E27FC236}">
                <a16:creationId xmlns:a16="http://schemas.microsoft.com/office/drawing/2014/main" id="{D4C90B8F-835F-4321-9704-37AB756A0470}"/>
              </a:ext>
            </a:extLst>
          </p:cNvPr>
          <p:cNvSpPr/>
          <p:nvPr/>
        </p:nvSpPr>
        <p:spPr>
          <a:xfrm>
            <a:off x="1084543" y="2419881"/>
            <a:ext cx="3544560" cy="1077218"/>
          </a:xfrm>
          <a:prstGeom prst="rect">
            <a:avLst/>
          </a:prstGeom>
        </p:spPr>
        <p:txBody>
          <a:bodyPr wrap="none">
            <a:spAutoFit/>
          </a:bodyPr>
          <a:lstStyle/>
          <a:p>
            <a:r>
              <a:rPr lang="zh-TW" altLang="zh-TW" sz="3200" cap="all" spc="75" dirty="0">
                <a:solidFill>
                  <a:schemeClr val="tx1">
                    <a:lumMod val="95000"/>
                    <a:lumOff val="5000"/>
                  </a:schemeClr>
                </a:solidFill>
                <a:latin typeface="+mj-lt"/>
                <a:ea typeface="+mj-ea"/>
                <a:cs typeface="+mj-cs"/>
              </a:rPr>
              <a:t>自產能源不足</a:t>
            </a:r>
            <a:endParaRPr lang="en-US" altLang="zh-TW" sz="3200" cap="all" spc="75" dirty="0">
              <a:solidFill>
                <a:schemeClr val="tx1">
                  <a:lumMod val="95000"/>
                  <a:lumOff val="5000"/>
                </a:schemeClr>
              </a:solidFill>
              <a:latin typeface="+mj-lt"/>
              <a:ea typeface="+mj-ea"/>
              <a:cs typeface="+mj-cs"/>
            </a:endParaRPr>
          </a:p>
          <a:p>
            <a:r>
              <a:rPr lang="zh-TW" altLang="zh-TW" sz="3200" cap="all" spc="75" dirty="0">
                <a:solidFill>
                  <a:schemeClr val="tx1">
                    <a:lumMod val="95000"/>
                    <a:lumOff val="5000"/>
                  </a:schemeClr>
                </a:solidFill>
                <a:latin typeface="+mj-lt"/>
                <a:ea typeface="+mj-ea"/>
                <a:cs typeface="+mj-cs"/>
              </a:rPr>
              <a:t>能源仰賴進口供應</a:t>
            </a:r>
            <a:endParaRPr lang="zh-TW" altLang="en-US" sz="3200" cap="all" spc="75" dirty="0">
              <a:solidFill>
                <a:schemeClr val="tx1">
                  <a:lumMod val="95000"/>
                  <a:lumOff val="5000"/>
                </a:schemeClr>
              </a:solidFill>
              <a:latin typeface="+mj-lt"/>
              <a:ea typeface="+mj-ea"/>
              <a:cs typeface="+mj-cs"/>
            </a:endParaRPr>
          </a:p>
        </p:txBody>
      </p:sp>
      <p:graphicFrame>
        <p:nvGraphicFramePr>
          <p:cNvPr id="53" name="图表 3">
            <a:extLst>
              <a:ext uri="{FF2B5EF4-FFF2-40B4-BE49-F238E27FC236}">
                <a16:creationId xmlns:a16="http://schemas.microsoft.com/office/drawing/2014/main" id="{CACCA108-35DD-4C2B-AD35-C979C229E7F6}"/>
              </a:ext>
            </a:extLst>
          </p:cNvPr>
          <p:cNvGraphicFramePr/>
          <p:nvPr>
            <p:extLst>
              <p:ext uri="{D42A27DB-BD31-4B8C-83A1-F6EECF244321}">
                <p14:modId xmlns:p14="http://schemas.microsoft.com/office/powerpoint/2010/main" val="804104945"/>
              </p:ext>
            </p:extLst>
          </p:nvPr>
        </p:nvGraphicFramePr>
        <p:xfrm>
          <a:off x="4724723" y="1321848"/>
          <a:ext cx="3895589" cy="4720651"/>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组 17"/>
          <p:cNvGrpSpPr/>
          <p:nvPr/>
        </p:nvGrpSpPr>
        <p:grpSpPr>
          <a:xfrm>
            <a:off x="4614359" y="3306271"/>
            <a:ext cx="1039879" cy="868387"/>
            <a:chOff x="3777057" y="2962276"/>
            <a:chExt cx="1047429" cy="857250"/>
          </a:xfrm>
        </p:grpSpPr>
        <p:sp>
          <p:nvSpPr>
            <p:cNvPr id="19" name="椭圆 18"/>
            <p:cNvSpPr/>
            <p:nvPr/>
          </p:nvSpPr>
          <p:spPr>
            <a:xfrm>
              <a:off x="3872147" y="2962276"/>
              <a:ext cx="857250" cy="857250"/>
            </a:xfrm>
            <a:prstGeom prst="ellipse">
              <a:avLst/>
            </a:prstGeom>
            <a:solidFill>
              <a:srgbClr val="FFFFCC"/>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20" name="文本框 19"/>
            <p:cNvSpPr txBox="1"/>
            <p:nvPr/>
          </p:nvSpPr>
          <p:spPr>
            <a:xfrm>
              <a:off x="3777057" y="3202938"/>
              <a:ext cx="1047429" cy="352237"/>
            </a:xfrm>
            <a:prstGeom prst="rect">
              <a:avLst/>
            </a:prstGeom>
            <a:noFill/>
          </p:spPr>
          <p:txBody>
            <a:bodyPr wrap="square" rtlCol="0">
              <a:spAutoFit/>
            </a:bodyPr>
            <a:lstStyle/>
            <a:p>
              <a:pPr algn="ctr"/>
              <a:r>
                <a:rPr lang="zh-TW" altLang="en-US" b="1" dirty="0">
                  <a:solidFill>
                    <a:schemeClr val="tx1">
                      <a:lumMod val="75000"/>
                      <a:lumOff val="25000"/>
                    </a:schemeClr>
                  </a:solidFill>
                  <a:latin typeface="+mj-lt"/>
                </a:rPr>
                <a:t>油料</a:t>
              </a:r>
              <a:endParaRPr lang="zh-CN" altLang="en-US" b="1" dirty="0">
                <a:solidFill>
                  <a:schemeClr val="tx1">
                    <a:lumMod val="75000"/>
                    <a:lumOff val="25000"/>
                  </a:schemeClr>
                </a:solidFill>
                <a:latin typeface="+mj-lt"/>
              </a:endParaRPr>
            </a:p>
          </p:txBody>
        </p:sp>
      </p:grpSp>
      <p:sp>
        <p:nvSpPr>
          <p:cNvPr id="48" name="流程圖: 接點 47">
            <a:extLst>
              <a:ext uri="{FF2B5EF4-FFF2-40B4-BE49-F238E27FC236}">
                <a16:creationId xmlns:a16="http://schemas.microsoft.com/office/drawing/2014/main" id="{DE37AD3E-5AB0-4E47-882E-C0DB30D7F526}"/>
              </a:ext>
            </a:extLst>
          </p:cNvPr>
          <p:cNvSpPr/>
          <p:nvPr/>
        </p:nvSpPr>
        <p:spPr>
          <a:xfrm>
            <a:off x="782718" y="2463086"/>
            <a:ext cx="200416" cy="231857"/>
          </a:xfrm>
          <a:prstGeom prst="flowChartConnector">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a:extLst>
              <a:ext uri="{FF2B5EF4-FFF2-40B4-BE49-F238E27FC236}">
                <a16:creationId xmlns:a16="http://schemas.microsoft.com/office/drawing/2014/main" id="{D1D6D63D-2902-4F7B-B9AB-76C70CD96291}"/>
              </a:ext>
            </a:extLst>
          </p:cNvPr>
          <p:cNvSpPr/>
          <p:nvPr/>
        </p:nvSpPr>
        <p:spPr>
          <a:xfrm>
            <a:off x="776884" y="3805635"/>
            <a:ext cx="200416" cy="231857"/>
          </a:xfrm>
          <a:prstGeom prst="flowChartConnector">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03F3EEA-738F-4BDA-820E-3C6F09C51F1D}"/>
              </a:ext>
            </a:extLst>
          </p:cNvPr>
          <p:cNvSpPr/>
          <p:nvPr/>
        </p:nvSpPr>
        <p:spPr>
          <a:xfrm>
            <a:off x="1138374" y="3731527"/>
            <a:ext cx="2284600" cy="1077218"/>
          </a:xfrm>
          <a:prstGeom prst="rect">
            <a:avLst/>
          </a:prstGeom>
        </p:spPr>
        <p:txBody>
          <a:bodyPr wrap="none">
            <a:spAutoFit/>
          </a:bodyPr>
          <a:lstStyle/>
          <a:p>
            <a:r>
              <a:rPr lang="zh-TW" altLang="en-US" sz="3200" cap="all" spc="75" dirty="0">
                <a:solidFill>
                  <a:schemeClr val="tx1">
                    <a:lumMod val="95000"/>
                    <a:lumOff val="5000"/>
                  </a:schemeClr>
                </a:solidFill>
                <a:latin typeface="+mj-lt"/>
                <a:ea typeface="+mj-ea"/>
                <a:cs typeface="+mj-cs"/>
              </a:rPr>
              <a:t>能源供需</a:t>
            </a:r>
            <a:endParaRPr lang="en-US" altLang="zh-TW" sz="3200" cap="all" spc="75" dirty="0">
              <a:solidFill>
                <a:schemeClr val="tx1">
                  <a:lumMod val="95000"/>
                  <a:lumOff val="5000"/>
                </a:schemeClr>
              </a:solidFill>
              <a:latin typeface="+mj-lt"/>
              <a:ea typeface="+mj-ea"/>
              <a:cs typeface="+mj-cs"/>
            </a:endParaRPr>
          </a:p>
          <a:p>
            <a:r>
              <a:rPr lang="zh-TW" altLang="en-US" sz="3200" cap="all" spc="75" dirty="0">
                <a:solidFill>
                  <a:schemeClr val="tx1">
                    <a:lumMod val="95000"/>
                    <a:lumOff val="5000"/>
                  </a:schemeClr>
                </a:solidFill>
                <a:latin typeface="+mj-lt"/>
                <a:ea typeface="+mj-ea"/>
                <a:cs typeface="+mj-cs"/>
              </a:rPr>
              <a:t>受制於他人</a:t>
            </a:r>
          </a:p>
        </p:txBody>
      </p:sp>
      <p:sp>
        <p:nvSpPr>
          <p:cNvPr id="54" name="Title 9">
            <a:extLst>
              <a:ext uri="{FF2B5EF4-FFF2-40B4-BE49-F238E27FC236}">
                <a16:creationId xmlns:a16="http://schemas.microsoft.com/office/drawing/2014/main" id="{61149DA6-2E24-490A-BFD4-67639428B5CE}"/>
              </a:ext>
            </a:extLst>
          </p:cNvPr>
          <p:cNvSpPr txBox="1">
            <a:spLocks/>
          </p:cNvSpPr>
          <p:nvPr/>
        </p:nvSpPr>
        <p:spPr>
          <a:xfrm>
            <a:off x="369879" y="246104"/>
            <a:ext cx="7290054" cy="1124712"/>
          </a:xfrm>
          <a:prstGeom prst="rect">
            <a:avLst/>
          </a:prstGeom>
        </p:spPr>
        <p:txBody>
          <a:bodyP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zh-TW" sz="3600" dirty="0">
                <a:latin typeface="+mj-ea"/>
              </a:rPr>
              <a:t>1.1</a:t>
            </a:r>
            <a:r>
              <a:rPr lang="zh-TW" altLang="en-US" sz="3600" dirty="0">
                <a:latin typeface="+mj-ea"/>
              </a:rPr>
              <a:t>研究背景</a:t>
            </a:r>
            <a:r>
              <a:rPr lang="en-US" altLang="zh-TW" sz="3600" dirty="0">
                <a:latin typeface="+mj-ea"/>
              </a:rPr>
              <a:t>(1/4)</a:t>
            </a:r>
            <a:endParaRPr lang="en-US" sz="3600" dirty="0">
              <a:latin typeface="+mj-ea"/>
            </a:endParaRPr>
          </a:p>
        </p:txBody>
      </p:sp>
      <p:grpSp>
        <p:nvGrpSpPr>
          <p:cNvPr id="55" name="组 17">
            <a:extLst>
              <a:ext uri="{FF2B5EF4-FFF2-40B4-BE49-F238E27FC236}">
                <a16:creationId xmlns:a16="http://schemas.microsoft.com/office/drawing/2014/main" id="{D996E8A0-13D7-4009-A98F-242C24595FDF}"/>
              </a:ext>
            </a:extLst>
          </p:cNvPr>
          <p:cNvGrpSpPr/>
          <p:nvPr/>
        </p:nvGrpSpPr>
        <p:grpSpPr>
          <a:xfrm>
            <a:off x="7248052" y="1756670"/>
            <a:ext cx="782205" cy="633414"/>
            <a:chOff x="3777057" y="2962276"/>
            <a:chExt cx="1047429" cy="857250"/>
          </a:xfrm>
        </p:grpSpPr>
        <p:sp>
          <p:nvSpPr>
            <p:cNvPr id="58" name="椭圆 18">
              <a:extLst>
                <a:ext uri="{FF2B5EF4-FFF2-40B4-BE49-F238E27FC236}">
                  <a16:creationId xmlns:a16="http://schemas.microsoft.com/office/drawing/2014/main" id="{2B3F514A-9F2B-45B3-96BA-B539302EB85A}"/>
                </a:ext>
              </a:extLst>
            </p:cNvPr>
            <p:cNvSpPr/>
            <p:nvPr/>
          </p:nvSpPr>
          <p:spPr>
            <a:xfrm>
              <a:off x="3872147" y="2962276"/>
              <a:ext cx="857250" cy="857250"/>
            </a:xfrm>
            <a:prstGeom prst="ellipse">
              <a:avLst/>
            </a:prstGeom>
            <a:solidFill>
              <a:schemeClr val="accent2">
                <a:lumMod val="20000"/>
                <a:lumOff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59" name="文本框 19">
              <a:extLst>
                <a:ext uri="{FF2B5EF4-FFF2-40B4-BE49-F238E27FC236}">
                  <a16:creationId xmlns:a16="http://schemas.microsoft.com/office/drawing/2014/main" id="{406C51FF-AFC1-4BE6-9AD2-8641F39E65BF}"/>
                </a:ext>
              </a:extLst>
            </p:cNvPr>
            <p:cNvSpPr txBox="1"/>
            <p:nvPr/>
          </p:nvSpPr>
          <p:spPr>
            <a:xfrm>
              <a:off x="3777057" y="3202938"/>
              <a:ext cx="1047429" cy="364595"/>
            </a:xfrm>
            <a:prstGeom prst="rect">
              <a:avLst/>
            </a:prstGeom>
            <a:noFill/>
          </p:spPr>
          <p:txBody>
            <a:bodyPr wrap="square" rtlCol="0">
              <a:spAutoFit/>
            </a:bodyPr>
            <a:lstStyle/>
            <a:p>
              <a:pPr algn="ctr"/>
              <a:r>
                <a:rPr lang="zh-TW" altLang="en-US" b="1" dirty="0">
                  <a:solidFill>
                    <a:schemeClr val="tx1">
                      <a:lumMod val="75000"/>
                      <a:lumOff val="25000"/>
                    </a:schemeClr>
                  </a:solidFill>
                  <a:latin typeface="+mj-lt"/>
                </a:rPr>
                <a:t>煙煤</a:t>
              </a:r>
              <a:endParaRPr lang="zh-CN" altLang="en-US" b="1" dirty="0">
                <a:solidFill>
                  <a:schemeClr val="tx1">
                    <a:lumMod val="75000"/>
                    <a:lumOff val="25000"/>
                  </a:schemeClr>
                </a:solidFill>
                <a:latin typeface="+mj-lt"/>
              </a:endParaRPr>
            </a:p>
          </p:txBody>
        </p:sp>
      </p:grpSp>
      <p:grpSp>
        <p:nvGrpSpPr>
          <p:cNvPr id="61" name="组 17">
            <a:extLst>
              <a:ext uri="{FF2B5EF4-FFF2-40B4-BE49-F238E27FC236}">
                <a16:creationId xmlns:a16="http://schemas.microsoft.com/office/drawing/2014/main" id="{195F227D-98F3-4F9D-BE3A-3B7793AAF7D3}"/>
              </a:ext>
            </a:extLst>
          </p:cNvPr>
          <p:cNvGrpSpPr/>
          <p:nvPr/>
        </p:nvGrpSpPr>
        <p:grpSpPr>
          <a:xfrm>
            <a:off x="5264264" y="1945904"/>
            <a:ext cx="782205" cy="633414"/>
            <a:chOff x="3777057" y="2962276"/>
            <a:chExt cx="1047429" cy="857250"/>
          </a:xfrm>
        </p:grpSpPr>
        <p:sp>
          <p:nvSpPr>
            <p:cNvPr id="62" name="椭圆 18">
              <a:extLst>
                <a:ext uri="{FF2B5EF4-FFF2-40B4-BE49-F238E27FC236}">
                  <a16:creationId xmlns:a16="http://schemas.microsoft.com/office/drawing/2014/main" id="{1ABE2096-A0A5-47BE-9B8F-634B656E3C4F}"/>
                </a:ext>
              </a:extLst>
            </p:cNvPr>
            <p:cNvSpPr/>
            <p:nvPr/>
          </p:nvSpPr>
          <p:spPr>
            <a:xfrm>
              <a:off x="3872147" y="2962276"/>
              <a:ext cx="857250" cy="857250"/>
            </a:xfrm>
            <a:prstGeom prst="ellipse">
              <a:avLst/>
            </a:prstGeom>
            <a:solidFill>
              <a:schemeClr val="accent4">
                <a:lumMod val="20000"/>
                <a:lumOff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63" name="文本框 19">
              <a:extLst>
                <a:ext uri="{FF2B5EF4-FFF2-40B4-BE49-F238E27FC236}">
                  <a16:creationId xmlns:a16="http://schemas.microsoft.com/office/drawing/2014/main" id="{0534D06B-38FF-41E2-8D9E-82AD0B60F0C5}"/>
                </a:ext>
              </a:extLst>
            </p:cNvPr>
            <p:cNvSpPr txBox="1"/>
            <p:nvPr/>
          </p:nvSpPr>
          <p:spPr>
            <a:xfrm>
              <a:off x="3777057" y="3202938"/>
              <a:ext cx="1047429" cy="416539"/>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mj-lt"/>
                </a:rPr>
                <a:t>天然氣</a:t>
              </a:r>
              <a:endParaRPr lang="zh-CN" altLang="en-US" sz="1400" b="1" dirty="0">
                <a:solidFill>
                  <a:schemeClr val="tx1">
                    <a:lumMod val="75000"/>
                    <a:lumOff val="25000"/>
                  </a:schemeClr>
                </a:solidFill>
                <a:latin typeface="+mj-lt"/>
              </a:endParaRPr>
            </a:p>
          </p:txBody>
        </p:sp>
      </p:grpSp>
      <p:grpSp>
        <p:nvGrpSpPr>
          <p:cNvPr id="64" name="组 17">
            <a:extLst>
              <a:ext uri="{FF2B5EF4-FFF2-40B4-BE49-F238E27FC236}">
                <a16:creationId xmlns:a16="http://schemas.microsoft.com/office/drawing/2014/main" id="{ADE604F6-4F41-4068-B7DA-B056B6980061}"/>
              </a:ext>
            </a:extLst>
          </p:cNvPr>
          <p:cNvGrpSpPr/>
          <p:nvPr/>
        </p:nvGrpSpPr>
        <p:grpSpPr>
          <a:xfrm>
            <a:off x="5810179" y="1604102"/>
            <a:ext cx="782205" cy="633414"/>
            <a:chOff x="3777057" y="2962276"/>
            <a:chExt cx="1047429" cy="857250"/>
          </a:xfrm>
          <a:solidFill>
            <a:schemeClr val="accent4">
              <a:lumMod val="40000"/>
              <a:lumOff val="60000"/>
            </a:schemeClr>
          </a:solidFill>
        </p:grpSpPr>
        <p:sp>
          <p:nvSpPr>
            <p:cNvPr id="65" name="椭圆 18">
              <a:extLst>
                <a:ext uri="{FF2B5EF4-FFF2-40B4-BE49-F238E27FC236}">
                  <a16:creationId xmlns:a16="http://schemas.microsoft.com/office/drawing/2014/main" id="{FFA7ADBA-7DB0-486A-85D9-74C47A023298}"/>
                </a:ext>
              </a:extLst>
            </p:cNvPr>
            <p:cNvSpPr/>
            <p:nvPr/>
          </p:nvSpPr>
          <p:spPr>
            <a:xfrm>
              <a:off x="3872147" y="2962276"/>
              <a:ext cx="857250" cy="857250"/>
            </a:xfrm>
            <a:prstGeom prst="ellipse">
              <a:avLst/>
            </a:prstGeom>
            <a:gr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66" name="文本框 19">
              <a:extLst>
                <a:ext uri="{FF2B5EF4-FFF2-40B4-BE49-F238E27FC236}">
                  <a16:creationId xmlns:a16="http://schemas.microsoft.com/office/drawing/2014/main" id="{D84BD20B-BE48-42FB-BDBE-44580F37247A}"/>
                </a:ext>
              </a:extLst>
            </p:cNvPr>
            <p:cNvSpPr txBox="1"/>
            <p:nvPr/>
          </p:nvSpPr>
          <p:spPr>
            <a:xfrm>
              <a:off x="3777057" y="3202938"/>
              <a:ext cx="1047429" cy="416539"/>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mj-lt"/>
                </a:rPr>
                <a:t>核能</a:t>
              </a:r>
              <a:endParaRPr lang="zh-CN" altLang="en-US" sz="1400" b="1" dirty="0">
                <a:solidFill>
                  <a:schemeClr val="tx1">
                    <a:lumMod val="75000"/>
                    <a:lumOff val="25000"/>
                  </a:schemeClr>
                </a:solidFill>
                <a:latin typeface="+mj-lt"/>
              </a:endParaRPr>
            </a:p>
          </p:txBody>
        </p:sp>
      </p:grpSp>
      <p:grpSp>
        <p:nvGrpSpPr>
          <p:cNvPr id="67" name="组 17">
            <a:extLst>
              <a:ext uri="{FF2B5EF4-FFF2-40B4-BE49-F238E27FC236}">
                <a16:creationId xmlns:a16="http://schemas.microsoft.com/office/drawing/2014/main" id="{A6F07A55-2C5F-44D2-9B9C-78F0E45104C8}"/>
              </a:ext>
            </a:extLst>
          </p:cNvPr>
          <p:cNvGrpSpPr/>
          <p:nvPr/>
        </p:nvGrpSpPr>
        <p:grpSpPr>
          <a:xfrm>
            <a:off x="6458907" y="1536499"/>
            <a:ext cx="782205" cy="633414"/>
            <a:chOff x="3777057" y="2962276"/>
            <a:chExt cx="1047429" cy="857250"/>
          </a:xfrm>
          <a:solidFill>
            <a:schemeClr val="bg2">
              <a:lumMod val="90000"/>
            </a:schemeClr>
          </a:solidFill>
        </p:grpSpPr>
        <p:sp>
          <p:nvSpPr>
            <p:cNvPr id="68" name="椭圆 18">
              <a:extLst>
                <a:ext uri="{FF2B5EF4-FFF2-40B4-BE49-F238E27FC236}">
                  <a16:creationId xmlns:a16="http://schemas.microsoft.com/office/drawing/2014/main" id="{8688541B-BDED-4B07-BAB1-E59FAED2AF23}"/>
                </a:ext>
              </a:extLst>
            </p:cNvPr>
            <p:cNvSpPr/>
            <p:nvPr/>
          </p:nvSpPr>
          <p:spPr>
            <a:xfrm>
              <a:off x="3872147" y="2962276"/>
              <a:ext cx="857250" cy="857250"/>
            </a:xfrm>
            <a:prstGeom prst="ellipse">
              <a:avLst/>
            </a:prstGeom>
            <a:gr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mj-lt"/>
              </a:endParaRPr>
            </a:p>
          </p:txBody>
        </p:sp>
        <p:sp>
          <p:nvSpPr>
            <p:cNvPr id="69" name="文本框 19">
              <a:extLst>
                <a:ext uri="{FF2B5EF4-FFF2-40B4-BE49-F238E27FC236}">
                  <a16:creationId xmlns:a16="http://schemas.microsoft.com/office/drawing/2014/main" id="{48F86AE9-60FF-40B7-9795-1564724AD610}"/>
                </a:ext>
              </a:extLst>
            </p:cNvPr>
            <p:cNvSpPr txBox="1"/>
            <p:nvPr/>
          </p:nvSpPr>
          <p:spPr>
            <a:xfrm>
              <a:off x="3777057" y="3202938"/>
              <a:ext cx="1047429" cy="416539"/>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mj-lt"/>
                </a:rPr>
                <a:t>自產</a:t>
              </a:r>
              <a:endParaRPr lang="zh-CN" altLang="en-US" sz="1400" b="1" dirty="0">
                <a:solidFill>
                  <a:schemeClr val="tx1">
                    <a:lumMod val="75000"/>
                    <a:lumOff val="25000"/>
                  </a:schemeClr>
                </a:solidFill>
                <a:latin typeface="+mj-lt"/>
              </a:endParaRPr>
            </a:p>
          </p:txBody>
        </p:sp>
      </p:grpSp>
      <p:sp>
        <p:nvSpPr>
          <p:cNvPr id="70" name="灯片编号占位符 3">
            <a:extLst>
              <a:ext uri="{FF2B5EF4-FFF2-40B4-BE49-F238E27FC236}">
                <a16:creationId xmlns:a16="http://schemas.microsoft.com/office/drawing/2014/main" id="{34CAA48D-468D-4DE7-AF30-9662BECF80BE}"/>
              </a:ext>
            </a:extLst>
          </p:cNvPr>
          <p:cNvSpPr txBox="1">
            <a:spLocks/>
          </p:cNvSpPr>
          <p:nvPr/>
        </p:nvSpPr>
        <p:spPr>
          <a:xfrm>
            <a:off x="8610498" y="6513448"/>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a:t>
            </a:fld>
            <a:endParaRPr lang="zh-CN" altLang="en-US" dirty="0"/>
          </a:p>
        </p:txBody>
      </p:sp>
      <p:sp>
        <p:nvSpPr>
          <p:cNvPr id="71" name="矩形 70">
            <a:extLst>
              <a:ext uri="{FF2B5EF4-FFF2-40B4-BE49-F238E27FC236}">
                <a16:creationId xmlns:a16="http://schemas.microsoft.com/office/drawing/2014/main" id="{8838AC43-2FBD-4D2B-B12F-5A32B47982BC}"/>
              </a:ext>
            </a:extLst>
          </p:cNvPr>
          <p:cNvSpPr/>
          <p:nvPr/>
        </p:nvSpPr>
        <p:spPr>
          <a:xfrm>
            <a:off x="0" y="6335486"/>
            <a:ext cx="9144000" cy="522514"/>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經濟部能源局能源年報 </a:t>
            </a:r>
            <a:r>
              <a:rPr lang="en-US" altLang="zh-TW" dirty="0"/>
              <a:t>(2019)</a:t>
            </a:r>
            <a:endParaRPr lang="zh-TW" altLang="en-US" dirty="0"/>
          </a:p>
        </p:txBody>
      </p:sp>
    </p:spTree>
    <p:extLst>
      <p:ext uri="{BB962C8B-B14F-4D97-AF65-F5344CB8AC3E}">
        <p14:creationId xmlns:p14="http://schemas.microsoft.com/office/powerpoint/2010/main" val="19681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0918FB03-8D81-4205-8422-BF046B4D9CFF}"/>
              </a:ext>
            </a:extLst>
          </p:cNvPr>
          <p:cNvSpPr txBox="1">
            <a:spLocks/>
          </p:cNvSpPr>
          <p:nvPr/>
        </p:nvSpPr>
        <p:spPr>
          <a:xfrm>
            <a:off x="653477" y="140924"/>
            <a:ext cx="4469366" cy="1125140"/>
          </a:xfrm>
          <a:prstGeom prst="rect">
            <a:avLst/>
          </a:prstGeom>
          <a:noFill/>
        </p:spPr>
        <p:txBody>
          <a:bodyPr vert="horz" lIns="67500" tIns="34290" rIns="67500" bIns="34290" rtlCol="0" anchor="b">
            <a:normAutofit fontScale="97500"/>
          </a:bodyPr>
          <a:lstStyle>
            <a:lvl1pPr algn="l" defTabSz="914400" rtl="0" eaLnBrk="1" latinLnBrk="0" hangingPunct="1">
              <a:lnSpc>
                <a:spcPct val="80000"/>
              </a:lnSpc>
              <a:spcBef>
                <a:spcPct val="0"/>
              </a:spcBef>
              <a:buNone/>
              <a:defRPr sz="4000" b="1" kern="1200" cap="all" spc="100" baseline="0">
                <a:solidFill>
                  <a:schemeClr val="tx2"/>
                </a:solidFill>
                <a:latin typeface="+mj-lt"/>
                <a:ea typeface="+mj-ea"/>
                <a:cs typeface="+mj-cs"/>
              </a:defRPr>
            </a:lvl1pPr>
          </a:lstStyle>
          <a:p>
            <a:r>
              <a:rPr lang="en-US" altLang="zh-TW" sz="3600" b="0" dirty="0">
                <a:solidFill>
                  <a:schemeClr val="tx1">
                    <a:lumMod val="95000"/>
                    <a:lumOff val="5000"/>
                  </a:schemeClr>
                </a:solidFill>
                <a:latin typeface="+mn-ea"/>
                <a:ea typeface="+mn-ea"/>
              </a:rPr>
              <a:t>4.2</a:t>
            </a:r>
            <a:r>
              <a:rPr lang="zh-TW" altLang="en-US" sz="3600" b="0" dirty="0">
                <a:solidFill>
                  <a:schemeClr val="tx1">
                    <a:lumMod val="95000"/>
                    <a:lumOff val="5000"/>
                  </a:schemeClr>
                </a:solidFill>
                <a:latin typeface="+mn-ea"/>
                <a:ea typeface="+mn-ea"/>
              </a:rPr>
              <a:t>探索性數據分析</a:t>
            </a:r>
            <a:endParaRPr lang="en-US" sz="3600" b="0" dirty="0">
              <a:solidFill>
                <a:schemeClr val="tx1">
                  <a:lumMod val="95000"/>
                  <a:lumOff val="5000"/>
                </a:schemeClr>
              </a:solidFill>
              <a:latin typeface="+mn-ea"/>
              <a:ea typeface="+mn-ea"/>
            </a:endParaRPr>
          </a:p>
        </p:txBody>
      </p:sp>
      <p:sp>
        <p:nvSpPr>
          <p:cNvPr id="4" name="灯片编号占位符 3">
            <a:extLst>
              <a:ext uri="{FF2B5EF4-FFF2-40B4-BE49-F238E27FC236}">
                <a16:creationId xmlns:a16="http://schemas.microsoft.com/office/drawing/2014/main" id="{D656C6E5-9B0E-4A0D-864D-53C9DEC71AC4}"/>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40</a:t>
            </a:fld>
            <a:endParaRPr lang="zh-CN" altLang="en-US" dirty="0"/>
          </a:p>
        </p:txBody>
      </p:sp>
      <p:sp>
        <p:nvSpPr>
          <p:cNvPr id="13" name="矩形 12">
            <a:extLst>
              <a:ext uri="{FF2B5EF4-FFF2-40B4-BE49-F238E27FC236}">
                <a16:creationId xmlns:a16="http://schemas.microsoft.com/office/drawing/2014/main" id="{D800CEB5-DA84-4CE8-9443-29624B5153AE}"/>
              </a:ext>
            </a:extLst>
          </p:cNvPr>
          <p:cNvSpPr/>
          <p:nvPr/>
        </p:nvSpPr>
        <p:spPr>
          <a:xfrm>
            <a:off x="864823" y="1266064"/>
            <a:ext cx="8014771" cy="461665"/>
          </a:xfrm>
          <a:prstGeom prst="rect">
            <a:avLst/>
          </a:prstGeom>
        </p:spPr>
        <p:txBody>
          <a:bodyPr wrap="square">
            <a:spAutoFit/>
          </a:bodyPr>
          <a:lstStyle/>
          <a:p>
            <a:pPr marL="808990" indent="-448310">
              <a:buFont typeface="Arial" panose="020B0604020202020204" pitchFamily="34" charset="0"/>
              <a:buChar char="•"/>
            </a:pPr>
            <a:r>
              <a:rPr lang="zh-TW" altLang="en-US" sz="2400" kern="100" dirty="0">
                <a:latin typeface="微軟正黑體" panose="020B0604030504040204" pitchFamily="34" charset="-120"/>
                <a:cs typeface="Times New Roman" panose="02020603050405020304" pitchFamily="18" charset="0"/>
              </a:rPr>
              <a:t>從時間序列圖中可見，油料耗用量在過去中的變動</a:t>
            </a:r>
            <a:r>
              <a:rPr lang="zh-TW" altLang="zh-TW" sz="2400" kern="100" dirty="0">
                <a:latin typeface="微軟正黑體" panose="020B0604030504040204" pitchFamily="34" charset="-120"/>
                <a:cs typeface="Times New Roman" panose="02020603050405020304" pitchFamily="18" charset="0"/>
              </a:rPr>
              <a:t>。</a:t>
            </a:r>
          </a:p>
        </p:txBody>
      </p:sp>
      <p:pic>
        <p:nvPicPr>
          <p:cNvPr id="15" name="圖片 14">
            <a:extLst>
              <a:ext uri="{FF2B5EF4-FFF2-40B4-BE49-F238E27FC236}">
                <a16:creationId xmlns:a16="http://schemas.microsoft.com/office/drawing/2014/main" id="{C012594C-EFD7-461B-9232-FAC248CB87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1805" y="2379715"/>
            <a:ext cx="8427789" cy="3502830"/>
          </a:xfrm>
          <a:prstGeom prst="rect">
            <a:avLst/>
          </a:prstGeom>
        </p:spPr>
      </p:pic>
    </p:spTree>
    <p:extLst>
      <p:ext uri="{BB962C8B-B14F-4D97-AF65-F5344CB8AC3E}">
        <p14:creationId xmlns:p14="http://schemas.microsoft.com/office/powerpoint/2010/main" val="1962037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26973" y="278429"/>
            <a:ext cx="7290054" cy="1499616"/>
          </a:xfrm>
        </p:spPr>
        <p:txBody>
          <a:bodyPr>
            <a:normAutofit/>
          </a:bodyPr>
          <a:lstStyle/>
          <a:p>
            <a:r>
              <a:rPr lang="en-US" altLang="zh-TW" sz="3600" dirty="0">
                <a:latin typeface="+mn-ea"/>
                <a:ea typeface="+mn-ea"/>
              </a:rPr>
              <a:t>4.2</a:t>
            </a:r>
            <a:r>
              <a:rPr lang="zh-TW" altLang="en-US" sz="3600" dirty="0">
                <a:latin typeface="+mn-ea"/>
                <a:ea typeface="+mn-ea"/>
              </a:rPr>
              <a:t>探索性數據分析</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347719" y="1401873"/>
            <a:ext cx="8201369" cy="1200329"/>
          </a:xfrm>
          <a:prstGeom prst="rect">
            <a:avLst/>
          </a:prstGeom>
        </p:spPr>
        <p:txBody>
          <a:bodyPr wrap="square">
            <a:spAutoFit/>
          </a:bodyPr>
          <a:lstStyle/>
          <a:p>
            <a:pPr marL="808990" indent="-448310">
              <a:buFont typeface="Arial" panose="020B0604020202020204" pitchFamily="34" charset="0"/>
              <a:buChar char="•"/>
            </a:pPr>
            <a:r>
              <a:rPr lang="zh-TW" altLang="en-US" sz="2400" kern="100" dirty="0">
                <a:latin typeface="微軟正黑體" panose="020B0604030504040204" pitchFamily="34" charset="-120"/>
                <a:cs typeface="Times New Roman" panose="02020603050405020304" pitchFamily="18" charset="0"/>
              </a:rPr>
              <a:t>觀察年平均消耗量圖，可以看出來</a:t>
            </a:r>
            <a:r>
              <a:rPr lang="en-US" altLang="zh-TW" sz="2400" kern="100" dirty="0">
                <a:latin typeface="微軟正黑體" panose="020B0604030504040204" pitchFamily="34" charset="-120"/>
                <a:cs typeface="Times New Roman" panose="02020603050405020304" pitchFamily="18" charset="0"/>
              </a:rPr>
              <a:t>5</a:t>
            </a:r>
            <a:r>
              <a:rPr lang="zh-TW" altLang="en-US" sz="2400" kern="100" dirty="0">
                <a:latin typeface="微軟正黑體" panose="020B0604030504040204" pitchFamily="34" charset="-120"/>
                <a:cs typeface="Times New Roman" panose="02020603050405020304" pitchFamily="18" charset="0"/>
              </a:rPr>
              <a:t>月以後耗量逐漸升高，至</a:t>
            </a:r>
            <a:r>
              <a:rPr lang="en-US" altLang="zh-TW" sz="2400" kern="100" dirty="0">
                <a:latin typeface="微軟正黑體" panose="020B0604030504040204" pitchFamily="34" charset="-120"/>
                <a:cs typeface="Times New Roman" panose="02020603050405020304" pitchFamily="18" charset="0"/>
              </a:rPr>
              <a:t>8</a:t>
            </a:r>
            <a:r>
              <a:rPr lang="zh-TW" altLang="en-US" sz="2400" kern="100" dirty="0">
                <a:latin typeface="微軟正黑體" panose="020B0604030504040204" pitchFamily="34" charset="-120"/>
                <a:cs typeface="Times New Roman" panose="02020603050405020304" pitchFamily="18" charset="0"/>
              </a:rPr>
              <a:t>月時為用量高峰，</a:t>
            </a:r>
            <a:r>
              <a:rPr lang="en-US" altLang="zh-TW" sz="2400" kern="100" dirty="0">
                <a:latin typeface="微軟正黑體" panose="020B0604030504040204" pitchFamily="34" charset="-120"/>
                <a:cs typeface="Times New Roman" panose="02020603050405020304" pitchFamily="18" charset="0"/>
              </a:rPr>
              <a:t>9</a:t>
            </a:r>
            <a:r>
              <a:rPr lang="zh-TW" altLang="en-US" sz="2400" kern="100" dirty="0">
                <a:latin typeface="微軟正黑體" panose="020B0604030504040204" pitchFamily="34" charset="-120"/>
                <a:cs typeface="Times New Roman" panose="02020603050405020304" pitchFamily="18" charset="0"/>
              </a:rPr>
              <a:t>月以後逐漸向下，降至</a:t>
            </a:r>
            <a:r>
              <a:rPr lang="en-US" altLang="zh-TW" sz="2400" kern="100" dirty="0">
                <a:latin typeface="微軟正黑體" panose="020B0604030504040204" pitchFamily="34" charset="-120"/>
                <a:cs typeface="Times New Roman" panose="02020603050405020304" pitchFamily="18" charset="0"/>
              </a:rPr>
              <a:t>11</a:t>
            </a:r>
            <a:r>
              <a:rPr lang="zh-TW" altLang="en-US" sz="2400" kern="100" dirty="0">
                <a:latin typeface="微軟正黑體" panose="020B0604030504040204" pitchFamily="34" charset="-120"/>
                <a:cs typeface="Times New Roman" panose="02020603050405020304" pitchFamily="18" charset="0"/>
              </a:rPr>
              <a:t>月後用油量又逐漸攀升，過</a:t>
            </a:r>
            <a:r>
              <a:rPr lang="en-US" altLang="zh-TW" sz="2400" kern="100" dirty="0">
                <a:latin typeface="微軟正黑體" panose="020B0604030504040204" pitchFamily="34" charset="-120"/>
                <a:cs typeface="Times New Roman" panose="02020603050405020304" pitchFamily="18" charset="0"/>
              </a:rPr>
              <a:t>12</a:t>
            </a:r>
            <a:r>
              <a:rPr lang="zh-TW" altLang="en-US" sz="2400" kern="100" dirty="0">
                <a:latin typeface="微軟正黑體" panose="020B0604030504040204" pitchFamily="34" charset="-120"/>
                <a:cs typeface="Times New Roman" panose="02020603050405020304" pitchFamily="18" charset="0"/>
              </a:rPr>
              <a:t>月後降下。</a:t>
            </a:r>
            <a:endParaRPr lang="zh-TW" altLang="zh-TW" sz="2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41</a:t>
            </a:fld>
            <a:endParaRPr lang="zh-CN" altLang="en-US" dirty="0"/>
          </a:p>
        </p:txBody>
      </p:sp>
      <p:pic>
        <p:nvPicPr>
          <p:cNvPr id="6" name="圖片 5">
            <a:extLst>
              <a:ext uri="{FF2B5EF4-FFF2-40B4-BE49-F238E27FC236}">
                <a16:creationId xmlns:a16="http://schemas.microsoft.com/office/drawing/2014/main" id="{7F3F29AE-BD09-4224-93CC-F99C5D7718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4912" y="2971533"/>
            <a:ext cx="8201369" cy="3379424"/>
          </a:xfrm>
          <a:prstGeom prst="rect">
            <a:avLst/>
          </a:prstGeom>
        </p:spPr>
      </p:pic>
      <p:sp>
        <p:nvSpPr>
          <p:cNvPr id="3" name="箭號: 向右 2">
            <a:extLst>
              <a:ext uri="{FF2B5EF4-FFF2-40B4-BE49-F238E27FC236}">
                <a16:creationId xmlns:a16="http://schemas.microsoft.com/office/drawing/2014/main" id="{90693382-005A-4EB0-9398-4EB72C99F961}"/>
              </a:ext>
            </a:extLst>
          </p:cNvPr>
          <p:cNvSpPr/>
          <p:nvPr/>
        </p:nvSpPr>
        <p:spPr>
          <a:xfrm rot="20119448">
            <a:off x="3503364" y="3922005"/>
            <a:ext cx="1068636" cy="172972"/>
          </a:xfrm>
          <a:prstGeom prst="rightArrow">
            <a:avLst/>
          </a:prstGeom>
          <a:solidFill>
            <a:schemeClr val="accent2">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01959C13-E341-49BF-BD6E-7578B5CBB88A}"/>
              </a:ext>
            </a:extLst>
          </p:cNvPr>
          <p:cNvSpPr/>
          <p:nvPr/>
        </p:nvSpPr>
        <p:spPr>
          <a:xfrm rot="1916536">
            <a:off x="5875051" y="3922430"/>
            <a:ext cx="819238" cy="172123"/>
          </a:xfrm>
          <a:prstGeom prst="rightArrow">
            <a:avLst/>
          </a:prstGeom>
          <a:solidFill>
            <a:schemeClr val="accent5">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F9AB45B1-78E2-4968-A16D-36339701F294}"/>
              </a:ext>
            </a:extLst>
          </p:cNvPr>
          <p:cNvSpPr/>
          <p:nvPr/>
        </p:nvSpPr>
        <p:spPr>
          <a:xfrm rot="18931783">
            <a:off x="6867523" y="3815677"/>
            <a:ext cx="819238" cy="172123"/>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36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26973" y="278429"/>
            <a:ext cx="7290054" cy="1499616"/>
          </a:xfrm>
        </p:spPr>
        <p:txBody>
          <a:bodyPr>
            <a:normAutofit/>
          </a:bodyPr>
          <a:lstStyle/>
          <a:p>
            <a:r>
              <a:rPr lang="en-US" altLang="zh-TW" sz="3600" dirty="0">
                <a:latin typeface="+mn-ea"/>
                <a:ea typeface="+mn-ea"/>
              </a:rPr>
              <a:t>4.2</a:t>
            </a:r>
            <a:r>
              <a:rPr lang="zh-TW" altLang="en-US" sz="3600" dirty="0">
                <a:latin typeface="+mn-ea"/>
                <a:ea typeface="+mn-ea"/>
              </a:rPr>
              <a:t>探索性數據分析</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289233" y="1528873"/>
            <a:ext cx="8201369" cy="1015663"/>
          </a:xfrm>
          <a:prstGeom prst="rect">
            <a:avLst/>
          </a:prstGeom>
        </p:spPr>
        <p:txBody>
          <a:bodyPr wrap="square">
            <a:spAutoFit/>
          </a:bodyPr>
          <a:lstStyle/>
          <a:p>
            <a:pPr marL="808990" indent="-448310">
              <a:buFont typeface="Arial" panose="020B0604020202020204" pitchFamily="34" charset="0"/>
              <a:buChar char="•"/>
            </a:pPr>
            <a:r>
              <a:rPr lang="zh-TW" altLang="zh-TW" sz="2000" dirty="0"/>
              <a:t>資料收集為日耗量，將資料轉換成盒鬚圖</a:t>
            </a:r>
            <a:r>
              <a:rPr lang="en-US" altLang="zh-TW" sz="2000" dirty="0"/>
              <a:t>(Box plot)</a:t>
            </a:r>
            <a:r>
              <a:rPr lang="zh-TW" altLang="zh-TW" sz="2000" dirty="0"/>
              <a:t>，更容易用圖形判別每週之耗量，明顯看出耗用量在工作日與假日明顯差別，而星期四耗用量也是明顯的偏低，探究原因係為該部門進修日。</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42</a:t>
            </a:fld>
            <a:endParaRPr lang="zh-CN" altLang="en-US" dirty="0"/>
          </a:p>
        </p:txBody>
      </p:sp>
      <p:pic>
        <p:nvPicPr>
          <p:cNvPr id="7" name="圖片 6">
            <a:extLst>
              <a:ext uri="{FF2B5EF4-FFF2-40B4-BE49-F238E27FC236}">
                <a16:creationId xmlns:a16="http://schemas.microsoft.com/office/drawing/2014/main" id="{6417947C-E52B-4A0D-B2B5-E6E0A88A3F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3399" y="2715658"/>
            <a:ext cx="8016762" cy="3818874"/>
          </a:xfrm>
          <a:prstGeom prst="rect">
            <a:avLst/>
          </a:prstGeom>
        </p:spPr>
      </p:pic>
      <p:pic>
        <p:nvPicPr>
          <p:cNvPr id="6" name="圖片 5">
            <a:extLst>
              <a:ext uri="{FF2B5EF4-FFF2-40B4-BE49-F238E27FC236}">
                <a16:creationId xmlns:a16="http://schemas.microsoft.com/office/drawing/2014/main" id="{9B58784D-2BA5-404E-8A1D-45D8993BC5C9}"/>
              </a:ext>
            </a:extLst>
          </p:cNvPr>
          <p:cNvPicPr/>
          <p:nvPr/>
        </p:nvPicPr>
        <p:blipFill rotWithShape="1">
          <a:blip r:embed="rId3" cstate="print">
            <a:extLst>
              <a:ext uri="{28A0092B-C50C-407E-A947-70E740481C1C}">
                <a14:useLocalDpi xmlns:a14="http://schemas.microsoft.com/office/drawing/2010/main" val="0"/>
              </a:ext>
            </a:extLst>
          </a:blip>
          <a:srcRect l="58363" t="253" r="2239" b="-1"/>
          <a:stretch/>
        </p:blipFill>
        <p:spPr>
          <a:xfrm>
            <a:off x="5332164" y="2725312"/>
            <a:ext cx="3158438" cy="380922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664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BC60C-1CC7-4E13-AC50-F9C6D1FDC930}"/>
              </a:ext>
            </a:extLst>
          </p:cNvPr>
          <p:cNvSpPr>
            <a:spLocks noGrp="1"/>
          </p:cNvSpPr>
          <p:nvPr>
            <p:ph type="title"/>
          </p:nvPr>
        </p:nvSpPr>
        <p:spPr/>
        <p:txBody>
          <a:bodyPr>
            <a:normAutofit/>
          </a:bodyPr>
          <a:lstStyle/>
          <a:p>
            <a:r>
              <a:rPr lang="en-US" altLang="zh-TW" sz="3600" dirty="0">
                <a:latin typeface="+mn-ea"/>
              </a:rPr>
              <a:t>4.3</a:t>
            </a:r>
            <a:r>
              <a:rPr lang="zh-TW" altLang="en-US" sz="3600" dirty="0">
                <a:latin typeface="+mn-ea"/>
              </a:rPr>
              <a:t>預測模型建立</a:t>
            </a:r>
            <a:endParaRPr lang="zh-CN" altLang="en-US" sz="3600" dirty="0">
              <a:latin typeface="+mn-ea"/>
              <a:ea typeface="+mn-ea"/>
            </a:endParaRPr>
          </a:p>
        </p:txBody>
      </p:sp>
      <p:grpSp>
        <p:nvGrpSpPr>
          <p:cNvPr id="5"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216CB9D-074B-428C-9F14-1D73F4DAA23C}"/>
              </a:ext>
            </a:extLst>
          </p:cNvPr>
          <p:cNvGrpSpPr>
            <a:grpSpLocks noChangeAspect="1"/>
          </p:cNvGrpSpPr>
          <p:nvPr>
            <p:custDataLst>
              <p:tags r:id="rId1"/>
            </p:custDataLst>
          </p:nvPr>
        </p:nvGrpSpPr>
        <p:grpSpPr>
          <a:xfrm>
            <a:off x="4572000" y="3445335"/>
            <a:ext cx="4807577" cy="3014996"/>
            <a:chOff x="5103586" y="1411606"/>
            <a:chExt cx="6410102" cy="4019995"/>
          </a:xfrm>
        </p:grpSpPr>
        <p:sp>
          <p:nvSpPr>
            <p:cNvPr id="115" name="îSliḑê">
              <a:extLst>
                <a:ext uri="{FF2B5EF4-FFF2-40B4-BE49-F238E27FC236}">
                  <a16:creationId xmlns:a16="http://schemas.microsoft.com/office/drawing/2014/main" id="{5943322E-D644-4855-BAA2-72884A1923BB}"/>
                </a:ext>
              </a:extLst>
            </p:cNvPr>
            <p:cNvSpPr txBox="1"/>
            <p:nvPr/>
          </p:nvSpPr>
          <p:spPr bwMode="auto">
            <a:xfrm>
              <a:off x="5103586" y="1411606"/>
              <a:ext cx="80" cy="221599"/>
            </a:xfrm>
            <a:prstGeom prst="rect">
              <a:avLst/>
            </a:prstGeom>
            <a:noFill/>
            <a:scene3d>
              <a:camera prst="orthographicFront">
                <a:rot lat="0" lon="0" rev="0"/>
              </a:camera>
              <a:lightRig rig="threePt" dir="t"/>
            </a:scene3d>
            <a:sp3d prstMaterial="matte">
              <a:bevelT w="1270" h="1270"/>
            </a:sp3d>
          </p:spPr>
          <p:txBody>
            <a:bodyPr anchor="ctr"/>
            <a:lstStyle/>
            <a:p>
              <a:pPr algn="ctr"/>
              <a:endParaRPr sz="1350"/>
            </a:p>
          </p:txBody>
        </p:sp>
        <p:grpSp>
          <p:nvGrpSpPr>
            <p:cNvPr id="8" name="iṡļïḑê">
              <a:extLst>
                <a:ext uri="{FF2B5EF4-FFF2-40B4-BE49-F238E27FC236}">
                  <a16:creationId xmlns:a16="http://schemas.microsoft.com/office/drawing/2014/main" id="{3BBF0089-935B-4637-A62B-15A12FD376A7}"/>
                </a:ext>
              </a:extLst>
            </p:cNvPr>
            <p:cNvGrpSpPr/>
            <p:nvPr/>
          </p:nvGrpSpPr>
          <p:grpSpPr>
            <a:xfrm>
              <a:off x="8137675" y="2040717"/>
              <a:ext cx="3376013" cy="3390884"/>
              <a:chOff x="8064407" y="1991998"/>
              <a:chExt cx="3376013" cy="3390884"/>
            </a:xfrm>
          </p:grpSpPr>
          <p:sp>
            <p:nvSpPr>
              <p:cNvPr id="12" name="ïṥ1íḋé">
                <a:extLst>
                  <a:ext uri="{FF2B5EF4-FFF2-40B4-BE49-F238E27FC236}">
                    <a16:creationId xmlns:a16="http://schemas.microsoft.com/office/drawing/2014/main" id="{B8EEF558-95C6-4089-9CDC-F216DAB181AB}"/>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3" name="îṣ1îďè">
                <a:extLst>
                  <a:ext uri="{FF2B5EF4-FFF2-40B4-BE49-F238E27FC236}">
                    <a16:creationId xmlns:a16="http://schemas.microsoft.com/office/drawing/2014/main" id="{BAC3174B-96AB-4E1D-BAB2-E224AE103C1D}"/>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 name="íṩļîḑè">
                <a:extLst>
                  <a:ext uri="{FF2B5EF4-FFF2-40B4-BE49-F238E27FC236}">
                    <a16:creationId xmlns:a16="http://schemas.microsoft.com/office/drawing/2014/main" id="{58DFAE31-ACCB-49F1-B67F-CCBA4D48501F}"/>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5" name="í$ḻîḋé">
                <a:extLst>
                  <a:ext uri="{FF2B5EF4-FFF2-40B4-BE49-F238E27FC236}">
                    <a16:creationId xmlns:a16="http://schemas.microsoft.com/office/drawing/2014/main" id="{43B44B28-801E-4444-83A7-BA5C5ACDEBA2}"/>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6" name="íṧḷiḓe">
                <a:extLst>
                  <a:ext uri="{FF2B5EF4-FFF2-40B4-BE49-F238E27FC236}">
                    <a16:creationId xmlns:a16="http://schemas.microsoft.com/office/drawing/2014/main" id="{F3303D01-29AA-4CB2-B5C3-D5242A6AF836}"/>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7" name="î$ḻïde">
                <a:extLst>
                  <a:ext uri="{FF2B5EF4-FFF2-40B4-BE49-F238E27FC236}">
                    <a16:creationId xmlns:a16="http://schemas.microsoft.com/office/drawing/2014/main" id="{659735B9-1AA9-4A13-AF5F-C6073D147E25}"/>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8" name="ïślïḋé">
                <a:extLst>
                  <a:ext uri="{FF2B5EF4-FFF2-40B4-BE49-F238E27FC236}">
                    <a16:creationId xmlns:a16="http://schemas.microsoft.com/office/drawing/2014/main" id="{60E6B20A-9510-494E-91D5-F947EE892E82}"/>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9" name="íŝľïḍé">
                <a:extLst>
                  <a:ext uri="{FF2B5EF4-FFF2-40B4-BE49-F238E27FC236}">
                    <a16:creationId xmlns:a16="http://schemas.microsoft.com/office/drawing/2014/main" id="{B8AFB6A8-A4F4-4CAB-9885-90F843D60A61}"/>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0" name="íṩḻïḋè">
                <a:extLst>
                  <a:ext uri="{FF2B5EF4-FFF2-40B4-BE49-F238E27FC236}">
                    <a16:creationId xmlns:a16="http://schemas.microsoft.com/office/drawing/2014/main" id="{DCB30ED9-F6B1-440A-B941-068C4EC9AB81}"/>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1" name="íslídè">
                <a:extLst>
                  <a:ext uri="{FF2B5EF4-FFF2-40B4-BE49-F238E27FC236}">
                    <a16:creationId xmlns:a16="http://schemas.microsoft.com/office/drawing/2014/main" id="{9E8BD629-A5B6-47CF-8217-46F581784F87}"/>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2" name="ïśḻiďé">
                <a:extLst>
                  <a:ext uri="{FF2B5EF4-FFF2-40B4-BE49-F238E27FC236}">
                    <a16:creationId xmlns:a16="http://schemas.microsoft.com/office/drawing/2014/main" id="{73612A95-F471-4816-B65A-ED8A69391247}"/>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3" name="íṣlíḓè">
                <a:extLst>
                  <a:ext uri="{FF2B5EF4-FFF2-40B4-BE49-F238E27FC236}">
                    <a16:creationId xmlns:a16="http://schemas.microsoft.com/office/drawing/2014/main" id="{02A47BAA-03ED-46BB-A25E-D68FB9FC6117}"/>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4" name="iṡḻiḋé">
                <a:extLst>
                  <a:ext uri="{FF2B5EF4-FFF2-40B4-BE49-F238E27FC236}">
                    <a16:creationId xmlns:a16="http://schemas.microsoft.com/office/drawing/2014/main" id="{D7A4C24F-F7C7-4FEF-A285-C3E422E1CC76}"/>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5" name="íśľiḓè">
                <a:extLst>
                  <a:ext uri="{FF2B5EF4-FFF2-40B4-BE49-F238E27FC236}">
                    <a16:creationId xmlns:a16="http://schemas.microsoft.com/office/drawing/2014/main" id="{A00FF0FD-4386-4658-9E92-9B363F23E0D4}"/>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6" name="íṣḻîḑê">
                <a:extLst>
                  <a:ext uri="{FF2B5EF4-FFF2-40B4-BE49-F238E27FC236}">
                    <a16:creationId xmlns:a16="http://schemas.microsoft.com/office/drawing/2014/main" id="{CC91B916-38DE-418E-9DB6-6761E86FA431}"/>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7" name="iṣlïďê">
                <a:extLst>
                  <a:ext uri="{FF2B5EF4-FFF2-40B4-BE49-F238E27FC236}">
                    <a16:creationId xmlns:a16="http://schemas.microsoft.com/office/drawing/2014/main" id="{CC4E8FA0-4BC1-455A-9204-79129A4EF7E8}"/>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8" name="ïṩḷîḑé">
                <a:extLst>
                  <a:ext uri="{FF2B5EF4-FFF2-40B4-BE49-F238E27FC236}">
                    <a16:creationId xmlns:a16="http://schemas.microsoft.com/office/drawing/2014/main" id="{254683E3-1807-43A2-9A4C-5FA3F8B2C01E}"/>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9" name="í$ḷîḓê">
                <a:extLst>
                  <a:ext uri="{FF2B5EF4-FFF2-40B4-BE49-F238E27FC236}">
                    <a16:creationId xmlns:a16="http://schemas.microsoft.com/office/drawing/2014/main" id="{9F63830C-E3F5-461F-8079-E244DEAC61A7}"/>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0" name="ísḻîďê">
                <a:extLst>
                  <a:ext uri="{FF2B5EF4-FFF2-40B4-BE49-F238E27FC236}">
                    <a16:creationId xmlns:a16="http://schemas.microsoft.com/office/drawing/2014/main" id="{4D980191-C2AB-4AE5-9C1E-8B33F2050F41}"/>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1" name="ïṧļîḓè">
                <a:extLst>
                  <a:ext uri="{FF2B5EF4-FFF2-40B4-BE49-F238E27FC236}">
                    <a16:creationId xmlns:a16="http://schemas.microsoft.com/office/drawing/2014/main" id="{4E84E87A-0CAF-41EA-89A7-574E0922CFD1}"/>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2" name="ïš1íḋe">
                <a:extLst>
                  <a:ext uri="{FF2B5EF4-FFF2-40B4-BE49-F238E27FC236}">
                    <a16:creationId xmlns:a16="http://schemas.microsoft.com/office/drawing/2014/main" id="{8AB2E98B-FCA6-4ADA-8079-149DCCFEBAB0}"/>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3" name="iśľïḋê">
                <a:extLst>
                  <a:ext uri="{FF2B5EF4-FFF2-40B4-BE49-F238E27FC236}">
                    <a16:creationId xmlns:a16="http://schemas.microsoft.com/office/drawing/2014/main" id="{1A426019-7607-4A46-8306-9F14D86B534B}"/>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4" name="ïṣḷîḓé">
                <a:extLst>
                  <a:ext uri="{FF2B5EF4-FFF2-40B4-BE49-F238E27FC236}">
                    <a16:creationId xmlns:a16="http://schemas.microsoft.com/office/drawing/2014/main" id="{5826ABE7-5863-4DC5-A842-67C0A09127ED}"/>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5" name="îŝḻidè">
                <a:extLst>
                  <a:ext uri="{FF2B5EF4-FFF2-40B4-BE49-F238E27FC236}">
                    <a16:creationId xmlns:a16="http://schemas.microsoft.com/office/drawing/2014/main" id="{A9B3954C-5179-437D-B465-213461AF6D15}"/>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6" name="iṡļíďe">
                <a:extLst>
                  <a:ext uri="{FF2B5EF4-FFF2-40B4-BE49-F238E27FC236}">
                    <a16:creationId xmlns:a16="http://schemas.microsoft.com/office/drawing/2014/main" id="{FDB8CE7D-BDAF-45DC-9D39-0D630052B8FA}"/>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7" name="íśḷíďé">
                <a:extLst>
                  <a:ext uri="{FF2B5EF4-FFF2-40B4-BE49-F238E27FC236}">
                    <a16:creationId xmlns:a16="http://schemas.microsoft.com/office/drawing/2014/main" id="{0096E67B-4521-415E-965E-BD50F1FBF386}"/>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8" name="îSḻîḍè">
                <a:extLst>
                  <a:ext uri="{FF2B5EF4-FFF2-40B4-BE49-F238E27FC236}">
                    <a16:creationId xmlns:a16="http://schemas.microsoft.com/office/drawing/2014/main" id="{DF00364D-3F10-4A51-BEA7-79ED2B0DBB24}"/>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9" name="íṥḷiḓè">
                <a:extLst>
                  <a:ext uri="{FF2B5EF4-FFF2-40B4-BE49-F238E27FC236}">
                    <a16:creationId xmlns:a16="http://schemas.microsoft.com/office/drawing/2014/main" id="{AAB492A6-7B41-45ED-984B-C14234983AFA}"/>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0" name="i$1iďe">
                <a:extLst>
                  <a:ext uri="{FF2B5EF4-FFF2-40B4-BE49-F238E27FC236}">
                    <a16:creationId xmlns:a16="http://schemas.microsoft.com/office/drawing/2014/main" id="{1E22B2B6-8550-4702-B3C3-C6EAA860719F}"/>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1" name="íṧḷîḋê">
                <a:extLst>
                  <a:ext uri="{FF2B5EF4-FFF2-40B4-BE49-F238E27FC236}">
                    <a16:creationId xmlns:a16="http://schemas.microsoft.com/office/drawing/2014/main" id="{B63128F3-20D9-456A-B770-41D012394CE5}"/>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2" name="îṧľíḍê">
                <a:extLst>
                  <a:ext uri="{FF2B5EF4-FFF2-40B4-BE49-F238E27FC236}">
                    <a16:creationId xmlns:a16="http://schemas.microsoft.com/office/drawing/2014/main" id="{5D2B4A34-F699-4643-B4DB-A3E4C86845C6}"/>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3" name="iṩḷidé">
                <a:extLst>
                  <a:ext uri="{FF2B5EF4-FFF2-40B4-BE49-F238E27FC236}">
                    <a16:creationId xmlns:a16="http://schemas.microsoft.com/office/drawing/2014/main" id="{845C866C-4BF7-4AD7-84E2-43140343DBE4}"/>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sz="1350"/>
              </a:p>
            </p:txBody>
          </p:sp>
          <p:grpSp>
            <p:nvGrpSpPr>
              <p:cNvPr id="44" name="iṣļîdè">
                <a:extLst>
                  <a:ext uri="{FF2B5EF4-FFF2-40B4-BE49-F238E27FC236}">
                    <a16:creationId xmlns:a16="http://schemas.microsoft.com/office/drawing/2014/main" id="{6FADCFC2-C81C-4111-AC35-71C7A360BCAD}"/>
                  </a:ext>
                </a:extLst>
              </p:cNvPr>
              <p:cNvGrpSpPr/>
              <p:nvPr/>
            </p:nvGrpSpPr>
            <p:grpSpPr>
              <a:xfrm>
                <a:off x="8577077" y="2557054"/>
                <a:ext cx="1992389" cy="2081876"/>
                <a:chOff x="4707152" y="2248023"/>
                <a:chExt cx="2414023" cy="2522443"/>
              </a:xfrm>
            </p:grpSpPr>
            <p:grpSp>
              <p:nvGrpSpPr>
                <p:cNvPr id="92" name="ï$ļïḓé">
                  <a:extLst>
                    <a:ext uri="{FF2B5EF4-FFF2-40B4-BE49-F238E27FC236}">
                      <a16:creationId xmlns:a16="http://schemas.microsoft.com/office/drawing/2014/main" id="{9431B578-F80A-4D23-8E3A-FC9BE656D174}"/>
                    </a:ext>
                  </a:extLst>
                </p:cNvPr>
                <p:cNvGrpSpPr/>
                <p:nvPr/>
              </p:nvGrpSpPr>
              <p:grpSpPr>
                <a:xfrm>
                  <a:off x="6792726" y="2408141"/>
                  <a:ext cx="328449" cy="330554"/>
                  <a:chOff x="4149281" y="1887719"/>
                  <a:chExt cx="224837" cy="226650"/>
                </a:xfrm>
              </p:grpSpPr>
              <p:sp>
                <p:nvSpPr>
                  <p:cNvPr id="105" name="îslíḑè">
                    <a:extLst>
                      <a:ext uri="{FF2B5EF4-FFF2-40B4-BE49-F238E27FC236}">
                        <a16:creationId xmlns:a16="http://schemas.microsoft.com/office/drawing/2014/main" id="{03FD500E-09F1-4C73-977E-60DA011629C2}"/>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6" name="îšļíḋé">
                    <a:extLst>
                      <a:ext uri="{FF2B5EF4-FFF2-40B4-BE49-F238E27FC236}">
                        <a16:creationId xmlns:a16="http://schemas.microsoft.com/office/drawing/2014/main" id="{F60710B3-25C4-4CE6-84EA-0AB1C6F1CC1F}"/>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3" name="íṥḻîḑè">
                  <a:extLst>
                    <a:ext uri="{FF2B5EF4-FFF2-40B4-BE49-F238E27FC236}">
                      <a16:creationId xmlns:a16="http://schemas.microsoft.com/office/drawing/2014/main" id="{CE01F1C1-2CA6-400B-962A-EAB6DEBF9D6E}"/>
                    </a:ext>
                  </a:extLst>
                </p:cNvPr>
                <p:cNvGrpSpPr/>
                <p:nvPr/>
              </p:nvGrpSpPr>
              <p:grpSpPr>
                <a:xfrm>
                  <a:off x="5832354" y="2796766"/>
                  <a:ext cx="328449" cy="330554"/>
                  <a:chOff x="4149281" y="1887719"/>
                  <a:chExt cx="224837" cy="226650"/>
                </a:xfrm>
              </p:grpSpPr>
              <p:sp>
                <p:nvSpPr>
                  <p:cNvPr id="103" name="iśľîďe">
                    <a:extLst>
                      <a:ext uri="{FF2B5EF4-FFF2-40B4-BE49-F238E27FC236}">
                        <a16:creationId xmlns:a16="http://schemas.microsoft.com/office/drawing/2014/main" id="{6293184E-4EA5-43E8-A07E-18D409CC74C0}"/>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4" name="ïSḷïďé">
                    <a:extLst>
                      <a:ext uri="{FF2B5EF4-FFF2-40B4-BE49-F238E27FC236}">
                        <a16:creationId xmlns:a16="http://schemas.microsoft.com/office/drawing/2014/main" id="{A16891DB-009C-4990-B9FD-186C193C5DA6}"/>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4" name="iS1ïdè">
                  <a:extLst>
                    <a:ext uri="{FF2B5EF4-FFF2-40B4-BE49-F238E27FC236}">
                      <a16:creationId xmlns:a16="http://schemas.microsoft.com/office/drawing/2014/main" id="{B2567F76-94E4-4BA4-8725-8D4A4E689E7E}"/>
                    </a:ext>
                  </a:extLst>
                </p:cNvPr>
                <p:cNvGrpSpPr/>
                <p:nvPr/>
              </p:nvGrpSpPr>
              <p:grpSpPr>
                <a:xfrm>
                  <a:off x="4707152" y="3462362"/>
                  <a:ext cx="328449" cy="330554"/>
                  <a:chOff x="4149281" y="1887719"/>
                  <a:chExt cx="224837" cy="226650"/>
                </a:xfrm>
              </p:grpSpPr>
              <p:sp>
                <p:nvSpPr>
                  <p:cNvPr id="101" name="is1ïdè">
                    <a:extLst>
                      <a:ext uri="{FF2B5EF4-FFF2-40B4-BE49-F238E27FC236}">
                        <a16:creationId xmlns:a16="http://schemas.microsoft.com/office/drawing/2014/main" id="{D3DC3F43-14F1-49D3-A589-963013BA67E6}"/>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2" name="îş1îḍê">
                    <a:extLst>
                      <a:ext uri="{FF2B5EF4-FFF2-40B4-BE49-F238E27FC236}">
                        <a16:creationId xmlns:a16="http://schemas.microsoft.com/office/drawing/2014/main" id="{62511820-8A51-42D2-AB4F-05019EF7C39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5" name="iSḻiḓê">
                  <a:extLst>
                    <a:ext uri="{FF2B5EF4-FFF2-40B4-BE49-F238E27FC236}">
                      <a16:creationId xmlns:a16="http://schemas.microsoft.com/office/drawing/2014/main" id="{1E941577-AF6A-4DA3-B557-0F5616EAB5B0}"/>
                    </a:ext>
                  </a:extLst>
                </p:cNvPr>
                <p:cNvGrpSpPr/>
                <p:nvPr/>
              </p:nvGrpSpPr>
              <p:grpSpPr>
                <a:xfrm>
                  <a:off x="5940643" y="4439912"/>
                  <a:ext cx="328449" cy="330554"/>
                  <a:chOff x="4149281" y="1887719"/>
                  <a:chExt cx="224837" cy="226650"/>
                </a:xfrm>
              </p:grpSpPr>
              <p:sp>
                <p:nvSpPr>
                  <p:cNvPr id="99" name="îSlídè">
                    <a:extLst>
                      <a:ext uri="{FF2B5EF4-FFF2-40B4-BE49-F238E27FC236}">
                        <a16:creationId xmlns:a16="http://schemas.microsoft.com/office/drawing/2014/main" id="{47A06C14-66EC-46D4-8647-B5B4284D3C9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0" name="íśļîḋe">
                    <a:extLst>
                      <a:ext uri="{FF2B5EF4-FFF2-40B4-BE49-F238E27FC236}">
                        <a16:creationId xmlns:a16="http://schemas.microsoft.com/office/drawing/2014/main" id="{1A6D39D9-D71B-41C6-A065-488683D63F03}"/>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6" name="iṧļíḍê">
                  <a:extLst>
                    <a:ext uri="{FF2B5EF4-FFF2-40B4-BE49-F238E27FC236}">
                      <a16:creationId xmlns:a16="http://schemas.microsoft.com/office/drawing/2014/main" id="{03C31EDF-1C72-47D1-84AD-37957AA1565A}"/>
                    </a:ext>
                  </a:extLst>
                </p:cNvPr>
                <p:cNvGrpSpPr/>
                <p:nvPr/>
              </p:nvGrpSpPr>
              <p:grpSpPr>
                <a:xfrm>
                  <a:off x="5995533" y="2248023"/>
                  <a:ext cx="206943" cy="208270"/>
                  <a:chOff x="4149281" y="1887719"/>
                  <a:chExt cx="224837" cy="226650"/>
                </a:xfrm>
              </p:grpSpPr>
              <p:sp>
                <p:nvSpPr>
                  <p:cNvPr id="97" name="îśľîḍe">
                    <a:extLst>
                      <a:ext uri="{FF2B5EF4-FFF2-40B4-BE49-F238E27FC236}">
                        <a16:creationId xmlns:a16="http://schemas.microsoft.com/office/drawing/2014/main" id="{08A5DACA-8B9D-413A-9297-E0A688290378}"/>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8" name="ïŝ1îḋè">
                    <a:extLst>
                      <a:ext uri="{FF2B5EF4-FFF2-40B4-BE49-F238E27FC236}">
                        <a16:creationId xmlns:a16="http://schemas.microsoft.com/office/drawing/2014/main" id="{30D0BE86-1F0F-477C-8408-04EBA325BFED}"/>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nvGrpSpPr>
              <p:cNvPr id="45" name="îṥ1íḑê">
                <a:extLst>
                  <a:ext uri="{FF2B5EF4-FFF2-40B4-BE49-F238E27FC236}">
                    <a16:creationId xmlns:a16="http://schemas.microsoft.com/office/drawing/2014/main" id="{C3FF4D4C-76D4-4964-8491-E606162619AB}"/>
                  </a:ext>
                </a:extLst>
              </p:cNvPr>
              <p:cNvGrpSpPr/>
              <p:nvPr/>
            </p:nvGrpSpPr>
            <p:grpSpPr>
              <a:xfrm>
                <a:off x="9960748" y="3515891"/>
                <a:ext cx="271082" cy="272819"/>
                <a:chOff x="4149281" y="1887719"/>
                <a:chExt cx="224837" cy="226650"/>
              </a:xfrm>
            </p:grpSpPr>
            <p:sp>
              <p:nvSpPr>
                <p:cNvPr id="90" name="íṧḷíḑè">
                  <a:extLst>
                    <a:ext uri="{FF2B5EF4-FFF2-40B4-BE49-F238E27FC236}">
                      <a16:creationId xmlns:a16="http://schemas.microsoft.com/office/drawing/2014/main" id="{4204FB08-65EA-4787-A22F-B54E5B53A386}"/>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1" name="îṩḻîdê">
                  <a:extLst>
                    <a:ext uri="{FF2B5EF4-FFF2-40B4-BE49-F238E27FC236}">
                      <a16:creationId xmlns:a16="http://schemas.microsoft.com/office/drawing/2014/main" id="{021057FD-3CE6-4A69-BABA-3F44B3B2C73F}"/>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6" name="îśľîḋê">
                <a:extLst>
                  <a:ext uri="{FF2B5EF4-FFF2-40B4-BE49-F238E27FC236}">
                    <a16:creationId xmlns:a16="http://schemas.microsoft.com/office/drawing/2014/main" id="{0E4504AD-1E13-46A8-B9E8-AE43A153EC37}"/>
                  </a:ext>
                </a:extLst>
              </p:cNvPr>
              <p:cNvGrpSpPr/>
              <p:nvPr/>
            </p:nvGrpSpPr>
            <p:grpSpPr>
              <a:xfrm>
                <a:off x="9630783" y="3693124"/>
                <a:ext cx="170798" cy="171893"/>
                <a:chOff x="4149281" y="1887719"/>
                <a:chExt cx="224837" cy="226650"/>
              </a:xfrm>
            </p:grpSpPr>
            <p:sp>
              <p:nvSpPr>
                <p:cNvPr id="88" name="ïṩḻíḑé">
                  <a:extLst>
                    <a:ext uri="{FF2B5EF4-FFF2-40B4-BE49-F238E27FC236}">
                      <a16:creationId xmlns:a16="http://schemas.microsoft.com/office/drawing/2014/main" id="{6F900410-3DD4-4382-A458-0D8D436689A8}"/>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9" name="iṡḻïḋê">
                  <a:extLst>
                    <a:ext uri="{FF2B5EF4-FFF2-40B4-BE49-F238E27FC236}">
                      <a16:creationId xmlns:a16="http://schemas.microsoft.com/office/drawing/2014/main" id="{DBC805E8-AF44-4E99-B931-D5A748EEEF31}"/>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7" name="ïṡḷiḓè">
                <a:extLst>
                  <a:ext uri="{FF2B5EF4-FFF2-40B4-BE49-F238E27FC236}">
                    <a16:creationId xmlns:a16="http://schemas.microsoft.com/office/drawing/2014/main" id="{5A7B54CD-C855-4F7B-971A-F3172C348A80}"/>
                  </a:ext>
                </a:extLst>
              </p:cNvPr>
              <p:cNvGrpSpPr/>
              <p:nvPr/>
            </p:nvGrpSpPr>
            <p:grpSpPr>
              <a:xfrm>
                <a:off x="10720278" y="3714243"/>
                <a:ext cx="187879" cy="189083"/>
                <a:chOff x="4149281" y="1887719"/>
                <a:chExt cx="224837" cy="226650"/>
              </a:xfrm>
            </p:grpSpPr>
            <p:sp>
              <p:nvSpPr>
                <p:cNvPr id="86" name="ïsļiḓé">
                  <a:extLst>
                    <a:ext uri="{FF2B5EF4-FFF2-40B4-BE49-F238E27FC236}">
                      <a16:creationId xmlns:a16="http://schemas.microsoft.com/office/drawing/2014/main" id="{B541B4A9-90C1-4C3D-B0F9-EA472A001436}"/>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7" name="îşḷïďe">
                  <a:extLst>
                    <a:ext uri="{FF2B5EF4-FFF2-40B4-BE49-F238E27FC236}">
                      <a16:creationId xmlns:a16="http://schemas.microsoft.com/office/drawing/2014/main" id="{44A656E3-EA15-4CBA-8123-37DF6D26AE54}"/>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8" name="ïsļíḑe">
                <a:extLst>
                  <a:ext uri="{FF2B5EF4-FFF2-40B4-BE49-F238E27FC236}">
                    <a16:creationId xmlns:a16="http://schemas.microsoft.com/office/drawing/2014/main" id="{01D65B38-AC57-4338-9E04-04E71121B66F}"/>
                  </a:ext>
                </a:extLst>
              </p:cNvPr>
              <p:cNvGrpSpPr/>
              <p:nvPr/>
            </p:nvGrpSpPr>
            <p:grpSpPr>
              <a:xfrm>
                <a:off x="8064407" y="4282751"/>
                <a:ext cx="206666" cy="207992"/>
                <a:chOff x="4149281" y="1887719"/>
                <a:chExt cx="224837" cy="226650"/>
              </a:xfrm>
            </p:grpSpPr>
            <p:sp>
              <p:nvSpPr>
                <p:cNvPr id="84" name="îşḷídê">
                  <a:extLst>
                    <a:ext uri="{FF2B5EF4-FFF2-40B4-BE49-F238E27FC236}">
                      <a16:creationId xmlns:a16="http://schemas.microsoft.com/office/drawing/2014/main" id="{0ACF438F-FAFC-47A9-8A67-5D43C82FF36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5" name="íSlîḓê">
                  <a:extLst>
                    <a:ext uri="{FF2B5EF4-FFF2-40B4-BE49-F238E27FC236}">
                      <a16:creationId xmlns:a16="http://schemas.microsoft.com/office/drawing/2014/main" id="{A8A01A2D-C224-49E4-AE57-343D6D9F776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9" name="íṣľïḑê">
                <a:extLst>
                  <a:ext uri="{FF2B5EF4-FFF2-40B4-BE49-F238E27FC236}">
                    <a16:creationId xmlns:a16="http://schemas.microsoft.com/office/drawing/2014/main" id="{135AB6C5-F775-4158-946A-F4143F53EE7B}"/>
                  </a:ext>
                </a:extLst>
              </p:cNvPr>
              <p:cNvGrpSpPr/>
              <p:nvPr/>
            </p:nvGrpSpPr>
            <p:grpSpPr>
              <a:xfrm>
                <a:off x="8955070" y="5174890"/>
                <a:ext cx="206666" cy="207992"/>
                <a:chOff x="4149281" y="1887719"/>
                <a:chExt cx="224837" cy="226650"/>
              </a:xfrm>
            </p:grpSpPr>
            <p:sp>
              <p:nvSpPr>
                <p:cNvPr id="82" name="iṩ1íḑê">
                  <a:extLst>
                    <a:ext uri="{FF2B5EF4-FFF2-40B4-BE49-F238E27FC236}">
                      <a16:creationId xmlns:a16="http://schemas.microsoft.com/office/drawing/2014/main" id="{D92D1C6B-DEB1-449C-A216-E6BD788ABE57}"/>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3" name="îṥļïḍè">
                  <a:extLst>
                    <a:ext uri="{FF2B5EF4-FFF2-40B4-BE49-F238E27FC236}">
                      <a16:creationId xmlns:a16="http://schemas.microsoft.com/office/drawing/2014/main" id="{562BAF7F-A9CA-4038-A6D5-441FB89C7D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0" name="ïS1ïde">
                <a:extLst>
                  <a:ext uri="{FF2B5EF4-FFF2-40B4-BE49-F238E27FC236}">
                    <a16:creationId xmlns:a16="http://schemas.microsoft.com/office/drawing/2014/main" id="{CF11E7C1-1EC9-4AA3-9BB1-341317891939}"/>
                  </a:ext>
                </a:extLst>
              </p:cNvPr>
              <p:cNvGrpSpPr/>
              <p:nvPr/>
            </p:nvGrpSpPr>
            <p:grpSpPr>
              <a:xfrm>
                <a:off x="10292880" y="5137384"/>
                <a:ext cx="206666" cy="207992"/>
                <a:chOff x="4149281" y="1887719"/>
                <a:chExt cx="224837" cy="226650"/>
              </a:xfrm>
            </p:grpSpPr>
            <p:sp>
              <p:nvSpPr>
                <p:cNvPr id="80" name="îṥḷiďe">
                  <a:extLst>
                    <a:ext uri="{FF2B5EF4-FFF2-40B4-BE49-F238E27FC236}">
                      <a16:creationId xmlns:a16="http://schemas.microsoft.com/office/drawing/2014/main" id="{A9CE21FF-E025-4331-857F-B73D32477FD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1" name="iSļïḑé">
                  <a:extLst>
                    <a:ext uri="{FF2B5EF4-FFF2-40B4-BE49-F238E27FC236}">
                      <a16:creationId xmlns:a16="http://schemas.microsoft.com/office/drawing/2014/main" id="{4B283DD9-74C2-4341-B232-D9300806C87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1" name="íṣļiḋê">
                <a:extLst>
                  <a:ext uri="{FF2B5EF4-FFF2-40B4-BE49-F238E27FC236}">
                    <a16:creationId xmlns:a16="http://schemas.microsoft.com/office/drawing/2014/main" id="{B6D8516E-F14A-4AEC-B094-949845B3E896}"/>
                  </a:ext>
                </a:extLst>
              </p:cNvPr>
              <p:cNvGrpSpPr/>
              <p:nvPr/>
            </p:nvGrpSpPr>
            <p:grpSpPr>
              <a:xfrm>
                <a:off x="11174118" y="4385234"/>
                <a:ext cx="206666" cy="207992"/>
                <a:chOff x="4149281" y="1887719"/>
                <a:chExt cx="224837" cy="226650"/>
              </a:xfrm>
            </p:grpSpPr>
            <p:sp>
              <p:nvSpPr>
                <p:cNvPr id="78" name="ïŝliḑe">
                  <a:extLst>
                    <a:ext uri="{FF2B5EF4-FFF2-40B4-BE49-F238E27FC236}">
                      <a16:creationId xmlns:a16="http://schemas.microsoft.com/office/drawing/2014/main" id="{DC8A077B-FE71-49A6-9486-17BE470188E5}"/>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9" name="îṡľîďe">
                  <a:extLst>
                    <a:ext uri="{FF2B5EF4-FFF2-40B4-BE49-F238E27FC236}">
                      <a16:creationId xmlns:a16="http://schemas.microsoft.com/office/drawing/2014/main" id="{1EEA4845-B84B-4387-9019-0A8C331CD14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52" name="îśľïḍè">
                <a:extLst>
                  <a:ext uri="{FF2B5EF4-FFF2-40B4-BE49-F238E27FC236}">
                    <a16:creationId xmlns:a16="http://schemas.microsoft.com/office/drawing/2014/main" id="{CC33A260-39D2-4BA1-A8A8-87593B673F86}"/>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53" name="ïṡḷiḍè">
                <a:extLst>
                  <a:ext uri="{FF2B5EF4-FFF2-40B4-BE49-F238E27FC236}">
                    <a16:creationId xmlns:a16="http://schemas.microsoft.com/office/drawing/2014/main" id="{ADEFC5BE-6E44-45B0-BC45-D31F6BF73880}"/>
                  </a:ext>
                </a:extLst>
              </p:cNvPr>
              <p:cNvGrpSpPr/>
              <p:nvPr/>
            </p:nvGrpSpPr>
            <p:grpSpPr>
              <a:xfrm>
                <a:off x="10849339" y="2499297"/>
                <a:ext cx="170798" cy="171894"/>
                <a:chOff x="4149281" y="1887719"/>
                <a:chExt cx="224837" cy="226650"/>
              </a:xfrm>
            </p:grpSpPr>
            <p:sp>
              <p:nvSpPr>
                <p:cNvPr id="76" name="îšľiḑé">
                  <a:extLst>
                    <a:ext uri="{FF2B5EF4-FFF2-40B4-BE49-F238E27FC236}">
                      <a16:creationId xmlns:a16="http://schemas.microsoft.com/office/drawing/2014/main" id="{C17D6B83-B9B5-40B3-9727-A90FB273567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7" name="is1iḍé">
                  <a:extLst>
                    <a:ext uri="{FF2B5EF4-FFF2-40B4-BE49-F238E27FC236}">
                      <a16:creationId xmlns:a16="http://schemas.microsoft.com/office/drawing/2014/main" id="{C9FE8193-D2BF-4235-991F-6DA87444F8D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4" name="iSḻiḍè">
                <a:extLst>
                  <a:ext uri="{FF2B5EF4-FFF2-40B4-BE49-F238E27FC236}">
                    <a16:creationId xmlns:a16="http://schemas.microsoft.com/office/drawing/2014/main" id="{4C20838A-1F3E-4653-8EEF-03AAFAFE4A5C}"/>
                  </a:ext>
                </a:extLst>
              </p:cNvPr>
              <p:cNvGrpSpPr/>
              <p:nvPr/>
            </p:nvGrpSpPr>
            <p:grpSpPr>
              <a:xfrm>
                <a:off x="10199623" y="2101555"/>
                <a:ext cx="170798" cy="171894"/>
                <a:chOff x="4149281" y="1887719"/>
                <a:chExt cx="224837" cy="226650"/>
              </a:xfrm>
            </p:grpSpPr>
            <p:sp>
              <p:nvSpPr>
                <p:cNvPr id="74" name="íśḻíḍê">
                  <a:extLst>
                    <a:ext uri="{FF2B5EF4-FFF2-40B4-BE49-F238E27FC236}">
                      <a16:creationId xmlns:a16="http://schemas.microsoft.com/office/drawing/2014/main" id="{CC6A7145-59A5-4D79-8BDA-A4EC0C99E8A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5" name="îṡḻíḋe">
                  <a:extLst>
                    <a:ext uri="{FF2B5EF4-FFF2-40B4-BE49-F238E27FC236}">
                      <a16:creationId xmlns:a16="http://schemas.microsoft.com/office/drawing/2014/main" id="{C28B346A-E982-4A7C-8F75-659F061E987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5" name="íś1iďê">
                <a:extLst>
                  <a:ext uri="{FF2B5EF4-FFF2-40B4-BE49-F238E27FC236}">
                    <a16:creationId xmlns:a16="http://schemas.microsoft.com/office/drawing/2014/main" id="{12ADC6D1-097C-4C2A-B7C1-21AA974EE90A}"/>
                  </a:ext>
                </a:extLst>
              </p:cNvPr>
              <p:cNvGrpSpPr/>
              <p:nvPr/>
            </p:nvGrpSpPr>
            <p:grpSpPr>
              <a:xfrm>
                <a:off x="9344445" y="1991998"/>
                <a:ext cx="170798" cy="171894"/>
                <a:chOff x="4149281" y="1887719"/>
                <a:chExt cx="224837" cy="226650"/>
              </a:xfrm>
            </p:grpSpPr>
            <p:sp>
              <p:nvSpPr>
                <p:cNvPr id="72" name="iSļîḑé">
                  <a:extLst>
                    <a:ext uri="{FF2B5EF4-FFF2-40B4-BE49-F238E27FC236}">
                      <a16:creationId xmlns:a16="http://schemas.microsoft.com/office/drawing/2014/main" id="{83A8E39A-2BC4-479F-BFD5-B5C00AD814DA}"/>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3" name="î$ḷidé">
                  <a:extLst>
                    <a:ext uri="{FF2B5EF4-FFF2-40B4-BE49-F238E27FC236}">
                      <a16:creationId xmlns:a16="http://schemas.microsoft.com/office/drawing/2014/main" id="{D2E51CAE-8A2D-4067-B054-FC05C6583DE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6" name="îṧḷíḓè">
                <a:extLst>
                  <a:ext uri="{FF2B5EF4-FFF2-40B4-BE49-F238E27FC236}">
                    <a16:creationId xmlns:a16="http://schemas.microsoft.com/office/drawing/2014/main" id="{1D24D7CF-07A8-4F6F-92A0-185269B6ED99}"/>
                  </a:ext>
                </a:extLst>
              </p:cNvPr>
              <p:cNvGrpSpPr/>
              <p:nvPr/>
            </p:nvGrpSpPr>
            <p:grpSpPr>
              <a:xfrm>
                <a:off x="8284829" y="2625930"/>
                <a:ext cx="181307" cy="182470"/>
                <a:chOff x="4149281" y="1887719"/>
                <a:chExt cx="224837" cy="226650"/>
              </a:xfrm>
            </p:grpSpPr>
            <p:sp>
              <p:nvSpPr>
                <p:cNvPr id="70" name="iṧ1îdé">
                  <a:extLst>
                    <a:ext uri="{FF2B5EF4-FFF2-40B4-BE49-F238E27FC236}">
                      <a16:creationId xmlns:a16="http://schemas.microsoft.com/office/drawing/2014/main" id="{CBCFAE9E-038E-4467-B2C2-EB6142BDCBB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1" name="iṡḻîḋé">
                  <a:extLst>
                    <a:ext uri="{FF2B5EF4-FFF2-40B4-BE49-F238E27FC236}">
                      <a16:creationId xmlns:a16="http://schemas.microsoft.com/office/drawing/2014/main" id="{6377F155-3AB9-4982-9A63-D991CCF2816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8" name="îṧľïḓe">
                <a:extLst>
                  <a:ext uri="{FF2B5EF4-FFF2-40B4-BE49-F238E27FC236}">
                    <a16:creationId xmlns:a16="http://schemas.microsoft.com/office/drawing/2014/main" id="{EE2803A9-D8E0-4FAB-8DCD-ED18E8FFDBFA}"/>
                  </a:ext>
                </a:extLst>
              </p:cNvPr>
              <p:cNvGrpSpPr/>
              <p:nvPr/>
            </p:nvGrpSpPr>
            <p:grpSpPr>
              <a:xfrm>
                <a:off x="8575520" y="3036395"/>
                <a:ext cx="164825" cy="165880"/>
                <a:chOff x="4149281" y="1887719"/>
                <a:chExt cx="224837" cy="226650"/>
              </a:xfrm>
            </p:grpSpPr>
            <p:sp>
              <p:nvSpPr>
                <p:cNvPr id="68" name="îśḷídé">
                  <a:extLst>
                    <a:ext uri="{FF2B5EF4-FFF2-40B4-BE49-F238E27FC236}">
                      <a16:creationId xmlns:a16="http://schemas.microsoft.com/office/drawing/2014/main" id="{7EA610AA-87FE-41D3-9551-D2B67BE0D63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9" name="iṩļíḑe">
                  <a:extLst>
                    <a:ext uri="{FF2B5EF4-FFF2-40B4-BE49-F238E27FC236}">
                      <a16:creationId xmlns:a16="http://schemas.microsoft.com/office/drawing/2014/main" id="{9CE5BD73-636F-4E04-939A-A0F998B62CB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9" name="ïŝḻîḍe">
                <a:extLst>
                  <a:ext uri="{FF2B5EF4-FFF2-40B4-BE49-F238E27FC236}">
                    <a16:creationId xmlns:a16="http://schemas.microsoft.com/office/drawing/2014/main" id="{FF2603E9-EF1D-4B59-80D2-22CAC4085B3E}"/>
                  </a:ext>
                </a:extLst>
              </p:cNvPr>
              <p:cNvGrpSpPr/>
              <p:nvPr/>
            </p:nvGrpSpPr>
            <p:grpSpPr>
              <a:xfrm>
                <a:off x="8709469" y="4330439"/>
                <a:ext cx="271082" cy="272820"/>
                <a:chOff x="4149281" y="1887719"/>
                <a:chExt cx="224837" cy="226650"/>
              </a:xfrm>
            </p:grpSpPr>
            <p:sp>
              <p:nvSpPr>
                <p:cNvPr id="66" name="ïślidé">
                  <a:extLst>
                    <a:ext uri="{FF2B5EF4-FFF2-40B4-BE49-F238E27FC236}">
                      <a16:creationId xmlns:a16="http://schemas.microsoft.com/office/drawing/2014/main" id="{714DD373-919C-4B6D-9384-5A232C1061C7}"/>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7" name="ïşlíḋê">
                  <a:extLst>
                    <a:ext uri="{FF2B5EF4-FFF2-40B4-BE49-F238E27FC236}">
                      <a16:creationId xmlns:a16="http://schemas.microsoft.com/office/drawing/2014/main" id="{272B8E85-1359-498F-84DE-586A9F47A412}"/>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0" name="íṩlïďé">
                <a:extLst>
                  <a:ext uri="{FF2B5EF4-FFF2-40B4-BE49-F238E27FC236}">
                    <a16:creationId xmlns:a16="http://schemas.microsoft.com/office/drawing/2014/main" id="{62854625-40E4-4D1A-B33A-1138A6A4CF87}"/>
                  </a:ext>
                </a:extLst>
              </p:cNvPr>
              <p:cNvGrpSpPr/>
              <p:nvPr/>
            </p:nvGrpSpPr>
            <p:grpSpPr>
              <a:xfrm>
                <a:off x="9215633" y="2351279"/>
                <a:ext cx="170798" cy="171894"/>
                <a:chOff x="4149281" y="1887719"/>
                <a:chExt cx="224837" cy="226650"/>
              </a:xfrm>
            </p:grpSpPr>
            <p:sp>
              <p:nvSpPr>
                <p:cNvPr id="64" name="iṡḷïde">
                  <a:extLst>
                    <a:ext uri="{FF2B5EF4-FFF2-40B4-BE49-F238E27FC236}">
                      <a16:creationId xmlns:a16="http://schemas.microsoft.com/office/drawing/2014/main" id="{54583285-9605-4B61-B9BC-D495094A35C2}"/>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5" name="ïśḻîḑê">
                  <a:extLst>
                    <a:ext uri="{FF2B5EF4-FFF2-40B4-BE49-F238E27FC236}">
                      <a16:creationId xmlns:a16="http://schemas.microsoft.com/office/drawing/2014/main" id="{35FB232D-E8E8-445E-B2C4-711CC85B0B5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1" name="ïšļïḑé">
                <a:extLst>
                  <a:ext uri="{FF2B5EF4-FFF2-40B4-BE49-F238E27FC236}">
                    <a16:creationId xmlns:a16="http://schemas.microsoft.com/office/drawing/2014/main" id="{42DC765F-7E46-48A9-AB55-785B66D37691}"/>
                  </a:ext>
                </a:extLst>
              </p:cNvPr>
              <p:cNvGrpSpPr/>
              <p:nvPr/>
            </p:nvGrpSpPr>
            <p:grpSpPr>
              <a:xfrm>
                <a:off x="10526093" y="4752957"/>
                <a:ext cx="206667" cy="207992"/>
                <a:chOff x="4149281" y="1887719"/>
                <a:chExt cx="224837" cy="226650"/>
              </a:xfrm>
            </p:grpSpPr>
            <p:sp>
              <p:nvSpPr>
                <p:cNvPr id="62" name="išļîḓé">
                  <a:extLst>
                    <a:ext uri="{FF2B5EF4-FFF2-40B4-BE49-F238E27FC236}">
                      <a16:creationId xmlns:a16="http://schemas.microsoft.com/office/drawing/2014/main" id="{F5A85285-0942-44ED-9874-1D21C2D561B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3" name="ïṣḻïḓê">
                  <a:extLst>
                    <a:ext uri="{FF2B5EF4-FFF2-40B4-BE49-F238E27FC236}">
                      <a16:creationId xmlns:a16="http://schemas.microsoft.com/office/drawing/2014/main" id="{5F0DAAA4-5910-4D37-8E17-6375A9C40E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cxnSp>
        <p:nvCxnSpPr>
          <p:cNvPr id="117" name="直線接點 116">
            <a:extLst>
              <a:ext uri="{FF2B5EF4-FFF2-40B4-BE49-F238E27FC236}">
                <a16:creationId xmlns:a16="http://schemas.microsoft.com/office/drawing/2014/main" id="{DDFCAF4F-89C9-429C-B0E3-6B2EC2F14EBE}"/>
              </a:ext>
            </a:extLst>
          </p:cNvPr>
          <p:cNvCxnSpPr/>
          <p:nvPr/>
        </p:nvCxnSpPr>
        <p:spPr>
          <a:xfrm>
            <a:off x="7863467" y="3445335"/>
            <a:ext cx="6296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8" name="橢圓 117">
            <a:extLst>
              <a:ext uri="{FF2B5EF4-FFF2-40B4-BE49-F238E27FC236}">
                <a16:creationId xmlns:a16="http://schemas.microsoft.com/office/drawing/2014/main" id="{FE2E5563-CAB4-4D22-8F75-AC5BEBF4C1B1}"/>
              </a:ext>
            </a:extLst>
          </p:cNvPr>
          <p:cNvSpPr/>
          <p:nvPr/>
        </p:nvSpPr>
        <p:spPr>
          <a:xfrm>
            <a:off x="9163394" y="3316483"/>
            <a:ext cx="906739" cy="907058"/>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1" name="灯片编号占位符 3">
            <a:extLst>
              <a:ext uri="{FF2B5EF4-FFF2-40B4-BE49-F238E27FC236}">
                <a16:creationId xmlns:a16="http://schemas.microsoft.com/office/drawing/2014/main" id="{99D21BB7-C4D8-4033-8AE1-0F990DB7964E}"/>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43</a:t>
            </a:fld>
            <a:endParaRPr lang="zh-CN" altLang="en-US" dirty="0"/>
          </a:p>
        </p:txBody>
      </p:sp>
      <p:graphicFrame>
        <p:nvGraphicFramePr>
          <p:cNvPr id="3" name="資料庫圖表 2">
            <a:extLst>
              <a:ext uri="{FF2B5EF4-FFF2-40B4-BE49-F238E27FC236}">
                <a16:creationId xmlns:a16="http://schemas.microsoft.com/office/drawing/2014/main" id="{01374132-067A-4D39-8445-CCA76628D71D}"/>
              </a:ext>
            </a:extLst>
          </p:cNvPr>
          <p:cNvGraphicFramePr/>
          <p:nvPr>
            <p:extLst>
              <p:ext uri="{D42A27DB-BD31-4B8C-83A1-F6EECF244321}">
                <p14:modId xmlns:p14="http://schemas.microsoft.com/office/powerpoint/2010/main" val="2543572827"/>
              </p:ext>
            </p:extLst>
          </p:nvPr>
        </p:nvGraphicFramePr>
        <p:xfrm>
          <a:off x="1591026" y="188516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4906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26973" y="278429"/>
            <a:ext cx="7290054" cy="1499616"/>
          </a:xfrm>
        </p:spPr>
        <p:txBody>
          <a:bodyPr>
            <a:normAutofit/>
          </a:bodyPr>
          <a:lstStyle/>
          <a:p>
            <a:r>
              <a:rPr lang="en-US" altLang="zh-TW" sz="3600" dirty="0">
                <a:latin typeface="+mn-ea"/>
                <a:ea typeface="+mn-ea"/>
              </a:rPr>
              <a:t>4.3.1 </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592501" y="1246168"/>
            <a:ext cx="7958998" cy="2123658"/>
          </a:xfrm>
          <a:prstGeom prst="rect">
            <a:avLst/>
          </a:prstGeom>
        </p:spPr>
        <p:txBody>
          <a:bodyPr wrap="square">
            <a:spAutoFit/>
          </a:bodyPr>
          <a:lstStyle/>
          <a:p>
            <a:pPr marL="716915" indent="-357505">
              <a:buFont typeface="Arial" panose="020B0604020202020204" pitchFamily="34" charset="0"/>
              <a:buChar char="•"/>
            </a:pPr>
            <a:r>
              <a:rPr lang="en-US" altLang="zh-TW" sz="2800" kern="100" dirty="0">
                <a:latin typeface="微軟正黑體" panose="020B0604030504040204" pitchFamily="34" charset="-120"/>
                <a:cs typeface="Times New Roman" panose="02020603050405020304" pitchFamily="18" charset="0"/>
              </a:rPr>
              <a:t>4.3.1.1</a:t>
            </a:r>
            <a:r>
              <a:rPr lang="zh-TW" altLang="en-US" sz="2800" kern="100" dirty="0">
                <a:latin typeface="微軟正黑體" panose="020B0604030504040204" pitchFamily="34" charset="-120"/>
                <a:cs typeface="Times New Roman" panose="02020603050405020304" pitchFamily="18" charset="0"/>
              </a:rPr>
              <a:t>資料處理</a:t>
            </a:r>
            <a:endParaRPr lang="en-US" altLang="zh-TW" sz="2800" kern="100" dirty="0">
              <a:latin typeface="微軟正黑體" panose="020B0604030504040204" pitchFamily="34" charset="-120"/>
              <a:cs typeface="Times New Roman" panose="02020603050405020304" pitchFamily="18" charset="0"/>
            </a:endParaRPr>
          </a:p>
          <a:p>
            <a:pPr marL="716915" indent="-357505">
              <a:buFont typeface="Arial" panose="020B0604020202020204" pitchFamily="34" charset="0"/>
              <a:buChar char="•"/>
            </a:pPr>
            <a:endParaRPr lang="en-US" altLang="zh-TW" sz="2000" kern="100" dirty="0">
              <a:latin typeface="微軟正黑體" panose="020B0604030504040204" pitchFamily="34" charset="-120"/>
              <a:cs typeface="Times New Roman" panose="02020603050405020304" pitchFamily="18" charset="0"/>
            </a:endParaRPr>
          </a:p>
          <a:p>
            <a:pPr marL="359410"/>
            <a:r>
              <a:rPr lang="zh-TW" altLang="en-US" sz="2000" kern="100" dirty="0">
                <a:latin typeface="微軟正黑體" panose="020B0604030504040204" pitchFamily="34" charset="-120"/>
                <a:cs typeface="Times New Roman" panose="02020603050405020304" pitchFamily="18" charset="0"/>
              </a:rPr>
              <a:t>判斷序列是否定態，觀察</a:t>
            </a:r>
            <a:r>
              <a:rPr lang="en-US" altLang="zh-TW" sz="2000" kern="100" dirty="0">
                <a:latin typeface="微軟正黑體" panose="020B0604030504040204" pitchFamily="34" charset="-120"/>
                <a:cs typeface="Times New Roman" panose="02020603050405020304" pitchFamily="18" charset="0"/>
              </a:rPr>
              <a:t>ACF </a:t>
            </a:r>
            <a:r>
              <a:rPr lang="zh-TW" altLang="en-US" sz="2000" kern="100" dirty="0">
                <a:latin typeface="微軟正黑體" panose="020B0604030504040204" pitchFamily="34" charset="-120"/>
                <a:cs typeface="Times New Roman" panose="02020603050405020304" pitchFamily="18" charset="0"/>
              </a:rPr>
              <a:t>與</a:t>
            </a:r>
            <a:r>
              <a:rPr lang="en-US" altLang="zh-TW" sz="2000" kern="100" dirty="0">
                <a:latin typeface="微軟正黑體" panose="020B0604030504040204" pitchFamily="34" charset="-120"/>
                <a:cs typeface="Times New Roman" panose="02020603050405020304" pitchFamily="18" charset="0"/>
              </a:rPr>
              <a:t>PACF </a:t>
            </a:r>
            <a:r>
              <a:rPr lang="zh-TW" altLang="en-US" sz="2000" kern="100" dirty="0">
                <a:latin typeface="微軟正黑體" panose="020B0604030504040204" pitchFamily="34" charset="-120"/>
                <a:cs typeface="Times New Roman" panose="02020603050405020304" pitchFamily="18" charset="0"/>
              </a:rPr>
              <a:t>圖形，對於一個平穩時間序列，</a:t>
            </a:r>
            <a:r>
              <a:rPr lang="en-US" altLang="zh-TW" sz="2000" kern="100" dirty="0">
                <a:latin typeface="微軟正黑體" panose="020B0604030504040204" pitchFamily="34" charset="-120"/>
                <a:cs typeface="Times New Roman" panose="02020603050405020304" pitchFamily="18" charset="0"/>
              </a:rPr>
              <a:t> ACF </a:t>
            </a:r>
            <a:r>
              <a:rPr lang="zh-TW" altLang="en-US" sz="2000" kern="100" dirty="0">
                <a:latin typeface="微軟正黑體" panose="020B0604030504040204" pitchFamily="34" charset="-120"/>
                <a:cs typeface="Times New Roman" panose="02020603050405020304" pitchFamily="18" charset="0"/>
              </a:rPr>
              <a:t>圖形會快速的下降到接近 </a:t>
            </a:r>
            <a:r>
              <a:rPr lang="en-US" altLang="zh-TW" sz="2000" kern="100" dirty="0">
                <a:latin typeface="微軟正黑體" panose="020B0604030504040204" pitchFamily="34" charset="-120"/>
                <a:cs typeface="Times New Roman" panose="02020603050405020304" pitchFamily="18" charset="0"/>
              </a:rPr>
              <a:t>0 </a:t>
            </a:r>
            <a:r>
              <a:rPr lang="zh-TW" altLang="en-US" sz="2000" kern="100" dirty="0">
                <a:latin typeface="微軟正黑體" panose="020B0604030504040204" pitchFamily="34" charset="-120"/>
                <a:cs typeface="Times New Roman" panose="02020603050405020304" pitchFamily="18" charset="0"/>
              </a:rPr>
              <a:t>的水準，</a:t>
            </a:r>
            <a:r>
              <a:rPr lang="zh-TW" altLang="en-US" sz="2000" kern="100" dirty="0">
                <a:solidFill>
                  <a:srgbClr val="C00000"/>
                </a:solidFill>
                <a:latin typeface="微軟正黑體" panose="020B0604030504040204" pitchFamily="34" charset="-120"/>
                <a:cs typeface="Times New Roman" panose="02020603050405020304" pitchFamily="18" charset="0"/>
              </a:rPr>
              <a:t>非平穩時間序列的自相關係數會下降的比較緩慢</a:t>
            </a:r>
            <a:r>
              <a:rPr lang="zh-TW" altLang="en-US" sz="2000" kern="100" dirty="0">
                <a:latin typeface="微軟正黑體" panose="020B0604030504040204" pitchFamily="34" charset="-120"/>
                <a:cs typeface="Times New Roman" panose="02020603050405020304" pitchFamily="18" charset="0"/>
              </a:rPr>
              <a:t>。</a:t>
            </a:r>
            <a:endParaRPr lang="en-US" altLang="zh-TW" sz="2000" kern="100" dirty="0">
              <a:latin typeface="微軟正黑體" panose="020B0604030504040204" pitchFamily="34" charset="-120"/>
              <a:cs typeface="Times New Roman" panose="02020603050405020304" pitchFamily="18" charset="0"/>
            </a:endParaRPr>
          </a:p>
          <a:p>
            <a:pPr marL="359410"/>
            <a:endParaRPr lang="zh-TW" altLang="zh-TW" sz="2400" kern="100" dirty="0">
              <a:latin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44</a:t>
            </a:fld>
            <a:endParaRPr lang="zh-CN" altLang="en-US" dirty="0"/>
          </a:p>
        </p:txBody>
      </p:sp>
      <p:pic>
        <p:nvPicPr>
          <p:cNvPr id="5" name="圖片 4">
            <a:extLst>
              <a:ext uri="{FF2B5EF4-FFF2-40B4-BE49-F238E27FC236}">
                <a16:creationId xmlns:a16="http://schemas.microsoft.com/office/drawing/2014/main" id="{8031FAA5-5B92-4B9A-BA72-DDE2493731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6973" y="3100995"/>
            <a:ext cx="7638264" cy="3478576"/>
          </a:xfrm>
          <a:prstGeom prst="rect">
            <a:avLst/>
          </a:prstGeom>
        </p:spPr>
      </p:pic>
      <p:sp>
        <p:nvSpPr>
          <p:cNvPr id="3" name="箭號: 向右 2">
            <a:extLst>
              <a:ext uri="{FF2B5EF4-FFF2-40B4-BE49-F238E27FC236}">
                <a16:creationId xmlns:a16="http://schemas.microsoft.com/office/drawing/2014/main" id="{D13ED68D-D809-4D73-A3F3-8E5AB5CA0E6B}"/>
              </a:ext>
            </a:extLst>
          </p:cNvPr>
          <p:cNvSpPr/>
          <p:nvPr/>
        </p:nvSpPr>
        <p:spPr>
          <a:xfrm rot="894691">
            <a:off x="1878496" y="4522406"/>
            <a:ext cx="1454226" cy="134450"/>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340929C7-1B0D-406E-8E45-EBDD9A4FD85C}"/>
              </a:ext>
            </a:extLst>
          </p:cNvPr>
          <p:cNvSpPr txBox="1"/>
          <p:nvPr/>
        </p:nvSpPr>
        <p:spPr>
          <a:xfrm rot="874405">
            <a:off x="2094879" y="4137509"/>
            <a:ext cx="1398241" cy="400110"/>
          </a:xfrm>
          <a:prstGeom prst="rect">
            <a:avLst/>
          </a:prstGeom>
          <a:noFill/>
        </p:spPr>
        <p:txBody>
          <a:bodyPr wrap="square" rtlCol="0">
            <a:spAutoFit/>
          </a:bodyPr>
          <a:lstStyle/>
          <a:p>
            <a:r>
              <a:rPr lang="zh-TW" altLang="en-US" sz="2000" dirty="0"/>
              <a:t>緩慢下降</a:t>
            </a:r>
          </a:p>
        </p:txBody>
      </p:sp>
    </p:spTree>
    <p:extLst>
      <p:ext uri="{BB962C8B-B14F-4D97-AF65-F5344CB8AC3E}">
        <p14:creationId xmlns:p14="http://schemas.microsoft.com/office/powerpoint/2010/main" val="951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552399" y="1217800"/>
            <a:ext cx="7763780" cy="1200329"/>
          </a:xfrm>
          <a:prstGeom prst="rect">
            <a:avLst/>
          </a:prstGeom>
        </p:spPr>
        <p:txBody>
          <a:bodyPr wrap="square">
            <a:spAutoFit/>
          </a:bodyPr>
          <a:lstStyle/>
          <a:p>
            <a:pPr marL="716915" indent="-357505">
              <a:buFont typeface="Arial" panose="020B0604020202020204" pitchFamily="34" charset="0"/>
              <a:buChar char="•"/>
            </a:pPr>
            <a:r>
              <a:rPr lang="en-US" altLang="zh-TW" sz="2400" kern="100" dirty="0">
                <a:latin typeface="微軟正黑體" panose="020B0604030504040204" pitchFamily="34" charset="-120"/>
                <a:cs typeface="Times New Roman" panose="02020603050405020304" pitchFamily="18" charset="0"/>
              </a:rPr>
              <a:t>4.3.1.1</a:t>
            </a:r>
            <a:r>
              <a:rPr lang="zh-TW" altLang="en-US" sz="2400" kern="100" dirty="0">
                <a:latin typeface="微軟正黑體" panose="020B0604030504040204" pitchFamily="34" charset="-120"/>
                <a:cs typeface="Times New Roman" panose="02020603050405020304" pitchFamily="18" charset="0"/>
              </a:rPr>
              <a:t>資料處理</a:t>
            </a:r>
            <a:endParaRPr lang="en-US" altLang="zh-TW" sz="2400" kern="100" dirty="0">
              <a:latin typeface="微軟正黑體" panose="020B0604030504040204" pitchFamily="34" charset="-120"/>
              <a:cs typeface="Times New Roman" panose="02020603050405020304" pitchFamily="18" charset="0"/>
            </a:endParaRPr>
          </a:p>
          <a:p>
            <a:pPr marL="359410"/>
            <a:r>
              <a:rPr lang="zh-TW" altLang="en-US" sz="2400" kern="100" dirty="0">
                <a:latin typeface="微軟正黑體" panose="020B0604030504040204" pitchFamily="34" charset="-120"/>
                <a:cs typeface="Times New Roman" panose="02020603050405020304" pitchFamily="18" charset="0"/>
              </a:rPr>
              <a:t>非定態資料之處理利用差分或採用分解法拿掉趨勢性與季節性差分，消除趨勢和季節波動，以達平穩。</a:t>
            </a:r>
            <a:endParaRPr lang="zh-TW" altLang="zh-TW" sz="2400" kern="100" dirty="0">
              <a:latin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45</a:t>
            </a:fld>
            <a:endParaRPr lang="zh-CN" altLang="en-US" dirty="0"/>
          </a:p>
        </p:txBody>
      </p:sp>
      <p:pic>
        <p:nvPicPr>
          <p:cNvPr id="6" name="圖片 5">
            <a:extLst>
              <a:ext uri="{FF2B5EF4-FFF2-40B4-BE49-F238E27FC236}">
                <a16:creationId xmlns:a16="http://schemas.microsoft.com/office/drawing/2014/main" id="{DEA7DC3A-6851-4621-A77F-A601DEE23408}"/>
              </a:ext>
            </a:extLst>
          </p:cNvPr>
          <p:cNvPicPr/>
          <p:nvPr/>
        </p:nvPicPr>
        <p:blipFill>
          <a:blip r:embed="rId3">
            <a:extLst>
              <a:ext uri="{28A0092B-C50C-407E-A947-70E740481C1C}">
                <a14:useLocalDpi xmlns:a14="http://schemas.microsoft.com/office/drawing/2010/main" val="0"/>
              </a:ext>
            </a:extLst>
          </a:blip>
          <a:stretch>
            <a:fillRect/>
          </a:stretch>
        </p:blipFill>
        <p:spPr>
          <a:xfrm>
            <a:off x="656769" y="2883026"/>
            <a:ext cx="8013392" cy="3651506"/>
          </a:xfrm>
          <a:prstGeom prst="rect">
            <a:avLst/>
          </a:prstGeom>
        </p:spPr>
      </p:pic>
      <p:pic>
        <p:nvPicPr>
          <p:cNvPr id="8" name="圖片 7">
            <a:extLst>
              <a:ext uri="{FF2B5EF4-FFF2-40B4-BE49-F238E27FC236}">
                <a16:creationId xmlns:a16="http://schemas.microsoft.com/office/drawing/2014/main" id="{E89F5331-D9BD-4E95-89F1-DC107E62AC77}"/>
              </a:ext>
            </a:extLst>
          </p:cNvPr>
          <p:cNvPicPr/>
          <p:nvPr/>
        </p:nvPicPr>
        <p:blipFill rotWithShape="1">
          <a:blip r:embed="rId3">
            <a:extLst>
              <a:ext uri="{28A0092B-C50C-407E-A947-70E740481C1C}">
                <a14:useLocalDpi xmlns:a14="http://schemas.microsoft.com/office/drawing/2010/main" val="0"/>
              </a:ext>
            </a:extLst>
          </a:blip>
          <a:srcRect t="51383"/>
          <a:stretch/>
        </p:blipFill>
        <p:spPr>
          <a:xfrm>
            <a:off x="656769" y="4759286"/>
            <a:ext cx="8013392" cy="1775245"/>
          </a:xfrm>
          <a:prstGeom prst="rect">
            <a:avLst/>
          </a:prstGeom>
        </p:spPr>
      </p:pic>
    </p:spTree>
    <p:extLst>
      <p:ext uri="{BB962C8B-B14F-4D97-AF65-F5344CB8AC3E}">
        <p14:creationId xmlns:p14="http://schemas.microsoft.com/office/powerpoint/2010/main" val="192970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8"/>
                                        </p:tgtEl>
                                        <p:attrNameLst>
                                          <p:attrName>stroke.color</p:attrName>
                                        </p:attrNameLst>
                                      </p:cBhvr>
                                      <p:to>
                                        <a:srgbClr val="0C0C0C"/>
                                      </p:to>
                                    </p:animClr>
                                    <p:set>
                                      <p:cBhvr>
                                        <p:cTn id="7"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705858" y="1089039"/>
            <a:ext cx="7930587" cy="1077218"/>
          </a:xfrm>
          <a:prstGeom prst="rect">
            <a:avLst/>
          </a:prstGeom>
        </p:spPr>
        <p:txBody>
          <a:bodyPr wrap="square">
            <a:spAutoFit/>
          </a:bodyPr>
          <a:lstStyle/>
          <a:p>
            <a:pPr marL="716915" indent="-357505">
              <a:buFont typeface="Arial" panose="020B0604020202020204" pitchFamily="34" charset="0"/>
              <a:buChar char="•"/>
            </a:pPr>
            <a:r>
              <a:rPr lang="en-US" altLang="zh-TW" sz="2400" kern="100" dirty="0">
                <a:latin typeface="微軟正黑體" panose="020B0604030504040204" pitchFamily="34" charset="-120"/>
                <a:cs typeface="Times New Roman" panose="02020603050405020304" pitchFamily="18" charset="0"/>
              </a:rPr>
              <a:t>4.3.1.1</a:t>
            </a:r>
            <a:r>
              <a:rPr lang="zh-TW" altLang="en-US" sz="2400" kern="100" dirty="0">
                <a:latin typeface="微軟正黑體" panose="020B0604030504040204" pitchFamily="34" charset="-120"/>
                <a:cs typeface="Times New Roman" panose="02020603050405020304" pitchFamily="18" charset="0"/>
              </a:rPr>
              <a:t>資料處理</a:t>
            </a:r>
            <a:endParaRPr lang="en-US" altLang="zh-TW" sz="2400" kern="100" dirty="0">
              <a:latin typeface="微軟正黑體" panose="020B0604030504040204" pitchFamily="34" charset="-120"/>
              <a:cs typeface="Times New Roman" panose="02020603050405020304" pitchFamily="18" charset="0"/>
            </a:endParaRPr>
          </a:p>
          <a:p>
            <a:pPr marL="359410"/>
            <a:r>
              <a:rPr lang="zh-TW" altLang="zh-TW" sz="2000" dirty="0"/>
              <a:t>透過分解法來拆解時序圖，序列有顯著是季節性，經提取季節及趨勢性因子執行用季節性差分後，分解圖較能觀察</a:t>
            </a:r>
            <a:endParaRPr lang="zh-TW" altLang="zh-TW" sz="2000" kern="100" dirty="0">
              <a:latin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46</a:t>
            </a:fld>
            <a:endParaRPr lang="zh-CN" altLang="en-US" dirty="0"/>
          </a:p>
        </p:txBody>
      </p:sp>
      <p:pic>
        <p:nvPicPr>
          <p:cNvPr id="6" name="圖片 5">
            <a:extLst>
              <a:ext uri="{FF2B5EF4-FFF2-40B4-BE49-F238E27FC236}">
                <a16:creationId xmlns:a16="http://schemas.microsoft.com/office/drawing/2014/main" id="{1E7DF9DD-6B3A-49F4-AED9-69DF272E28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32109" y="2311862"/>
            <a:ext cx="7550877" cy="2480314"/>
          </a:xfrm>
          <a:prstGeom prst="rect">
            <a:avLst/>
          </a:prstGeom>
        </p:spPr>
      </p:pic>
      <p:pic>
        <p:nvPicPr>
          <p:cNvPr id="8" name="圖片 7">
            <a:extLst>
              <a:ext uri="{FF2B5EF4-FFF2-40B4-BE49-F238E27FC236}">
                <a16:creationId xmlns:a16="http://schemas.microsoft.com/office/drawing/2014/main" id="{D07FB9B6-8020-4724-8967-DD22DFFF99D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32109" y="4691743"/>
            <a:ext cx="7550877" cy="2117109"/>
          </a:xfrm>
          <a:prstGeom prst="rect">
            <a:avLst/>
          </a:prstGeom>
        </p:spPr>
      </p:pic>
      <p:sp>
        <p:nvSpPr>
          <p:cNvPr id="10" name="矩形 9">
            <a:extLst>
              <a:ext uri="{FF2B5EF4-FFF2-40B4-BE49-F238E27FC236}">
                <a16:creationId xmlns:a16="http://schemas.microsoft.com/office/drawing/2014/main" id="{19F803A6-C4B3-435A-9401-545DF218D3AA}"/>
              </a:ext>
            </a:extLst>
          </p:cNvPr>
          <p:cNvSpPr/>
          <p:nvPr/>
        </p:nvSpPr>
        <p:spPr>
          <a:xfrm>
            <a:off x="544365" y="841168"/>
            <a:ext cx="8098771" cy="5846232"/>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7BC680C-01C5-478C-A5AB-33AE433B4D7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7370" y="252202"/>
            <a:ext cx="7977916" cy="3156701"/>
          </a:xfrm>
          <a:prstGeom prst="rect">
            <a:avLst/>
          </a:prstGeom>
        </p:spPr>
      </p:pic>
      <p:pic>
        <p:nvPicPr>
          <p:cNvPr id="9" name="圖片 8">
            <a:extLst>
              <a:ext uri="{FF2B5EF4-FFF2-40B4-BE49-F238E27FC236}">
                <a16:creationId xmlns:a16="http://schemas.microsoft.com/office/drawing/2014/main" id="{FB89BD6E-34C0-4E0B-8CCD-A2EE7F11970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57370" y="3610106"/>
            <a:ext cx="7880369" cy="3156702"/>
          </a:xfrm>
          <a:prstGeom prst="rect">
            <a:avLst/>
          </a:prstGeom>
        </p:spPr>
      </p:pic>
      <p:sp>
        <p:nvSpPr>
          <p:cNvPr id="3" name="箭號: 弧形右彎 2">
            <a:extLst>
              <a:ext uri="{FF2B5EF4-FFF2-40B4-BE49-F238E27FC236}">
                <a16:creationId xmlns:a16="http://schemas.microsoft.com/office/drawing/2014/main" id="{EA7AF05B-45B0-429D-83B3-7976DEFDA72D}"/>
              </a:ext>
            </a:extLst>
          </p:cNvPr>
          <p:cNvSpPr/>
          <p:nvPr/>
        </p:nvSpPr>
        <p:spPr>
          <a:xfrm>
            <a:off x="246006" y="3046442"/>
            <a:ext cx="473840" cy="118982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 name="文字方塊 3">
            <a:extLst>
              <a:ext uri="{FF2B5EF4-FFF2-40B4-BE49-F238E27FC236}">
                <a16:creationId xmlns:a16="http://schemas.microsoft.com/office/drawing/2014/main" id="{DF3BB521-BBD2-460A-A9AF-B9871CC7E22F}"/>
              </a:ext>
            </a:extLst>
          </p:cNvPr>
          <p:cNvSpPr txBox="1"/>
          <p:nvPr/>
        </p:nvSpPr>
        <p:spPr>
          <a:xfrm>
            <a:off x="469437" y="3456687"/>
            <a:ext cx="646331" cy="369332"/>
          </a:xfrm>
          <a:prstGeom prst="rect">
            <a:avLst/>
          </a:prstGeom>
          <a:noFill/>
        </p:spPr>
        <p:txBody>
          <a:bodyPr wrap="none" rtlCol="0">
            <a:spAutoFit/>
          </a:bodyPr>
          <a:lstStyle/>
          <a:p>
            <a:r>
              <a:rPr lang="zh-TW" altLang="en-US" dirty="0"/>
              <a:t>差分</a:t>
            </a:r>
          </a:p>
        </p:txBody>
      </p:sp>
    </p:spTree>
    <p:extLst>
      <p:ext uri="{BB962C8B-B14F-4D97-AF65-F5344CB8AC3E}">
        <p14:creationId xmlns:p14="http://schemas.microsoft.com/office/powerpoint/2010/main" val="17181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926973" y="1329766"/>
            <a:ext cx="7290054" cy="830997"/>
          </a:xfrm>
          <a:prstGeom prst="rect">
            <a:avLst/>
          </a:prstGeom>
        </p:spPr>
        <p:txBody>
          <a:bodyPr wrap="square">
            <a:spAutoFit/>
          </a:bodyPr>
          <a:lstStyle/>
          <a:p>
            <a:pPr marL="716915" indent="-357505">
              <a:buFont typeface="Arial" panose="020B0604020202020204" pitchFamily="34" charset="0"/>
              <a:buChar char="•"/>
            </a:pPr>
            <a:r>
              <a:rPr lang="en-US" altLang="zh-TW" sz="2400" kern="100" dirty="0">
                <a:latin typeface="微軟正黑體" panose="020B0604030504040204" pitchFamily="34" charset="-120"/>
                <a:cs typeface="Times New Roman" panose="02020603050405020304" pitchFamily="18" charset="0"/>
              </a:rPr>
              <a:t>4.3.1.1</a:t>
            </a:r>
            <a:r>
              <a:rPr lang="zh-TW" altLang="en-US" sz="2400" kern="100" dirty="0">
                <a:latin typeface="微軟正黑體" panose="020B0604030504040204" pitchFamily="34" charset="-120"/>
                <a:cs typeface="Times New Roman" panose="02020603050405020304" pitchFamily="18" charset="0"/>
              </a:rPr>
              <a:t>資料處理</a:t>
            </a:r>
            <a:endParaRPr lang="en-US" altLang="zh-TW" sz="2400" kern="100" dirty="0">
              <a:latin typeface="微軟正黑體" panose="020B0604030504040204" pitchFamily="34" charset="-120"/>
              <a:cs typeface="Times New Roman" panose="02020603050405020304" pitchFamily="18" charset="0"/>
            </a:endParaRPr>
          </a:p>
          <a:p>
            <a:pPr marL="359410"/>
            <a:r>
              <a:rPr lang="zh-TW" altLang="en-US" sz="2400" kern="100" dirty="0">
                <a:latin typeface="微軟正黑體" panose="020B0604030504040204" pitchFamily="34" charset="-120"/>
                <a:cs typeface="Times New Roman" panose="02020603050405020304" pitchFamily="18" charset="0"/>
              </a:rPr>
              <a:t>觀察平均耗量圖經差分後藍色平滑曲線已趨於平緩。</a:t>
            </a:r>
            <a:endParaRPr lang="zh-TW" altLang="zh-TW" sz="2400" kern="100" dirty="0">
              <a:latin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47</a:t>
            </a:fld>
            <a:endParaRPr lang="zh-CN" altLang="en-US" dirty="0"/>
          </a:p>
        </p:txBody>
      </p:sp>
      <p:pic>
        <p:nvPicPr>
          <p:cNvPr id="6" name="圖片 5">
            <a:extLst>
              <a:ext uri="{FF2B5EF4-FFF2-40B4-BE49-F238E27FC236}">
                <a16:creationId xmlns:a16="http://schemas.microsoft.com/office/drawing/2014/main" id="{251E6126-AA52-4151-AEFA-F2BBA4C1B8D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26124" y="4586295"/>
            <a:ext cx="7290054" cy="1836540"/>
          </a:xfrm>
          <a:prstGeom prst="rect">
            <a:avLst/>
          </a:prstGeom>
        </p:spPr>
      </p:pic>
      <p:pic>
        <p:nvPicPr>
          <p:cNvPr id="8" name="圖片 7">
            <a:extLst>
              <a:ext uri="{FF2B5EF4-FFF2-40B4-BE49-F238E27FC236}">
                <a16:creationId xmlns:a16="http://schemas.microsoft.com/office/drawing/2014/main" id="{AC433F35-3BF9-4582-A3A1-8D4A6DBACFE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26125" y="2289464"/>
            <a:ext cx="7290054" cy="2051182"/>
          </a:xfrm>
          <a:prstGeom prst="rect">
            <a:avLst/>
          </a:prstGeom>
        </p:spPr>
      </p:pic>
    </p:spTree>
    <p:extLst>
      <p:ext uri="{BB962C8B-B14F-4D97-AF65-F5344CB8AC3E}">
        <p14:creationId xmlns:p14="http://schemas.microsoft.com/office/powerpoint/2010/main" val="3148908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56C6E5-9B0E-4A0D-864D-53C9DEC71AC4}"/>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48</a:t>
            </a:fld>
            <a:endParaRPr lang="zh-CN" altLang="en-US" dirty="0"/>
          </a:p>
        </p:txBody>
      </p:sp>
      <p:sp>
        <p:nvSpPr>
          <p:cNvPr id="7" name="标题 1">
            <a:extLst>
              <a:ext uri="{FF2B5EF4-FFF2-40B4-BE49-F238E27FC236}">
                <a16:creationId xmlns:a16="http://schemas.microsoft.com/office/drawing/2014/main" id="{62C70704-0585-4AEB-BF84-0856BB27D45B}"/>
              </a:ext>
            </a:extLst>
          </p:cNvPr>
          <p:cNvSpPr txBox="1">
            <a:spLocks/>
          </p:cNvSpPr>
          <p:nvPr/>
        </p:nvSpPr>
        <p:spPr>
          <a:xfrm>
            <a:off x="717653" y="605928"/>
            <a:ext cx="7290054" cy="1499616"/>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8" name="矩形 7">
            <a:extLst>
              <a:ext uri="{FF2B5EF4-FFF2-40B4-BE49-F238E27FC236}">
                <a16:creationId xmlns:a16="http://schemas.microsoft.com/office/drawing/2014/main" id="{647EB899-6CA3-442A-9986-D842693E21D3}"/>
              </a:ext>
            </a:extLst>
          </p:cNvPr>
          <p:cNvSpPr/>
          <p:nvPr/>
        </p:nvSpPr>
        <p:spPr>
          <a:xfrm>
            <a:off x="717653" y="1577693"/>
            <a:ext cx="7290054" cy="2369880"/>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4.3.1.1</a:t>
            </a:r>
            <a:r>
              <a:rPr lang="zh-TW" altLang="en-US" sz="2400" kern="100" dirty="0">
                <a:latin typeface="微軟正黑體" panose="020B0604030504040204" pitchFamily="34" charset="-120"/>
                <a:cs typeface="Times New Roman" panose="02020603050405020304" pitchFamily="18" charset="0"/>
              </a:rPr>
              <a:t>資料處理</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2400" kern="100" dirty="0">
              <a:latin typeface="微軟正黑體" panose="020B0604030504040204" pitchFamily="34" charset="-120"/>
              <a:cs typeface="Times New Roman" panose="02020603050405020304" pitchFamily="18" charset="0"/>
            </a:endParaRPr>
          </a:p>
          <a:p>
            <a:pPr marL="716915" indent="-357505">
              <a:buFont typeface="Arial" panose="020B0604020202020204" pitchFamily="34" charset="0"/>
              <a:buChar char="•"/>
            </a:pPr>
            <a:r>
              <a:rPr lang="zh-TW" altLang="zh-TW" sz="2000" dirty="0"/>
              <a:t>運用</a:t>
            </a:r>
            <a:r>
              <a:rPr lang="en-US" altLang="zh-TW" sz="2000" dirty="0"/>
              <a:t>Augmented Dickey Fuller</a:t>
            </a:r>
            <a:r>
              <a:rPr lang="zh-TW" altLang="zh-TW" sz="2000" dirty="0"/>
              <a:t>（</a:t>
            </a:r>
            <a:r>
              <a:rPr lang="en-US" altLang="zh-TW" sz="2000" dirty="0"/>
              <a:t>ADF</a:t>
            </a:r>
            <a:r>
              <a:rPr lang="zh-TW" altLang="zh-TW" sz="2000" dirty="0"/>
              <a:t>）單根檢定法來確認資料平穩性，最後再採用</a:t>
            </a:r>
            <a:r>
              <a:rPr lang="en-US" altLang="zh-TW" sz="2000" dirty="0"/>
              <a:t>ACF</a:t>
            </a:r>
            <a:r>
              <a:rPr lang="zh-TW" altLang="zh-TW" sz="2000" dirty="0"/>
              <a:t>圖及</a:t>
            </a:r>
            <a:r>
              <a:rPr lang="en-US" altLang="zh-TW" sz="2000" dirty="0"/>
              <a:t>PACF</a:t>
            </a:r>
            <a:r>
              <a:rPr lang="zh-TW" altLang="zh-TW" sz="2000" dirty="0"/>
              <a:t>圖重複確認，一方面可確認穩定性，一方面可一併辨別</a:t>
            </a:r>
            <a:r>
              <a:rPr lang="en-US" altLang="zh-TW" sz="2000" dirty="0"/>
              <a:t>ARIMA</a:t>
            </a:r>
            <a:r>
              <a:rPr lang="zh-TW" altLang="zh-TW" sz="2000" dirty="0"/>
              <a:t>模型</a:t>
            </a:r>
            <a:r>
              <a:rPr lang="en-US" altLang="zh-TW" sz="2000" dirty="0"/>
              <a:t>P</a:t>
            </a:r>
            <a:r>
              <a:rPr lang="zh-TW" altLang="zh-TW" sz="2000" dirty="0"/>
              <a:t>、</a:t>
            </a:r>
            <a:r>
              <a:rPr lang="en-US" altLang="zh-TW" sz="2000" dirty="0"/>
              <a:t>Q</a:t>
            </a:r>
            <a:r>
              <a:rPr lang="zh-TW" altLang="zh-TW" sz="2000" dirty="0"/>
              <a:t>階數。</a:t>
            </a:r>
            <a:endParaRPr lang="en-US" altLang="zh-TW" sz="2000" dirty="0"/>
          </a:p>
          <a:p>
            <a:pPr marL="716915" indent="-357505">
              <a:buFont typeface="Arial" panose="020B0604020202020204" pitchFamily="34" charset="0"/>
              <a:buChar char="•"/>
            </a:pPr>
            <a:r>
              <a:rPr lang="zh-TW" altLang="zh-TW" sz="2000" dirty="0"/>
              <a:t>經過</a:t>
            </a:r>
            <a:r>
              <a:rPr lang="en-US" altLang="zh-TW" sz="2000" dirty="0"/>
              <a:t>ADF</a:t>
            </a:r>
            <a:r>
              <a:rPr lang="zh-TW" altLang="zh-TW" sz="2000" dirty="0"/>
              <a:t>測試</a:t>
            </a:r>
            <a:r>
              <a:rPr lang="zh-TW" altLang="en-US" sz="2000" dirty="0"/>
              <a:t>，</a:t>
            </a:r>
            <a:r>
              <a:rPr lang="en-US" altLang="zh-TW" sz="2000" dirty="0"/>
              <a:t>p</a:t>
            </a:r>
            <a:r>
              <a:rPr lang="zh-TW" altLang="zh-TW" sz="2000" dirty="0"/>
              <a:t>值顯示為</a:t>
            </a:r>
            <a:r>
              <a:rPr lang="en-US" altLang="zh-TW" sz="2000" dirty="0"/>
              <a:t>0.01</a:t>
            </a:r>
            <a:r>
              <a:rPr lang="zh-TW" altLang="zh-TW" sz="2000" dirty="0"/>
              <a:t>，</a:t>
            </a:r>
            <a:r>
              <a:rPr lang="en-US" altLang="zh-TW" sz="2000" dirty="0"/>
              <a:t>p</a:t>
            </a:r>
            <a:r>
              <a:rPr lang="zh-TW" altLang="zh-TW" sz="2000" dirty="0"/>
              <a:t>值小於</a:t>
            </a:r>
            <a:r>
              <a:rPr lang="en-US" altLang="zh-TW" sz="2000" dirty="0"/>
              <a:t>0.05</a:t>
            </a:r>
            <a:r>
              <a:rPr lang="zh-TW" altLang="zh-TW" sz="2000" dirty="0"/>
              <a:t>，拒絕原假設，可視資料為平穩的</a:t>
            </a:r>
            <a:endParaRPr lang="en-US" altLang="zh-TW" sz="2000" dirty="0"/>
          </a:p>
        </p:txBody>
      </p:sp>
      <p:pic>
        <p:nvPicPr>
          <p:cNvPr id="9" name="圖片 8">
            <a:extLst>
              <a:ext uri="{FF2B5EF4-FFF2-40B4-BE49-F238E27FC236}">
                <a16:creationId xmlns:a16="http://schemas.microsoft.com/office/drawing/2014/main" id="{A44C4C3A-CCB0-4FD6-8058-5D0191657422}"/>
              </a:ext>
            </a:extLst>
          </p:cNvPr>
          <p:cNvPicPr/>
          <p:nvPr/>
        </p:nvPicPr>
        <p:blipFill>
          <a:blip r:embed="rId3">
            <a:extLst>
              <a:ext uri="{28A0092B-C50C-407E-A947-70E740481C1C}">
                <a14:useLocalDpi xmlns:a14="http://schemas.microsoft.com/office/drawing/2010/main" val="0"/>
              </a:ext>
            </a:extLst>
          </a:blip>
          <a:stretch>
            <a:fillRect/>
          </a:stretch>
        </p:blipFill>
        <p:spPr>
          <a:xfrm>
            <a:off x="1222266" y="4474612"/>
            <a:ext cx="7290053" cy="1697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矩形 11">
            <a:extLst>
              <a:ext uri="{FF2B5EF4-FFF2-40B4-BE49-F238E27FC236}">
                <a16:creationId xmlns:a16="http://schemas.microsoft.com/office/drawing/2014/main" id="{9E33D62F-07BF-4A1F-AF5D-E27822983D60}"/>
              </a:ext>
            </a:extLst>
          </p:cNvPr>
          <p:cNvSpPr/>
          <p:nvPr/>
        </p:nvSpPr>
        <p:spPr>
          <a:xfrm>
            <a:off x="1134534" y="4402667"/>
            <a:ext cx="7377786" cy="1849405"/>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B31AA24D-D541-401F-9520-15510E322EF6}"/>
              </a:ext>
            </a:extLst>
          </p:cNvPr>
          <p:cNvPicPr/>
          <p:nvPr/>
        </p:nvPicPr>
        <p:blipFill rotWithShape="1">
          <a:blip r:embed="rId3">
            <a:extLst>
              <a:ext uri="{28A0092B-C50C-407E-A947-70E740481C1C}">
                <a14:useLocalDpi xmlns:a14="http://schemas.microsoft.com/office/drawing/2010/main" val="0"/>
              </a:ext>
            </a:extLst>
          </a:blip>
          <a:srcRect l="70803" t="53616" r="2484" b="17956"/>
          <a:stretch/>
        </p:blipFill>
        <p:spPr>
          <a:xfrm>
            <a:off x="6383867" y="5384801"/>
            <a:ext cx="1947333" cy="482600"/>
          </a:xfrm>
          <a:prstGeom prst="rect">
            <a:avLst/>
          </a:prstGeom>
        </p:spPr>
      </p:pic>
    </p:spTree>
    <p:extLst>
      <p:ext uri="{BB962C8B-B14F-4D97-AF65-F5344CB8AC3E}">
        <p14:creationId xmlns:p14="http://schemas.microsoft.com/office/powerpoint/2010/main" val="292710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2000" fill="hold"/>
                                        <p:tgtEl>
                                          <p:spTgt spid="11"/>
                                        </p:tgtEl>
                                        <p:attrNameLst>
                                          <p:attrName>stroke.color</p:attrName>
                                        </p:attrNameLst>
                                      </p:cBhvr>
                                      <p:to>
                                        <a:schemeClr val="accent2"/>
                                      </p:to>
                                    </p:animClr>
                                    <p:set>
                                      <p:cBhvr>
                                        <p:cTn id="11"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1" y="1071378"/>
            <a:ext cx="7290054" cy="1354217"/>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4.3.1.1</a:t>
            </a:r>
            <a:r>
              <a:rPr lang="zh-TW" altLang="en-US" sz="2400" kern="100" dirty="0">
                <a:latin typeface="微軟正黑體" panose="020B0604030504040204" pitchFamily="34" charset="-120"/>
                <a:cs typeface="Times New Roman" panose="02020603050405020304" pitchFamily="18" charset="0"/>
              </a:rPr>
              <a:t>資料處理</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dirty="0"/>
          </a:p>
          <a:p>
            <a:pPr marL="359410"/>
            <a:r>
              <a:rPr lang="zh-TW" altLang="zh-TW" sz="2000" dirty="0"/>
              <a:t>經差分後的</a:t>
            </a:r>
            <a:r>
              <a:rPr lang="en-US" altLang="zh-TW" sz="2000" dirty="0"/>
              <a:t>ACF </a:t>
            </a:r>
            <a:r>
              <a:rPr lang="zh-TW" altLang="zh-TW" sz="2000" dirty="0"/>
              <a:t>與</a:t>
            </a:r>
            <a:r>
              <a:rPr lang="en-US" altLang="zh-TW" sz="2000" dirty="0"/>
              <a:t>PACF</a:t>
            </a:r>
            <a:r>
              <a:rPr lang="zh-TW" altLang="zh-TW" sz="2000" dirty="0"/>
              <a:t>圖，自相關係數快速的下降，可進行模式之構建</a:t>
            </a:r>
            <a:r>
              <a:rPr lang="en-US" altLang="zh-TW" sz="2000" dirty="0"/>
              <a:t>ARIMA</a:t>
            </a:r>
            <a:r>
              <a:rPr lang="zh-TW" altLang="zh-TW" sz="2000" dirty="0"/>
              <a:t>模型</a:t>
            </a:r>
            <a:endParaRPr lang="en-US" altLang="zh-TW" sz="2000" kern="100" dirty="0">
              <a:latin typeface="微軟正黑體" panose="020B0604030504040204" pitchFamily="34" charset="-120"/>
              <a:cs typeface="Times New Roman" panose="02020603050405020304" pitchFamily="18" charset="0"/>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49</a:t>
            </a:fld>
            <a:endParaRPr lang="zh-CN" altLang="en-US" dirty="0"/>
          </a:p>
        </p:txBody>
      </p:sp>
      <p:pic>
        <p:nvPicPr>
          <p:cNvPr id="6" name="圖片 5">
            <a:extLst>
              <a:ext uri="{FF2B5EF4-FFF2-40B4-BE49-F238E27FC236}">
                <a16:creationId xmlns:a16="http://schemas.microsoft.com/office/drawing/2014/main" id="{A7E1EFCB-1375-4893-B496-5377C0E65F6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26972" y="2425595"/>
            <a:ext cx="7290053" cy="1948798"/>
          </a:xfrm>
          <a:prstGeom prst="rect">
            <a:avLst/>
          </a:prstGeom>
        </p:spPr>
      </p:pic>
      <p:pic>
        <p:nvPicPr>
          <p:cNvPr id="7" name="圖片 6">
            <a:extLst>
              <a:ext uri="{FF2B5EF4-FFF2-40B4-BE49-F238E27FC236}">
                <a16:creationId xmlns:a16="http://schemas.microsoft.com/office/drawing/2014/main" id="{BA86FAA2-647F-45FB-8B50-E1FE1A6D662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26972" y="4346629"/>
            <a:ext cx="7290053" cy="1907486"/>
          </a:xfrm>
          <a:prstGeom prst="rect">
            <a:avLst/>
          </a:prstGeom>
        </p:spPr>
      </p:pic>
      <p:cxnSp>
        <p:nvCxnSpPr>
          <p:cNvPr id="9" name="直線單箭頭接點 8">
            <a:extLst>
              <a:ext uri="{FF2B5EF4-FFF2-40B4-BE49-F238E27FC236}">
                <a16:creationId xmlns:a16="http://schemas.microsoft.com/office/drawing/2014/main" id="{31739B93-7F1A-4B69-B940-F23A9E733E94}"/>
              </a:ext>
            </a:extLst>
          </p:cNvPr>
          <p:cNvCxnSpPr/>
          <p:nvPr/>
        </p:nvCxnSpPr>
        <p:spPr>
          <a:xfrm>
            <a:off x="1744133" y="2763587"/>
            <a:ext cx="465667" cy="90593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CECB1AAD-A835-42A1-9528-D122A50BFBBD}"/>
              </a:ext>
            </a:extLst>
          </p:cNvPr>
          <p:cNvSpPr txBox="1"/>
          <p:nvPr/>
        </p:nvSpPr>
        <p:spPr>
          <a:xfrm>
            <a:off x="2209800" y="3030662"/>
            <a:ext cx="1107996" cy="369332"/>
          </a:xfrm>
          <a:prstGeom prst="rect">
            <a:avLst/>
          </a:prstGeom>
          <a:noFill/>
        </p:spPr>
        <p:txBody>
          <a:bodyPr wrap="none" rtlCol="0">
            <a:spAutoFit/>
          </a:bodyPr>
          <a:lstStyle/>
          <a:p>
            <a:r>
              <a:rPr lang="zh-TW" altLang="en-US" dirty="0"/>
              <a:t>迅速下降</a:t>
            </a:r>
          </a:p>
        </p:txBody>
      </p:sp>
      <p:sp>
        <p:nvSpPr>
          <p:cNvPr id="11" name="橢圓 10">
            <a:extLst>
              <a:ext uri="{FF2B5EF4-FFF2-40B4-BE49-F238E27FC236}">
                <a16:creationId xmlns:a16="http://schemas.microsoft.com/office/drawing/2014/main" id="{F8AE6709-A54E-42AC-B077-73E2121F2E9D}"/>
              </a:ext>
            </a:extLst>
          </p:cNvPr>
          <p:cNvSpPr/>
          <p:nvPr/>
        </p:nvSpPr>
        <p:spPr>
          <a:xfrm>
            <a:off x="1926164" y="3754947"/>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E3F7A4AD-2B27-46D7-BA7B-F0A5DBF1A328}"/>
              </a:ext>
            </a:extLst>
          </p:cNvPr>
          <p:cNvSpPr/>
          <p:nvPr/>
        </p:nvSpPr>
        <p:spPr>
          <a:xfrm>
            <a:off x="2332564" y="3766753"/>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5CEEE50C-1471-4EA6-A35D-F565BB779120}"/>
              </a:ext>
            </a:extLst>
          </p:cNvPr>
          <p:cNvSpPr/>
          <p:nvPr/>
        </p:nvSpPr>
        <p:spPr>
          <a:xfrm>
            <a:off x="2569063" y="3768542"/>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59F7E54E-D04D-4888-9066-C24CF1272184}"/>
              </a:ext>
            </a:extLst>
          </p:cNvPr>
          <p:cNvSpPr/>
          <p:nvPr/>
        </p:nvSpPr>
        <p:spPr>
          <a:xfrm>
            <a:off x="2772265" y="3770629"/>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E13E6138-383E-4DDA-A377-43E82197A49F}"/>
              </a:ext>
            </a:extLst>
          </p:cNvPr>
          <p:cNvSpPr/>
          <p:nvPr/>
        </p:nvSpPr>
        <p:spPr>
          <a:xfrm>
            <a:off x="3165682" y="3819461"/>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B1DE2785-617A-4B31-91D1-3F29FD20553C}"/>
              </a:ext>
            </a:extLst>
          </p:cNvPr>
          <p:cNvSpPr/>
          <p:nvPr/>
        </p:nvSpPr>
        <p:spPr>
          <a:xfrm>
            <a:off x="3581522" y="3819461"/>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27FBE672-E0BC-40F2-9BA8-2D2CA7FCBEE1}"/>
              </a:ext>
            </a:extLst>
          </p:cNvPr>
          <p:cNvSpPr/>
          <p:nvPr/>
        </p:nvSpPr>
        <p:spPr>
          <a:xfrm>
            <a:off x="1928135" y="5009962"/>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2A4F7D3D-A947-4155-A85F-1AA69DE38A19}"/>
              </a:ext>
            </a:extLst>
          </p:cNvPr>
          <p:cNvSpPr/>
          <p:nvPr/>
        </p:nvSpPr>
        <p:spPr>
          <a:xfrm>
            <a:off x="2163232" y="5472189"/>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70D6E657-541B-41F2-B97A-2A303D11869D}"/>
              </a:ext>
            </a:extLst>
          </p:cNvPr>
          <p:cNvSpPr/>
          <p:nvPr/>
        </p:nvSpPr>
        <p:spPr>
          <a:xfrm>
            <a:off x="2368405" y="5583761"/>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DA7C4B5E-5E4A-45C2-9550-ED2EE03A8F73}"/>
              </a:ext>
            </a:extLst>
          </p:cNvPr>
          <p:cNvSpPr/>
          <p:nvPr/>
        </p:nvSpPr>
        <p:spPr>
          <a:xfrm>
            <a:off x="3004531" y="5492984"/>
            <a:ext cx="203202" cy="202861"/>
          </a:xfrm>
          <a:prstGeom prst="ellipse">
            <a:avLst/>
          </a:prstGeom>
          <a:noFill/>
          <a:ln>
            <a:solidFill>
              <a:srgbClr val="8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68EE529-D040-4761-AD8E-C1359F44A01F}"/>
              </a:ext>
            </a:extLst>
          </p:cNvPr>
          <p:cNvSpPr txBox="1"/>
          <p:nvPr/>
        </p:nvSpPr>
        <p:spPr>
          <a:xfrm>
            <a:off x="3987800" y="3429000"/>
            <a:ext cx="1003801" cy="369332"/>
          </a:xfrm>
          <a:prstGeom prst="rect">
            <a:avLst/>
          </a:prstGeom>
          <a:noFill/>
        </p:spPr>
        <p:txBody>
          <a:bodyPr wrap="none" rtlCol="0">
            <a:spAutoFit/>
          </a:bodyPr>
          <a:lstStyle/>
          <a:p>
            <a:r>
              <a:rPr lang="zh-TW" altLang="en-US" b="1" dirty="0">
                <a:solidFill>
                  <a:srgbClr val="800000"/>
                </a:solidFill>
              </a:rPr>
              <a:t>建立</a:t>
            </a:r>
            <a:r>
              <a:rPr lang="en-US" altLang="zh-TW" b="1" dirty="0">
                <a:solidFill>
                  <a:srgbClr val="800000"/>
                </a:solidFill>
              </a:rPr>
              <a:t>q</a:t>
            </a:r>
            <a:r>
              <a:rPr lang="zh-TW" altLang="en-US" b="1" dirty="0">
                <a:solidFill>
                  <a:srgbClr val="800000"/>
                </a:solidFill>
              </a:rPr>
              <a:t>階</a:t>
            </a:r>
          </a:p>
        </p:txBody>
      </p:sp>
      <p:sp>
        <p:nvSpPr>
          <p:cNvPr id="25" name="文字方塊 24">
            <a:extLst>
              <a:ext uri="{FF2B5EF4-FFF2-40B4-BE49-F238E27FC236}">
                <a16:creationId xmlns:a16="http://schemas.microsoft.com/office/drawing/2014/main" id="{5E4E3E7D-A3B2-48DD-8D06-1970CD9B28A7}"/>
              </a:ext>
            </a:extLst>
          </p:cNvPr>
          <p:cNvSpPr txBox="1"/>
          <p:nvPr/>
        </p:nvSpPr>
        <p:spPr>
          <a:xfrm>
            <a:off x="3987800" y="4804654"/>
            <a:ext cx="998991" cy="369332"/>
          </a:xfrm>
          <a:prstGeom prst="rect">
            <a:avLst/>
          </a:prstGeom>
          <a:noFill/>
        </p:spPr>
        <p:txBody>
          <a:bodyPr wrap="none" rtlCol="0">
            <a:spAutoFit/>
          </a:bodyPr>
          <a:lstStyle/>
          <a:p>
            <a:r>
              <a:rPr lang="zh-TW" altLang="en-US" b="1" dirty="0">
                <a:solidFill>
                  <a:srgbClr val="800000"/>
                </a:solidFill>
              </a:rPr>
              <a:t>建立</a:t>
            </a:r>
            <a:r>
              <a:rPr lang="en-US" altLang="zh-TW" b="1" dirty="0">
                <a:solidFill>
                  <a:srgbClr val="800000"/>
                </a:solidFill>
              </a:rPr>
              <a:t>p</a:t>
            </a:r>
            <a:r>
              <a:rPr lang="zh-TW" altLang="en-US" b="1" dirty="0">
                <a:solidFill>
                  <a:srgbClr val="800000"/>
                </a:solidFill>
              </a:rPr>
              <a:t>階</a:t>
            </a:r>
          </a:p>
        </p:txBody>
      </p:sp>
    </p:spTree>
    <p:extLst>
      <p:ext uri="{BB962C8B-B14F-4D97-AF65-F5344CB8AC3E}">
        <p14:creationId xmlns:p14="http://schemas.microsoft.com/office/powerpoint/2010/main" val="165317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P spid="16" grpId="0" animBg="1"/>
      <p:bldP spid="17" grpId="0" animBg="1"/>
      <p:bldP spid="18" grpId="0" animBg="1"/>
      <p:bldP spid="19" grpId="0" animBg="1"/>
      <p:bldP spid="20" grpId="0" animBg="1"/>
      <p:bldP spid="21" grpId="0" animBg="1"/>
      <p:bldP spid="22" grpId="0" animBg="1"/>
      <p:bldP spid="23" grpId="0" animBg="1"/>
      <p:bldP spid="1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97463F7F-32BD-430E-9D88-6D2425A6E847}"/>
              </a:ext>
            </a:extLst>
          </p:cNvPr>
          <p:cNvSpPr/>
          <p:nvPr/>
        </p:nvSpPr>
        <p:spPr>
          <a:xfrm>
            <a:off x="-261353" y="0"/>
            <a:ext cx="2138667" cy="695836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接连接符 4"/>
          <p:cNvCxnSpPr/>
          <p:nvPr/>
        </p:nvCxnSpPr>
        <p:spPr>
          <a:xfrm>
            <a:off x="11680549" y="1596073"/>
            <a:ext cx="529221"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1182405" y="1017382"/>
            <a:ext cx="3951571" cy="864250"/>
            <a:chOff x="12048681" y="-73799"/>
            <a:chExt cx="9878928" cy="2160624"/>
          </a:xfrm>
        </p:grpSpPr>
        <p:sp>
          <p:nvSpPr>
            <p:cNvPr id="6" name="TextBox 13"/>
            <p:cNvSpPr txBox="1"/>
            <p:nvPr/>
          </p:nvSpPr>
          <p:spPr>
            <a:xfrm>
              <a:off x="12370704" y="-73799"/>
              <a:ext cx="8667795" cy="1850987"/>
            </a:xfrm>
            <a:prstGeom prst="rect">
              <a:avLst/>
            </a:prstGeom>
            <a:noFill/>
          </p:spPr>
          <p:txBody>
            <a:bodyPr wrap="square" rtlCol="0">
              <a:spAutoFit/>
            </a:bodyPr>
            <a:lstStyle/>
            <a:p>
              <a:pPr algn="r" defTabSz="706316">
                <a:lnSpc>
                  <a:spcPct val="150000"/>
                </a:lnSpc>
              </a:pPr>
              <a:r>
                <a:rPr lang="zh-TW" altLang="en-US" sz="3200" b="1" dirty="0">
                  <a:latin typeface="+mj-ea"/>
                  <a:ea typeface="+mj-ea"/>
                </a:rPr>
                <a:t>油料的重要</a:t>
              </a:r>
              <a:endParaRPr lang="en-US" sz="3200" b="1" dirty="0">
                <a:latin typeface="+mj-ea"/>
                <a:ea typeface="+mj-ea"/>
              </a:endParaRPr>
            </a:p>
          </p:txBody>
        </p:sp>
        <p:sp>
          <p:nvSpPr>
            <p:cNvPr id="7" name="Rectangle 14"/>
            <p:cNvSpPr/>
            <p:nvPr/>
          </p:nvSpPr>
          <p:spPr>
            <a:xfrm>
              <a:off x="12048681" y="1480088"/>
              <a:ext cx="9878928" cy="606737"/>
            </a:xfrm>
            <a:prstGeom prst="rect">
              <a:avLst/>
            </a:prstGeom>
          </p:spPr>
          <p:txBody>
            <a:bodyPr wrap="square">
              <a:spAutoFit/>
            </a:bodyPr>
            <a:lstStyle/>
            <a:p>
              <a:pPr algn="r" defTabSz="706316">
                <a:lnSpc>
                  <a:spcPct val="150000"/>
                </a:lnSpc>
              </a:pPr>
              <a:endParaRPr lang="en-US" altLang="zh-CN" sz="720" dirty="0">
                <a:solidFill>
                  <a:prstClr val="black">
                    <a:lumMod val="65000"/>
                    <a:lumOff val="35000"/>
                  </a:prstClr>
                </a:solidFill>
                <a:latin typeface="+mj-ea"/>
                <a:ea typeface="+mj-ea"/>
                <a:cs typeface="Open Sans Light" panose="020B0306030504020204" pitchFamily="34" charset="0"/>
              </a:endParaRPr>
            </a:p>
          </p:txBody>
        </p:sp>
      </p:grpSp>
      <p:sp>
        <p:nvSpPr>
          <p:cNvPr id="16" name="矩形 15">
            <a:extLst>
              <a:ext uri="{FF2B5EF4-FFF2-40B4-BE49-F238E27FC236}">
                <a16:creationId xmlns:a16="http://schemas.microsoft.com/office/drawing/2014/main" id="{DB489751-2A23-4486-84AE-ED22A6C666B0}"/>
              </a:ext>
            </a:extLst>
          </p:cNvPr>
          <p:cNvSpPr/>
          <p:nvPr/>
        </p:nvSpPr>
        <p:spPr>
          <a:xfrm>
            <a:off x="2496717" y="2686619"/>
            <a:ext cx="6491642" cy="461665"/>
          </a:xfrm>
          <a:prstGeom prst="rect">
            <a:avLst/>
          </a:prstGeom>
        </p:spPr>
        <p:txBody>
          <a:bodyPr wrap="square">
            <a:spAutoFit/>
          </a:bodyPr>
          <a:lstStyle/>
          <a:p>
            <a:pPr marL="342900" indent="-342900">
              <a:buFont typeface="Wingdings" panose="05000000000000000000" pitchFamily="2" charset="2"/>
              <a:buChar char="l"/>
            </a:pPr>
            <a:r>
              <a:rPr lang="zh-TW" altLang="zh-TW" sz="2400" b="1" dirty="0">
                <a:latin typeface="+mj-ea"/>
                <a:ea typeface="+mj-ea"/>
              </a:rPr>
              <a:t>戰時，油料補給是決定戰爭的</a:t>
            </a:r>
            <a:r>
              <a:rPr lang="zh-TW" altLang="en-US" sz="2400" b="1" dirty="0">
                <a:latin typeface="+mj-ea"/>
                <a:ea typeface="+mj-ea"/>
              </a:rPr>
              <a:t>關鍵因素之一。</a:t>
            </a:r>
          </a:p>
        </p:txBody>
      </p:sp>
      <p:sp>
        <p:nvSpPr>
          <p:cNvPr id="17" name="矩形 16">
            <a:extLst>
              <a:ext uri="{FF2B5EF4-FFF2-40B4-BE49-F238E27FC236}">
                <a16:creationId xmlns:a16="http://schemas.microsoft.com/office/drawing/2014/main" id="{4D626C8E-0E59-44DF-A734-2F4A416649F4}"/>
              </a:ext>
            </a:extLst>
          </p:cNvPr>
          <p:cNvSpPr/>
          <p:nvPr/>
        </p:nvSpPr>
        <p:spPr>
          <a:xfrm>
            <a:off x="2744317" y="3329055"/>
            <a:ext cx="5679838" cy="2800767"/>
          </a:xfrm>
          <a:prstGeom prst="rect">
            <a:avLst/>
          </a:prstGeom>
        </p:spPr>
        <p:txBody>
          <a:bodyPr wrap="square">
            <a:spAutoFit/>
          </a:bodyPr>
          <a:lstStyle/>
          <a:p>
            <a:pPr marL="342900" indent="-342900">
              <a:buFont typeface="Arial" panose="020B0604020202020204" pitchFamily="34" charset="0"/>
              <a:buChar char="•"/>
            </a:pPr>
            <a:r>
              <a:rPr lang="zh-TW" altLang="zh-TW" sz="2000" dirty="0">
                <a:latin typeface="+mn-ea"/>
              </a:rPr>
              <a:t>二次世界大戰，德軍坦克等裝備用光了燃料，後勤補給未及，揭開德國衰亡序幕（詹姆斯</a:t>
            </a:r>
            <a:r>
              <a:rPr lang="en-US" altLang="zh-TW" sz="2000" dirty="0">
                <a:latin typeface="+mn-ea"/>
              </a:rPr>
              <a:t>.</a:t>
            </a:r>
            <a:r>
              <a:rPr lang="zh-TW" altLang="zh-TW" sz="2000" dirty="0">
                <a:latin typeface="+mn-ea"/>
              </a:rPr>
              <a:t>哈維，</a:t>
            </a:r>
            <a:r>
              <a:rPr lang="en-US" altLang="zh-TW" sz="2000" dirty="0">
                <a:latin typeface="+mn-ea"/>
              </a:rPr>
              <a:t>2007</a:t>
            </a:r>
            <a:r>
              <a:rPr lang="zh-TW" altLang="zh-TW" sz="2000" dirty="0">
                <a:latin typeface="+mn-ea"/>
              </a:rPr>
              <a:t>）。</a:t>
            </a:r>
            <a:endParaRPr lang="en-US" altLang="zh-TW" sz="2000" dirty="0">
              <a:latin typeface="+mn-ea"/>
            </a:endParaRPr>
          </a:p>
          <a:p>
            <a:endParaRPr lang="en-US" altLang="zh-TW" sz="800" dirty="0">
              <a:latin typeface="+mn-ea"/>
            </a:endParaRPr>
          </a:p>
          <a:p>
            <a:pPr marL="342900" indent="-342900">
              <a:buFont typeface="Arial" panose="020B0604020202020204" pitchFamily="34" charset="0"/>
              <a:buChar char="•"/>
            </a:pPr>
            <a:r>
              <a:rPr lang="en-US" altLang="zh-TW" sz="2000" dirty="0">
                <a:latin typeface="+mn-ea"/>
              </a:rPr>
              <a:t>1979</a:t>
            </a:r>
            <a:r>
              <a:rPr lang="zh-TW" altLang="zh-TW" sz="2000" dirty="0">
                <a:latin typeface="+mn-ea"/>
              </a:rPr>
              <a:t>年中越戰爭，共軍攻佔諒山後，戰車油料不足，不到</a:t>
            </a:r>
            <a:r>
              <a:rPr lang="en-US" altLang="zh-TW" sz="2000" dirty="0">
                <a:latin typeface="+mn-ea"/>
              </a:rPr>
              <a:t>1</a:t>
            </a:r>
            <a:r>
              <a:rPr lang="zh-TW" altLang="zh-TW" sz="2000" dirty="0">
                <a:latin typeface="+mn-ea"/>
              </a:rPr>
              <a:t>日即宣告退回後線（阮哲仁，</a:t>
            </a:r>
            <a:r>
              <a:rPr lang="en-US" altLang="zh-TW" sz="2000" dirty="0">
                <a:latin typeface="+mn-ea"/>
              </a:rPr>
              <a:t>2005</a:t>
            </a:r>
            <a:r>
              <a:rPr lang="zh-TW" altLang="zh-TW" sz="2000" dirty="0">
                <a:latin typeface="+mn-ea"/>
              </a:rPr>
              <a:t>）</a:t>
            </a:r>
            <a:endParaRPr lang="en-US" altLang="zh-TW" sz="2000" dirty="0">
              <a:latin typeface="+mn-ea"/>
            </a:endParaRPr>
          </a:p>
          <a:p>
            <a:endParaRPr lang="en-US" altLang="zh-TW" sz="800" dirty="0">
              <a:latin typeface="+mn-ea"/>
            </a:endParaRPr>
          </a:p>
          <a:p>
            <a:pPr marL="342900" indent="-342900">
              <a:buFont typeface="Arial" panose="020B0604020202020204" pitchFamily="34" charset="0"/>
              <a:buChar char="•"/>
            </a:pPr>
            <a:r>
              <a:rPr lang="zh-TW" altLang="zh-TW" sz="2000" dirty="0">
                <a:latin typeface="+mn-ea"/>
              </a:rPr>
              <a:t>在第二次波灣戰爭，美軍裝甲師</a:t>
            </a:r>
            <a:r>
              <a:rPr lang="en-US" altLang="zh-TW" sz="2000" dirty="0">
                <a:latin typeface="+mn-ea"/>
              </a:rPr>
              <a:t>1</a:t>
            </a:r>
            <a:r>
              <a:rPr lang="zh-TW" altLang="zh-TW" sz="2000" dirty="0">
                <a:latin typeface="+mn-ea"/>
              </a:rPr>
              <a:t>日地面戰光是就消耗油料就</a:t>
            </a:r>
            <a:r>
              <a:rPr lang="en-US" altLang="zh-TW" sz="2000" dirty="0">
                <a:latin typeface="+mn-ea"/>
              </a:rPr>
              <a:t>75</a:t>
            </a:r>
            <a:r>
              <a:rPr lang="zh-TW" altLang="zh-TW" sz="2000" dirty="0">
                <a:latin typeface="+mn-ea"/>
              </a:rPr>
              <a:t>萬加侖（朱艷芳，</a:t>
            </a:r>
            <a:r>
              <a:rPr lang="en-US" altLang="zh-TW" sz="2000" dirty="0">
                <a:latin typeface="+mn-ea"/>
              </a:rPr>
              <a:t>2003</a:t>
            </a:r>
            <a:r>
              <a:rPr lang="zh-TW" altLang="zh-TW" sz="2000" dirty="0">
                <a:latin typeface="+mn-ea"/>
              </a:rPr>
              <a:t>）</a:t>
            </a:r>
            <a:endParaRPr lang="zh-TW" altLang="en-US" sz="2000" dirty="0">
              <a:latin typeface="+mn-ea"/>
            </a:endParaRPr>
          </a:p>
        </p:txBody>
      </p:sp>
      <p:sp>
        <p:nvSpPr>
          <p:cNvPr id="18" name="矩形 17">
            <a:extLst>
              <a:ext uri="{FF2B5EF4-FFF2-40B4-BE49-F238E27FC236}">
                <a16:creationId xmlns:a16="http://schemas.microsoft.com/office/drawing/2014/main" id="{E2D2DD03-29F6-4B88-9D33-CBAC824FE742}"/>
              </a:ext>
            </a:extLst>
          </p:cNvPr>
          <p:cNvSpPr/>
          <p:nvPr/>
        </p:nvSpPr>
        <p:spPr>
          <a:xfrm>
            <a:off x="10103050" y="3906402"/>
            <a:ext cx="4572000" cy="507831"/>
          </a:xfrm>
          <a:prstGeom prst="rect">
            <a:avLst/>
          </a:prstGeom>
        </p:spPr>
        <p:txBody>
          <a:bodyPr>
            <a:spAutoFit/>
          </a:bodyPr>
          <a:lstStyle/>
          <a:p>
            <a:r>
              <a:rPr lang="zh-TW" altLang="en-US" sz="135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戰時</a:t>
            </a:r>
            <a:r>
              <a:rPr lang="zh-TW" altLang="zh-TW" sz="135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油料消耗估計是個天文數字，油料需求量如何滿足平戰時所需，是重要的課題。</a:t>
            </a:r>
            <a:endParaRPr lang="zh-TW" altLang="en-US" sz="1350" dirty="0"/>
          </a:p>
        </p:txBody>
      </p:sp>
      <p:sp>
        <p:nvSpPr>
          <p:cNvPr id="2" name="矩形 1">
            <a:extLst>
              <a:ext uri="{FF2B5EF4-FFF2-40B4-BE49-F238E27FC236}">
                <a16:creationId xmlns:a16="http://schemas.microsoft.com/office/drawing/2014/main" id="{20AABB8B-B3F4-43C8-8D12-F2F643B585AE}"/>
              </a:ext>
            </a:extLst>
          </p:cNvPr>
          <p:cNvSpPr/>
          <p:nvPr/>
        </p:nvSpPr>
        <p:spPr>
          <a:xfrm>
            <a:off x="2496717" y="2001155"/>
            <a:ext cx="5510641" cy="461665"/>
          </a:xfrm>
          <a:prstGeom prst="rect">
            <a:avLst/>
          </a:prstGeom>
        </p:spPr>
        <p:txBody>
          <a:bodyPr wrap="square">
            <a:spAutoFit/>
          </a:bodyPr>
          <a:lstStyle/>
          <a:p>
            <a:pPr marL="342900" indent="-342900">
              <a:buFont typeface="Wingdings" panose="05000000000000000000" pitchFamily="2" charset="2"/>
              <a:buChar char="l"/>
            </a:pPr>
            <a:r>
              <a:rPr lang="zh-TW" altLang="en-US" sz="2400" b="1" dirty="0">
                <a:latin typeface="+mj-ea"/>
                <a:ea typeface="+mj-ea"/>
              </a:rPr>
              <a:t>油料好比裝備的血液。</a:t>
            </a:r>
          </a:p>
        </p:txBody>
      </p:sp>
      <p:sp>
        <p:nvSpPr>
          <p:cNvPr id="4" name="矩形 3">
            <a:extLst>
              <a:ext uri="{FF2B5EF4-FFF2-40B4-BE49-F238E27FC236}">
                <a16:creationId xmlns:a16="http://schemas.microsoft.com/office/drawing/2014/main" id="{584C4AFA-9328-4B3C-B40E-80D0D2CB8A65}"/>
              </a:ext>
            </a:extLst>
          </p:cNvPr>
          <p:cNvSpPr/>
          <p:nvPr/>
        </p:nvSpPr>
        <p:spPr>
          <a:xfrm>
            <a:off x="2351880" y="202857"/>
            <a:ext cx="3695242" cy="646331"/>
          </a:xfrm>
          <a:prstGeom prst="rect">
            <a:avLst/>
          </a:prstGeom>
        </p:spPr>
        <p:txBody>
          <a:bodyPr wrap="square">
            <a:spAutoFit/>
          </a:bodyPr>
          <a:lstStyle/>
          <a:p>
            <a:r>
              <a:rPr lang="en-US" altLang="zh-TW" sz="3600" dirty="0">
                <a:latin typeface="+mj-ea"/>
              </a:rPr>
              <a:t>1.1</a:t>
            </a:r>
            <a:r>
              <a:rPr lang="zh-TW" altLang="en-US" sz="3600" dirty="0">
                <a:latin typeface="+mj-ea"/>
              </a:rPr>
              <a:t>研究背景</a:t>
            </a:r>
            <a:r>
              <a:rPr lang="en-US" altLang="zh-TW" sz="3600" dirty="0">
                <a:latin typeface="+mj-ea"/>
              </a:rPr>
              <a:t>(2/4)</a:t>
            </a:r>
          </a:p>
        </p:txBody>
      </p:sp>
      <p:sp>
        <p:nvSpPr>
          <p:cNvPr id="10" name="等腰三角形 9">
            <a:extLst>
              <a:ext uri="{FF2B5EF4-FFF2-40B4-BE49-F238E27FC236}">
                <a16:creationId xmlns:a16="http://schemas.microsoft.com/office/drawing/2014/main" id="{E3307980-8C2A-467A-A378-0CF8E5C33634}"/>
              </a:ext>
            </a:extLst>
          </p:cNvPr>
          <p:cNvSpPr/>
          <p:nvPr/>
        </p:nvSpPr>
        <p:spPr>
          <a:xfrm rot="10800000">
            <a:off x="-300895" y="2258"/>
            <a:ext cx="2477046" cy="1326995"/>
          </a:xfrm>
          <a:prstGeom prst="triangle">
            <a:avLst>
              <a:gd name="adj" fmla="val 0"/>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5A314FE4-9166-4105-A983-BF877EBACB17}"/>
              </a:ext>
            </a:extLst>
          </p:cNvPr>
          <p:cNvSpPr/>
          <p:nvPr/>
        </p:nvSpPr>
        <p:spPr>
          <a:xfrm rot="5400000">
            <a:off x="-382678" y="5667958"/>
            <a:ext cx="1391355" cy="1170535"/>
          </a:xfrm>
          <a:prstGeom prst="triangle">
            <a:avLst>
              <a:gd name="adj" fmla="val 0"/>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0BC047C2-45E6-4300-BB56-730815EC2240}"/>
              </a:ext>
            </a:extLst>
          </p:cNvPr>
          <p:cNvSpPr/>
          <p:nvPr/>
        </p:nvSpPr>
        <p:spPr>
          <a:xfrm>
            <a:off x="-206413" y="5667367"/>
            <a:ext cx="2281731" cy="1281536"/>
          </a:xfrm>
          <a:prstGeom prst="triangle">
            <a:avLst>
              <a:gd name="adj" fmla="val 100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8A32ECAB-7B17-43D6-B0B7-039603657D4B}"/>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47024" r="18577"/>
          <a:stretch/>
        </p:blipFill>
        <p:spPr>
          <a:xfrm>
            <a:off x="-284733" y="1100096"/>
            <a:ext cx="2477046" cy="4572000"/>
          </a:xfrm>
          <a:prstGeom prst="rect">
            <a:avLst/>
          </a:prstGeom>
        </p:spPr>
      </p:pic>
      <p:grpSp>
        <p:nvGrpSpPr>
          <p:cNvPr id="3" name="组合 2"/>
          <p:cNvGrpSpPr/>
          <p:nvPr/>
        </p:nvGrpSpPr>
        <p:grpSpPr>
          <a:xfrm>
            <a:off x="1815945" y="0"/>
            <a:ext cx="418667" cy="6958361"/>
            <a:chOff x="9964377" y="0"/>
            <a:chExt cx="1465623" cy="12801600"/>
          </a:xfrm>
          <a:solidFill>
            <a:schemeClr val="bg2">
              <a:lumMod val="25000"/>
            </a:schemeClr>
          </a:solidFill>
        </p:grpSpPr>
        <p:sp>
          <p:nvSpPr>
            <p:cNvPr id="12" name="矩形 11"/>
            <p:cNvSpPr/>
            <p:nvPr/>
          </p:nvSpPr>
          <p:spPr>
            <a:xfrm>
              <a:off x="9964377" y="0"/>
              <a:ext cx="1465623" cy="128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6316"/>
              <a:endParaRPr lang="zh-CN" altLang="en-US" sz="1391"/>
            </a:p>
          </p:txBody>
        </p:sp>
        <p:sp>
          <p:nvSpPr>
            <p:cNvPr id="13" name="文本框 12"/>
            <p:cNvSpPr txBox="1"/>
            <p:nvPr/>
          </p:nvSpPr>
          <p:spPr>
            <a:xfrm>
              <a:off x="10189379" y="1586693"/>
              <a:ext cx="738664" cy="6185373"/>
            </a:xfrm>
            <a:prstGeom prst="rect">
              <a:avLst/>
            </a:prstGeom>
            <a:grpFill/>
          </p:spPr>
          <p:txBody>
            <a:bodyPr vert="eaVert" wrap="square" rtlCol="0">
              <a:spAutoFit/>
            </a:bodyPr>
            <a:lstStyle/>
            <a:p>
              <a:r>
                <a:rPr lang="en-US" altLang="zh-CN" sz="720" spc="240" dirty="0">
                  <a:solidFill>
                    <a:schemeClr val="bg1"/>
                  </a:solidFill>
                </a:rPr>
                <a:t>PHOTO FROM PIXABAY</a:t>
              </a:r>
              <a:endParaRPr lang="zh-CN" altLang="en-US" sz="720" spc="240" dirty="0">
                <a:solidFill>
                  <a:schemeClr val="bg1"/>
                </a:solidFill>
              </a:endParaRPr>
            </a:p>
          </p:txBody>
        </p:sp>
      </p:grpSp>
      <p:sp>
        <p:nvSpPr>
          <p:cNvPr id="19" name="灯片编号占位符 3">
            <a:extLst>
              <a:ext uri="{FF2B5EF4-FFF2-40B4-BE49-F238E27FC236}">
                <a16:creationId xmlns:a16="http://schemas.microsoft.com/office/drawing/2014/main" id="{7963DE90-2317-4A9E-A351-60E49B3D4F81}"/>
              </a:ext>
            </a:extLst>
          </p:cNvPr>
          <p:cNvSpPr>
            <a:spLocks noGrp="1"/>
          </p:cNvSpPr>
          <p:nvPr>
            <p:ph type="sldNum" sz="quarter" idx="12"/>
          </p:nvPr>
        </p:nvSpPr>
        <p:spPr>
          <a:xfrm>
            <a:off x="8623234" y="6380057"/>
            <a:ext cx="730250" cy="461665"/>
          </a:xfrm>
        </p:spPr>
        <p:txBody>
          <a:bodyPr/>
          <a:lstStyle/>
          <a:p>
            <a:fld id="{5DD3DB80-B894-403A-B48E-6FDC1A72010E}" type="slidenum">
              <a:rPr lang="zh-CN" altLang="en-US" sz="1800" smtClean="0"/>
              <a:pPr/>
              <a:t>5</a:t>
            </a:fld>
            <a:endParaRPr lang="zh-CN" altLang="en-US" sz="1800" dirty="0"/>
          </a:p>
        </p:txBody>
      </p:sp>
    </p:spTree>
    <p:extLst>
      <p:ext uri="{BB962C8B-B14F-4D97-AF65-F5344CB8AC3E}">
        <p14:creationId xmlns:p14="http://schemas.microsoft.com/office/powerpoint/2010/main" val="1118251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BC60C-1CC7-4E13-AC50-F9C6D1FDC930}"/>
              </a:ext>
            </a:extLst>
          </p:cNvPr>
          <p:cNvSpPr>
            <a:spLocks noGrp="1"/>
          </p:cNvSpPr>
          <p:nvPr>
            <p:ph type="title"/>
          </p:nvPr>
        </p:nvSpPr>
        <p:spPr>
          <a:xfrm>
            <a:off x="740012" y="187249"/>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grpSp>
        <p:nvGrpSpPr>
          <p:cNvPr id="5"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216CB9D-074B-428C-9F14-1D73F4DAA23C}"/>
              </a:ext>
            </a:extLst>
          </p:cNvPr>
          <p:cNvGrpSpPr>
            <a:grpSpLocks noChangeAspect="1"/>
          </p:cNvGrpSpPr>
          <p:nvPr>
            <p:custDataLst>
              <p:tags r:id="rId1"/>
            </p:custDataLst>
          </p:nvPr>
        </p:nvGrpSpPr>
        <p:grpSpPr>
          <a:xfrm>
            <a:off x="4572000" y="3445335"/>
            <a:ext cx="4807577" cy="3014996"/>
            <a:chOff x="5103586" y="1411606"/>
            <a:chExt cx="6410102" cy="4019995"/>
          </a:xfrm>
        </p:grpSpPr>
        <p:sp>
          <p:nvSpPr>
            <p:cNvPr id="115" name="îSliḑê">
              <a:extLst>
                <a:ext uri="{FF2B5EF4-FFF2-40B4-BE49-F238E27FC236}">
                  <a16:creationId xmlns:a16="http://schemas.microsoft.com/office/drawing/2014/main" id="{5943322E-D644-4855-BAA2-72884A1923BB}"/>
                </a:ext>
              </a:extLst>
            </p:cNvPr>
            <p:cNvSpPr txBox="1"/>
            <p:nvPr/>
          </p:nvSpPr>
          <p:spPr bwMode="auto">
            <a:xfrm>
              <a:off x="5103586" y="1411606"/>
              <a:ext cx="80" cy="221599"/>
            </a:xfrm>
            <a:prstGeom prst="rect">
              <a:avLst/>
            </a:prstGeom>
            <a:noFill/>
            <a:scene3d>
              <a:camera prst="orthographicFront">
                <a:rot lat="0" lon="0" rev="0"/>
              </a:camera>
              <a:lightRig rig="threePt" dir="t"/>
            </a:scene3d>
            <a:sp3d prstMaterial="matte">
              <a:bevelT w="1270" h="1270"/>
            </a:sp3d>
          </p:spPr>
          <p:txBody>
            <a:bodyPr anchor="ctr"/>
            <a:lstStyle/>
            <a:p>
              <a:pPr algn="ctr"/>
              <a:endParaRPr sz="1350"/>
            </a:p>
          </p:txBody>
        </p:sp>
        <p:grpSp>
          <p:nvGrpSpPr>
            <p:cNvPr id="8" name="iṡļïḑê">
              <a:extLst>
                <a:ext uri="{FF2B5EF4-FFF2-40B4-BE49-F238E27FC236}">
                  <a16:creationId xmlns:a16="http://schemas.microsoft.com/office/drawing/2014/main" id="{3BBF0089-935B-4637-A62B-15A12FD376A7}"/>
                </a:ext>
              </a:extLst>
            </p:cNvPr>
            <p:cNvGrpSpPr/>
            <p:nvPr/>
          </p:nvGrpSpPr>
          <p:grpSpPr>
            <a:xfrm>
              <a:off x="8137675" y="2040717"/>
              <a:ext cx="3376013" cy="3390884"/>
              <a:chOff x="8064407" y="1991998"/>
              <a:chExt cx="3376013" cy="3390884"/>
            </a:xfrm>
          </p:grpSpPr>
          <p:sp>
            <p:nvSpPr>
              <p:cNvPr id="12" name="ïṥ1íḋé">
                <a:extLst>
                  <a:ext uri="{FF2B5EF4-FFF2-40B4-BE49-F238E27FC236}">
                    <a16:creationId xmlns:a16="http://schemas.microsoft.com/office/drawing/2014/main" id="{B8EEF558-95C6-4089-9CDC-F216DAB181AB}"/>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3" name="îṣ1îďè">
                <a:extLst>
                  <a:ext uri="{FF2B5EF4-FFF2-40B4-BE49-F238E27FC236}">
                    <a16:creationId xmlns:a16="http://schemas.microsoft.com/office/drawing/2014/main" id="{BAC3174B-96AB-4E1D-BAB2-E224AE103C1D}"/>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 name="íṩļîḑè">
                <a:extLst>
                  <a:ext uri="{FF2B5EF4-FFF2-40B4-BE49-F238E27FC236}">
                    <a16:creationId xmlns:a16="http://schemas.microsoft.com/office/drawing/2014/main" id="{58DFAE31-ACCB-49F1-B67F-CCBA4D48501F}"/>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5" name="í$ḻîḋé">
                <a:extLst>
                  <a:ext uri="{FF2B5EF4-FFF2-40B4-BE49-F238E27FC236}">
                    <a16:creationId xmlns:a16="http://schemas.microsoft.com/office/drawing/2014/main" id="{43B44B28-801E-4444-83A7-BA5C5ACDEBA2}"/>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6" name="íṧḷiḓe">
                <a:extLst>
                  <a:ext uri="{FF2B5EF4-FFF2-40B4-BE49-F238E27FC236}">
                    <a16:creationId xmlns:a16="http://schemas.microsoft.com/office/drawing/2014/main" id="{F3303D01-29AA-4CB2-B5C3-D5242A6AF836}"/>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7" name="î$ḻïde">
                <a:extLst>
                  <a:ext uri="{FF2B5EF4-FFF2-40B4-BE49-F238E27FC236}">
                    <a16:creationId xmlns:a16="http://schemas.microsoft.com/office/drawing/2014/main" id="{659735B9-1AA9-4A13-AF5F-C6073D147E25}"/>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8" name="ïślïḋé">
                <a:extLst>
                  <a:ext uri="{FF2B5EF4-FFF2-40B4-BE49-F238E27FC236}">
                    <a16:creationId xmlns:a16="http://schemas.microsoft.com/office/drawing/2014/main" id="{60E6B20A-9510-494E-91D5-F947EE892E82}"/>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9" name="íŝľïḍé">
                <a:extLst>
                  <a:ext uri="{FF2B5EF4-FFF2-40B4-BE49-F238E27FC236}">
                    <a16:creationId xmlns:a16="http://schemas.microsoft.com/office/drawing/2014/main" id="{B8AFB6A8-A4F4-4CAB-9885-90F843D60A61}"/>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0" name="íṩḻïḋè">
                <a:extLst>
                  <a:ext uri="{FF2B5EF4-FFF2-40B4-BE49-F238E27FC236}">
                    <a16:creationId xmlns:a16="http://schemas.microsoft.com/office/drawing/2014/main" id="{DCB30ED9-F6B1-440A-B941-068C4EC9AB81}"/>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1" name="íslídè">
                <a:extLst>
                  <a:ext uri="{FF2B5EF4-FFF2-40B4-BE49-F238E27FC236}">
                    <a16:creationId xmlns:a16="http://schemas.microsoft.com/office/drawing/2014/main" id="{9E8BD629-A5B6-47CF-8217-46F581784F87}"/>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2" name="ïśḻiďé">
                <a:extLst>
                  <a:ext uri="{FF2B5EF4-FFF2-40B4-BE49-F238E27FC236}">
                    <a16:creationId xmlns:a16="http://schemas.microsoft.com/office/drawing/2014/main" id="{73612A95-F471-4816-B65A-ED8A69391247}"/>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3" name="íṣlíḓè">
                <a:extLst>
                  <a:ext uri="{FF2B5EF4-FFF2-40B4-BE49-F238E27FC236}">
                    <a16:creationId xmlns:a16="http://schemas.microsoft.com/office/drawing/2014/main" id="{02A47BAA-03ED-46BB-A25E-D68FB9FC6117}"/>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4" name="iṡḻiḋé">
                <a:extLst>
                  <a:ext uri="{FF2B5EF4-FFF2-40B4-BE49-F238E27FC236}">
                    <a16:creationId xmlns:a16="http://schemas.microsoft.com/office/drawing/2014/main" id="{D7A4C24F-F7C7-4FEF-A285-C3E422E1CC76}"/>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5" name="íśľiḓè">
                <a:extLst>
                  <a:ext uri="{FF2B5EF4-FFF2-40B4-BE49-F238E27FC236}">
                    <a16:creationId xmlns:a16="http://schemas.microsoft.com/office/drawing/2014/main" id="{A00FF0FD-4386-4658-9E92-9B363F23E0D4}"/>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6" name="íṣḻîḑê">
                <a:extLst>
                  <a:ext uri="{FF2B5EF4-FFF2-40B4-BE49-F238E27FC236}">
                    <a16:creationId xmlns:a16="http://schemas.microsoft.com/office/drawing/2014/main" id="{CC91B916-38DE-418E-9DB6-6761E86FA431}"/>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7" name="iṣlïďê">
                <a:extLst>
                  <a:ext uri="{FF2B5EF4-FFF2-40B4-BE49-F238E27FC236}">
                    <a16:creationId xmlns:a16="http://schemas.microsoft.com/office/drawing/2014/main" id="{CC4E8FA0-4BC1-455A-9204-79129A4EF7E8}"/>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8" name="ïṩḷîḑé">
                <a:extLst>
                  <a:ext uri="{FF2B5EF4-FFF2-40B4-BE49-F238E27FC236}">
                    <a16:creationId xmlns:a16="http://schemas.microsoft.com/office/drawing/2014/main" id="{254683E3-1807-43A2-9A4C-5FA3F8B2C01E}"/>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9" name="í$ḷîḓê">
                <a:extLst>
                  <a:ext uri="{FF2B5EF4-FFF2-40B4-BE49-F238E27FC236}">
                    <a16:creationId xmlns:a16="http://schemas.microsoft.com/office/drawing/2014/main" id="{9F63830C-E3F5-461F-8079-E244DEAC61A7}"/>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0" name="ísḻîďê">
                <a:extLst>
                  <a:ext uri="{FF2B5EF4-FFF2-40B4-BE49-F238E27FC236}">
                    <a16:creationId xmlns:a16="http://schemas.microsoft.com/office/drawing/2014/main" id="{4D980191-C2AB-4AE5-9C1E-8B33F2050F41}"/>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1" name="ïṧļîḓè">
                <a:extLst>
                  <a:ext uri="{FF2B5EF4-FFF2-40B4-BE49-F238E27FC236}">
                    <a16:creationId xmlns:a16="http://schemas.microsoft.com/office/drawing/2014/main" id="{4E84E87A-0CAF-41EA-89A7-574E0922CFD1}"/>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2" name="ïš1íḋe">
                <a:extLst>
                  <a:ext uri="{FF2B5EF4-FFF2-40B4-BE49-F238E27FC236}">
                    <a16:creationId xmlns:a16="http://schemas.microsoft.com/office/drawing/2014/main" id="{8AB2E98B-FCA6-4ADA-8079-149DCCFEBAB0}"/>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3" name="iśľïḋê">
                <a:extLst>
                  <a:ext uri="{FF2B5EF4-FFF2-40B4-BE49-F238E27FC236}">
                    <a16:creationId xmlns:a16="http://schemas.microsoft.com/office/drawing/2014/main" id="{1A426019-7607-4A46-8306-9F14D86B534B}"/>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4" name="ïṣḷîḓé">
                <a:extLst>
                  <a:ext uri="{FF2B5EF4-FFF2-40B4-BE49-F238E27FC236}">
                    <a16:creationId xmlns:a16="http://schemas.microsoft.com/office/drawing/2014/main" id="{5826ABE7-5863-4DC5-A842-67C0A09127ED}"/>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5" name="îŝḻidè">
                <a:extLst>
                  <a:ext uri="{FF2B5EF4-FFF2-40B4-BE49-F238E27FC236}">
                    <a16:creationId xmlns:a16="http://schemas.microsoft.com/office/drawing/2014/main" id="{A9B3954C-5179-437D-B465-213461AF6D15}"/>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6" name="iṡļíďe">
                <a:extLst>
                  <a:ext uri="{FF2B5EF4-FFF2-40B4-BE49-F238E27FC236}">
                    <a16:creationId xmlns:a16="http://schemas.microsoft.com/office/drawing/2014/main" id="{FDB8CE7D-BDAF-45DC-9D39-0D630052B8FA}"/>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7" name="íśḷíďé">
                <a:extLst>
                  <a:ext uri="{FF2B5EF4-FFF2-40B4-BE49-F238E27FC236}">
                    <a16:creationId xmlns:a16="http://schemas.microsoft.com/office/drawing/2014/main" id="{0096E67B-4521-415E-965E-BD50F1FBF386}"/>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8" name="îSḻîḍè">
                <a:extLst>
                  <a:ext uri="{FF2B5EF4-FFF2-40B4-BE49-F238E27FC236}">
                    <a16:creationId xmlns:a16="http://schemas.microsoft.com/office/drawing/2014/main" id="{DF00364D-3F10-4A51-BEA7-79ED2B0DBB24}"/>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9" name="íṥḷiḓè">
                <a:extLst>
                  <a:ext uri="{FF2B5EF4-FFF2-40B4-BE49-F238E27FC236}">
                    <a16:creationId xmlns:a16="http://schemas.microsoft.com/office/drawing/2014/main" id="{AAB492A6-7B41-45ED-984B-C14234983AFA}"/>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0" name="i$1iďe">
                <a:extLst>
                  <a:ext uri="{FF2B5EF4-FFF2-40B4-BE49-F238E27FC236}">
                    <a16:creationId xmlns:a16="http://schemas.microsoft.com/office/drawing/2014/main" id="{1E22B2B6-8550-4702-B3C3-C6EAA860719F}"/>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1" name="íṧḷîḋê">
                <a:extLst>
                  <a:ext uri="{FF2B5EF4-FFF2-40B4-BE49-F238E27FC236}">
                    <a16:creationId xmlns:a16="http://schemas.microsoft.com/office/drawing/2014/main" id="{B63128F3-20D9-456A-B770-41D012394CE5}"/>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2" name="îṧľíḍê">
                <a:extLst>
                  <a:ext uri="{FF2B5EF4-FFF2-40B4-BE49-F238E27FC236}">
                    <a16:creationId xmlns:a16="http://schemas.microsoft.com/office/drawing/2014/main" id="{5D2B4A34-F699-4643-B4DB-A3E4C86845C6}"/>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3" name="iṩḷidé">
                <a:extLst>
                  <a:ext uri="{FF2B5EF4-FFF2-40B4-BE49-F238E27FC236}">
                    <a16:creationId xmlns:a16="http://schemas.microsoft.com/office/drawing/2014/main" id="{845C866C-4BF7-4AD7-84E2-43140343DBE4}"/>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sz="1350"/>
              </a:p>
            </p:txBody>
          </p:sp>
          <p:grpSp>
            <p:nvGrpSpPr>
              <p:cNvPr id="44" name="iṣļîdè">
                <a:extLst>
                  <a:ext uri="{FF2B5EF4-FFF2-40B4-BE49-F238E27FC236}">
                    <a16:creationId xmlns:a16="http://schemas.microsoft.com/office/drawing/2014/main" id="{6FADCFC2-C81C-4111-AC35-71C7A360BCAD}"/>
                  </a:ext>
                </a:extLst>
              </p:cNvPr>
              <p:cNvGrpSpPr/>
              <p:nvPr/>
            </p:nvGrpSpPr>
            <p:grpSpPr>
              <a:xfrm>
                <a:off x="8577077" y="2557054"/>
                <a:ext cx="1992389" cy="2081876"/>
                <a:chOff x="4707152" y="2248023"/>
                <a:chExt cx="2414023" cy="2522443"/>
              </a:xfrm>
            </p:grpSpPr>
            <p:grpSp>
              <p:nvGrpSpPr>
                <p:cNvPr id="92" name="ï$ļïḓé">
                  <a:extLst>
                    <a:ext uri="{FF2B5EF4-FFF2-40B4-BE49-F238E27FC236}">
                      <a16:creationId xmlns:a16="http://schemas.microsoft.com/office/drawing/2014/main" id="{9431B578-F80A-4D23-8E3A-FC9BE656D174}"/>
                    </a:ext>
                  </a:extLst>
                </p:cNvPr>
                <p:cNvGrpSpPr/>
                <p:nvPr/>
              </p:nvGrpSpPr>
              <p:grpSpPr>
                <a:xfrm>
                  <a:off x="6792726" y="2408141"/>
                  <a:ext cx="328449" cy="330554"/>
                  <a:chOff x="4149281" y="1887719"/>
                  <a:chExt cx="224837" cy="226650"/>
                </a:xfrm>
              </p:grpSpPr>
              <p:sp>
                <p:nvSpPr>
                  <p:cNvPr id="105" name="îslíḑè">
                    <a:extLst>
                      <a:ext uri="{FF2B5EF4-FFF2-40B4-BE49-F238E27FC236}">
                        <a16:creationId xmlns:a16="http://schemas.microsoft.com/office/drawing/2014/main" id="{03FD500E-09F1-4C73-977E-60DA011629C2}"/>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6" name="îšļíḋé">
                    <a:extLst>
                      <a:ext uri="{FF2B5EF4-FFF2-40B4-BE49-F238E27FC236}">
                        <a16:creationId xmlns:a16="http://schemas.microsoft.com/office/drawing/2014/main" id="{F60710B3-25C4-4CE6-84EA-0AB1C6F1CC1F}"/>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3" name="íṥḻîḑè">
                  <a:extLst>
                    <a:ext uri="{FF2B5EF4-FFF2-40B4-BE49-F238E27FC236}">
                      <a16:creationId xmlns:a16="http://schemas.microsoft.com/office/drawing/2014/main" id="{CE01F1C1-2CA6-400B-962A-EAB6DEBF9D6E}"/>
                    </a:ext>
                  </a:extLst>
                </p:cNvPr>
                <p:cNvGrpSpPr/>
                <p:nvPr/>
              </p:nvGrpSpPr>
              <p:grpSpPr>
                <a:xfrm>
                  <a:off x="5832354" y="2796766"/>
                  <a:ext cx="328449" cy="330554"/>
                  <a:chOff x="4149281" y="1887719"/>
                  <a:chExt cx="224837" cy="226650"/>
                </a:xfrm>
              </p:grpSpPr>
              <p:sp>
                <p:nvSpPr>
                  <p:cNvPr id="103" name="iśľîďe">
                    <a:extLst>
                      <a:ext uri="{FF2B5EF4-FFF2-40B4-BE49-F238E27FC236}">
                        <a16:creationId xmlns:a16="http://schemas.microsoft.com/office/drawing/2014/main" id="{6293184E-4EA5-43E8-A07E-18D409CC74C0}"/>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4" name="ïSḷïďé">
                    <a:extLst>
                      <a:ext uri="{FF2B5EF4-FFF2-40B4-BE49-F238E27FC236}">
                        <a16:creationId xmlns:a16="http://schemas.microsoft.com/office/drawing/2014/main" id="{A16891DB-009C-4990-B9FD-186C193C5DA6}"/>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4" name="iS1ïdè">
                  <a:extLst>
                    <a:ext uri="{FF2B5EF4-FFF2-40B4-BE49-F238E27FC236}">
                      <a16:creationId xmlns:a16="http://schemas.microsoft.com/office/drawing/2014/main" id="{B2567F76-94E4-4BA4-8725-8D4A4E689E7E}"/>
                    </a:ext>
                  </a:extLst>
                </p:cNvPr>
                <p:cNvGrpSpPr/>
                <p:nvPr/>
              </p:nvGrpSpPr>
              <p:grpSpPr>
                <a:xfrm>
                  <a:off x="4707152" y="3462362"/>
                  <a:ext cx="328449" cy="330554"/>
                  <a:chOff x="4149281" y="1887719"/>
                  <a:chExt cx="224837" cy="226650"/>
                </a:xfrm>
              </p:grpSpPr>
              <p:sp>
                <p:nvSpPr>
                  <p:cNvPr id="101" name="is1ïdè">
                    <a:extLst>
                      <a:ext uri="{FF2B5EF4-FFF2-40B4-BE49-F238E27FC236}">
                        <a16:creationId xmlns:a16="http://schemas.microsoft.com/office/drawing/2014/main" id="{D3DC3F43-14F1-49D3-A589-963013BA67E6}"/>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2" name="îş1îḍê">
                    <a:extLst>
                      <a:ext uri="{FF2B5EF4-FFF2-40B4-BE49-F238E27FC236}">
                        <a16:creationId xmlns:a16="http://schemas.microsoft.com/office/drawing/2014/main" id="{62511820-8A51-42D2-AB4F-05019EF7C390}"/>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5" name="iSḻiḓê">
                  <a:extLst>
                    <a:ext uri="{FF2B5EF4-FFF2-40B4-BE49-F238E27FC236}">
                      <a16:creationId xmlns:a16="http://schemas.microsoft.com/office/drawing/2014/main" id="{1E941577-AF6A-4DA3-B557-0F5616EAB5B0}"/>
                    </a:ext>
                  </a:extLst>
                </p:cNvPr>
                <p:cNvGrpSpPr/>
                <p:nvPr/>
              </p:nvGrpSpPr>
              <p:grpSpPr>
                <a:xfrm>
                  <a:off x="5940643" y="4439912"/>
                  <a:ext cx="328449" cy="330554"/>
                  <a:chOff x="4149281" y="1887719"/>
                  <a:chExt cx="224837" cy="226650"/>
                </a:xfrm>
              </p:grpSpPr>
              <p:sp>
                <p:nvSpPr>
                  <p:cNvPr id="99" name="îSlídè">
                    <a:extLst>
                      <a:ext uri="{FF2B5EF4-FFF2-40B4-BE49-F238E27FC236}">
                        <a16:creationId xmlns:a16="http://schemas.microsoft.com/office/drawing/2014/main" id="{47A06C14-66EC-46D4-8647-B5B4284D3C9D}"/>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0" name="íśļîḋe">
                    <a:extLst>
                      <a:ext uri="{FF2B5EF4-FFF2-40B4-BE49-F238E27FC236}">
                        <a16:creationId xmlns:a16="http://schemas.microsoft.com/office/drawing/2014/main" id="{1A6D39D9-D71B-41C6-A065-488683D63F03}"/>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6" name="iṧļíḍê">
                  <a:extLst>
                    <a:ext uri="{FF2B5EF4-FFF2-40B4-BE49-F238E27FC236}">
                      <a16:creationId xmlns:a16="http://schemas.microsoft.com/office/drawing/2014/main" id="{03C31EDF-1C72-47D1-84AD-37957AA1565A}"/>
                    </a:ext>
                  </a:extLst>
                </p:cNvPr>
                <p:cNvGrpSpPr/>
                <p:nvPr/>
              </p:nvGrpSpPr>
              <p:grpSpPr>
                <a:xfrm>
                  <a:off x="5995533" y="2248023"/>
                  <a:ext cx="206943" cy="208270"/>
                  <a:chOff x="4149281" y="1887719"/>
                  <a:chExt cx="224837" cy="226650"/>
                </a:xfrm>
              </p:grpSpPr>
              <p:sp>
                <p:nvSpPr>
                  <p:cNvPr id="97" name="îśľîḍe">
                    <a:extLst>
                      <a:ext uri="{FF2B5EF4-FFF2-40B4-BE49-F238E27FC236}">
                        <a16:creationId xmlns:a16="http://schemas.microsoft.com/office/drawing/2014/main" id="{08A5DACA-8B9D-413A-9297-E0A688290378}"/>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8" name="ïŝ1îḋè">
                    <a:extLst>
                      <a:ext uri="{FF2B5EF4-FFF2-40B4-BE49-F238E27FC236}">
                        <a16:creationId xmlns:a16="http://schemas.microsoft.com/office/drawing/2014/main" id="{30D0BE86-1F0F-477C-8408-04EBA325BFED}"/>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nvGrpSpPr>
              <p:cNvPr id="45" name="îṥ1íḑê">
                <a:extLst>
                  <a:ext uri="{FF2B5EF4-FFF2-40B4-BE49-F238E27FC236}">
                    <a16:creationId xmlns:a16="http://schemas.microsoft.com/office/drawing/2014/main" id="{C3FF4D4C-76D4-4964-8491-E606162619AB}"/>
                  </a:ext>
                </a:extLst>
              </p:cNvPr>
              <p:cNvGrpSpPr/>
              <p:nvPr/>
            </p:nvGrpSpPr>
            <p:grpSpPr>
              <a:xfrm>
                <a:off x="9960748" y="3515891"/>
                <a:ext cx="271082" cy="272819"/>
                <a:chOff x="4149281" y="1887719"/>
                <a:chExt cx="224837" cy="226650"/>
              </a:xfrm>
            </p:grpSpPr>
            <p:sp>
              <p:nvSpPr>
                <p:cNvPr id="90" name="íṧḷíḑè">
                  <a:extLst>
                    <a:ext uri="{FF2B5EF4-FFF2-40B4-BE49-F238E27FC236}">
                      <a16:creationId xmlns:a16="http://schemas.microsoft.com/office/drawing/2014/main" id="{4204FB08-65EA-4787-A22F-B54E5B53A386}"/>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1" name="îṩḻîdê">
                  <a:extLst>
                    <a:ext uri="{FF2B5EF4-FFF2-40B4-BE49-F238E27FC236}">
                      <a16:creationId xmlns:a16="http://schemas.microsoft.com/office/drawing/2014/main" id="{021057FD-3CE6-4A69-BABA-3F44B3B2C73F}"/>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6" name="îśľîḋê">
                <a:extLst>
                  <a:ext uri="{FF2B5EF4-FFF2-40B4-BE49-F238E27FC236}">
                    <a16:creationId xmlns:a16="http://schemas.microsoft.com/office/drawing/2014/main" id="{0E4504AD-1E13-46A8-B9E8-AE43A153EC37}"/>
                  </a:ext>
                </a:extLst>
              </p:cNvPr>
              <p:cNvGrpSpPr/>
              <p:nvPr/>
            </p:nvGrpSpPr>
            <p:grpSpPr>
              <a:xfrm>
                <a:off x="9630783" y="3693124"/>
                <a:ext cx="170798" cy="171893"/>
                <a:chOff x="4149281" y="1887719"/>
                <a:chExt cx="224837" cy="226650"/>
              </a:xfrm>
            </p:grpSpPr>
            <p:sp>
              <p:nvSpPr>
                <p:cNvPr id="88" name="ïṩḻíḑé">
                  <a:extLst>
                    <a:ext uri="{FF2B5EF4-FFF2-40B4-BE49-F238E27FC236}">
                      <a16:creationId xmlns:a16="http://schemas.microsoft.com/office/drawing/2014/main" id="{6F900410-3DD4-4382-A458-0D8D436689A8}"/>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9" name="iṡḻïḋê">
                  <a:extLst>
                    <a:ext uri="{FF2B5EF4-FFF2-40B4-BE49-F238E27FC236}">
                      <a16:creationId xmlns:a16="http://schemas.microsoft.com/office/drawing/2014/main" id="{DBC805E8-AF44-4E99-B931-D5A748EEEF31}"/>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7" name="ïṡḷiḓè">
                <a:extLst>
                  <a:ext uri="{FF2B5EF4-FFF2-40B4-BE49-F238E27FC236}">
                    <a16:creationId xmlns:a16="http://schemas.microsoft.com/office/drawing/2014/main" id="{5A7B54CD-C855-4F7B-971A-F3172C348A80}"/>
                  </a:ext>
                </a:extLst>
              </p:cNvPr>
              <p:cNvGrpSpPr/>
              <p:nvPr/>
            </p:nvGrpSpPr>
            <p:grpSpPr>
              <a:xfrm>
                <a:off x="10720278" y="3714243"/>
                <a:ext cx="187879" cy="189083"/>
                <a:chOff x="4149281" y="1887719"/>
                <a:chExt cx="224837" cy="226650"/>
              </a:xfrm>
            </p:grpSpPr>
            <p:sp>
              <p:nvSpPr>
                <p:cNvPr id="86" name="ïsļiḓé">
                  <a:extLst>
                    <a:ext uri="{FF2B5EF4-FFF2-40B4-BE49-F238E27FC236}">
                      <a16:creationId xmlns:a16="http://schemas.microsoft.com/office/drawing/2014/main" id="{B541B4A9-90C1-4C3D-B0F9-EA472A001436}"/>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7" name="îşḷïďe">
                  <a:extLst>
                    <a:ext uri="{FF2B5EF4-FFF2-40B4-BE49-F238E27FC236}">
                      <a16:creationId xmlns:a16="http://schemas.microsoft.com/office/drawing/2014/main" id="{44A656E3-EA15-4CBA-8123-37DF6D26AE54}"/>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8" name="ïsļíḑe">
                <a:extLst>
                  <a:ext uri="{FF2B5EF4-FFF2-40B4-BE49-F238E27FC236}">
                    <a16:creationId xmlns:a16="http://schemas.microsoft.com/office/drawing/2014/main" id="{01D65B38-AC57-4338-9E04-04E71121B66F}"/>
                  </a:ext>
                </a:extLst>
              </p:cNvPr>
              <p:cNvGrpSpPr/>
              <p:nvPr/>
            </p:nvGrpSpPr>
            <p:grpSpPr>
              <a:xfrm>
                <a:off x="8064407" y="4282751"/>
                <a:ext cx="206666" cy="207992"/>
                <a:chOff x="4149281" y="1887719"/>
                <a:chExt cx="224837" cy="226650"/>
              </a:xfrm>
            </p:grpSpPr>
            <p:sp>
              <p:nvSpPr>
                <p:cNvPr id="84" name="îşḷídê">
                  <a:extLst>
                    <a:ext uri="{FF2B5EF4-FFF2-40B4-BE49-F238E27FC236}">
                      <a16:creationId xmlns:a16="http://schemas.microsoft.com/office/drawing/2014/main" id="{0ACF438F-FAFC-47A9-8A67-5D43C82FF36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5" name="íSlîḓê">
                  <a:extLst>
                    <a:ext uri="{FF2B5EF4-FFF2-40B4-BE49-F238E27FC236}">
                      <a16:creationId xmlns:a16="http://schemas.microsoft.com/office/drawing/2014/main" id="{A8A01A2D-C224-49E4-AE57-343D6D9F776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9" name="íṣľïḑê">
                <a:extLst>
                  <a:ext uri="{FF2B5EF4-FFF2-40B4-BE49-F238E27FC236}">
                    <a16:creationId xmlns:a16="http://schemas.microsoft.com/office/drawing/2014/main" id="{135AB6C5-F775-4158-946A-F4143F53EE7B}"/>
                  </a:ext>
                </a:extLst>
              </p:cNvPr>
              <p:cNvGrpSpPr/>
              <p:nvPr/>
            </p:nvGrpSpPr>
            <p:grpSpPr>
              <a:xfrm>
                <a:off x="8955070" y="5174890"/>
                <a:ext cx="206666" cy="207992"/>
                <a:chOff x="4149281" y="1887719"/>
                <a:chExt cx="224837" cy="226650"/>
              </a:xfrm>
            </p:grpSpPr>
            <p:sp>
              <p:nvSpPr>
                <p:cNvPr id="82" name="iṩ1íḑê">
                  <a:extLst>
                    <a:ext uri="{FF2B5EF4-FFF2-40B4-BE49-F238E27FC236}">
                      <a16:creationId xmlns:a16="http://schemas.microsoft.com/office/drawing/2014/main" id="{D92D1C6B-DEB1-449C-A216-E6BD788ABE57}"/>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3" name="îṥļïḍè">
                  <a:extLst>
                    <a:ext uri="{FF2B5EF4-FFF2-40B4-BE49-F238E27FC236}">
                      <a16:creationId xmlns:a16="http://schemas.microsoft.com/office/drawing/2014/main" id="{562BAF7F-A9CA-4038-A6D5-441FB89C7D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0" name="ïS1ïde">
                <a:extLst>
                  <a:ext uri="{FF2B5EF4-FFF2-40B4-BE49-F238E27FC236}">
                    <a16:creationId xmlns:a16="http://schemas.microsoft.com/office/drawing/2014/main" id="{CF11E7C1-1EC9-4AA3-9BB1-341317891939}"/>
                  </a:ext>
                </a:extLst>
              </p:cNvPr>
              <p:cNvGrpSpPr/>
              <p:nvPr/>
            </p:nvGrpSpPr>
            <p:grpSpPr>
              <a:xfrm>
                <a:off x="10292880" y="5137384"/>
                <a:ext cx="206666" cy="207992"/>
                <a:chOff x="4149281" y="1887719"/>
                <a:chExt cx="224837" cy="226650"/>
              </a:xfrm>
            </p:grpSpPr>
            <p:sp>
              <p:nvSpPr>
                <p:cNvPr id="80" name="îṥḷiďe">
                  <a:extLst>
                    <a:ext uri="{FF2B5EF4-FFF2-40B4-BE49-F238E27FC236}">
                      <a16:creationId xmlns:a16="http://schemas.microsoft.com/office/drawing/2014/main" id="{A9CE21FF-E025-4331-857F-B73D32477FD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1" name="iSļïḑé">
                  <a:extLst>
                    <a:ext uri="{FF2B5EF4-FFF2-40B4-BE49-F238E27FC236}">
                      <a16:creationId xmlns:a16="http://schemas.microsoft.com/office/drawing/2014/main" id="{4B283DD9-74C2-4341-B232-D9300806C879}"/>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1" name="íṣļiḋê">
                <a:extLst>
                  <a:ext uri="{FF2B5EF4-FFF2-40B4-BE49-F238E27FC236}">
                    <a16:creationId xmlns:a16="http://schemas.microsoft.com/office/drawing/2014/main" id="{B6D8516E-F14A-4AEC-B094-949845B3E896}"/>
                  </a:ext>
                </a:extLst>
              </p:cNvPr>
              <p:cNvGrpSpPr/>
              <p:nvPr/>
            </p:nvGrpSpPr>
            <p:grpSpPr>
              <a:xfrm>
                <a:off x="11174118" y="4385234"/>
                <a:ext cx="206666" cy="207992"/>
                <a:chOff x="4149281" y="1887719"/>
                <a:chExt cx="224837" cy="226650"/>
              </a:xfrm>
            </p:grpSpPr>
            <p:sp>
              <p:nvSpPr>
                <p:cNvPr id="78" name="ïŝliḑe">
                  <a:extLst>
                    <a:ext uri="{FF2B5EF4-FFF2-40B4-BE49-F238E27FC236}">
                      <a16:creationId xmlns:a16="http://schemas.microsoft.com/office/drawing/2014/main" id="{DC8A077B-FE71-49A6-9486-17BE470188E5}"/>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9" name="îṡľîďe">
                  <a:extLst>
                    <a:ext uri="{FF2B5EF4-FFF2-40B4-BE49-F238E27FC236}">
                      <a16:creationId xmlns:a16="http://schemas.microsoft.com/office/drawing/2014/main" id="{1EEA4845-B84B-4387-9019-0A8C331CD14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52" name="îśľïḍè">
                <a:extLst>
                  <a:ext uri="{FF2B5EF4-FFF2-40B4-BE49-F238E27FC236}">
                    <a16:creationId xmlns:a16="http://schemas.microsoft.com/office/drawing/2014/main" id="{CC33A260-39D2-4BA1-A8A8-87593B673F86}"/>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53" name="ïṡḷiḍè">
                <a:extLst>
                  <a:ext uri="{FF2B5EF4-FFF2-40B4-BE49-F238E27FC236}">
                    <a16:creationId xmlns:a16="http://schemas.microsoft.com/office/drawing/2014/main" id="{ADEFC5BE-6E44-45B0-BC45-D31F6BF73880}"/>
                  </a:ext>
                </a:extLst>
              </p:cNvPr>
              <p:cNvGrpSpPr/>
              <p:nvPr/>
            </p:nvGrpSpPr>
            <p:grpSpPr>
              <a:xfrm>
                <a:off x="10849339" y="2499297"/>
                <a:ext cx="170798" cy="171894"/>
                <a:chOff x="4149281" y="1887719"/>
                <a:chExt cx="224837" cy="226650"/>
              </a:xfrm>
            </p:grpSpPr>
            <p:sp>
              <p:nvSpPr>
                <p:cNvPr id="76" name="îšľiḑé">
                  <a:extLst>
                    <a:ext uri="{FF2B5EF4-FFF2-40B4-BE49-F238E27FC236}">
                      <a16:creationId xmlns:a16="http://schemas.microsoft.com/office/drawing/2014/main" id="{C17D6B83-B9B5-40B3-9727-A90FB273567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7" name="is1iḍé">
                  <a:extLst>
                    <a:ext uri="{FF2B5EF4-FFF2-40B4-BE49-F238E27FC236}">
                      <a16:creationId xmlns:a16="http://schemas.microsoft.com/office/drawing/2014/main" id="{C9FE8193-D2BF-4235-991F-6DA87444F8D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4" name="iSḻiḍè">
                <a:extLst>
                  <a:ext uri="{FF2B5EF4-FFF2-40B4-BE49-F238E27FC236}">
                    <a16:creationId xmlns:a16="http://schemas.microsoft.com/office/drawing/2014/main" id="{4C20838A-1F3E-4653-8EEF-03AAFAFE4A5C}"/>
                  </a:ext>
                </a:extLst>
              </p:cNvPr>
              <p:cNvGrpSpPr/>
              <p:nvPr/>
            </p:nvGrpSpPr>
            <p:grpSpPr>
              <a:xfrm>
                <a:off x="10199623" y="2101555"/>
                <a:ext cx="170798" cy="171894"/>
                <a:chOff x="4149281" y="1887719"/>
                <a:chExt cx="224837" cy="226650"/>
              </a:xfrm>
            </p:grpSpPr>
            <p:sp>
              <p:nvSpPr>
                <p:cNvPr id="74" name="íśḻíḍê">
                  <a:extLst>
                    <a:ext uri="{FF2B5EF4-FFF2-40B4-BE49-F238E27FC236}">
                      <a16:creationId xmlns:a16="http://schemas.microsoft.com/office/drawing/2014/main" id="{CC6A7145-59A5-4D79-8BDA-A4EC0C99E8A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5" name="îṡḻíḋe">
                  <a:extLst>
                    <a:ext uri="{FF2B5EF4-FFF2-40B4-BE49-F238E27FC236}">
                      <a16:creationId xmlns:a16="http://schemas.microsoft.com/office/drawing/2014/main" id="{C28B346A-E982-4A7C-8F75-659F061E987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5" name="íś1iďê">
                <a:extLst>
                  <a:ext uri="{FF2B5EF4-FFF2-40B4-BE49-F238E27FC236}">
                    <a16:creationId xmlns:a16="http://schemas.microsoft.com/office/drawing/2014/main" id="{12ADC6D1-097C-4C2A-B7C1-21AA974EE90A}"/>
                  </a:ext>
                </a:extLst>
              </p:cNvPr>
              <p:cNvGrpSpPr/>
              <p:nvPr/>
            </p:nvGrpSpPr>
            <p:grpSpPr>
              <a:xfrm>
                <a:off x="9344445" y="1991998"/>
                <a:ext cx="170798" cy="171894"/>
                <a:chOff x="4149281" y="1887719"/>
                <a:chExt cx="224837" cy="226650"/>
              </a:xfrm>
            </p:grpSpPr>
            <p:sp>
              <p:nvSpPr>
                <p:cNvPr id="72" name="iSļîḑé">
                  <a:extLst>
                    <a:ext uri="{FF2B5EF4-FFF2-40B4-BE49-F238E27FC236}">
                      <a16:creationId xmlns:a16="http://schemas.microsoft.com/office/drawing/2014/main" id="{83A8E39A-2BC4-479F-BFD5-B5C00AD814DA}"/>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3" name="î$ḷidé">
                  <a:extLst>
                    <a:ext uri="{FF2B5EF4-FFF2-40B4-BE49-F238E27FC236}">
                      <a16:creationId xmlns:a16="http://schemas.microsoft.com/office/drawing/2014/main" id="{D2E51CAE-8A2D-4067-B054-FC05C6583DE8}"/>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6" name="îṧḷíḓè">
                <a:extLst>
                  <a:ext uri="{FF2B5EF4-FFF2-40B4-BE49-F238E27FC236}">
                    <a16:creationId xmlns:a16="http://schemas.microsoft.com/office/drawing/2014/main" id="{1D24D7CF-07A8-4F6F-92A0-185269B6ED99}"/>
                  </a:ext>
                </a:extLst>
              </p:cNvPr>
              <p:cNvGrpSpPr/>
              <p:nvPr/>
            </p:nvGrpSpPr>
            <p:grpSpPr>
              <a:xfrm>
                <a:off x="8284829" y="2625930"/>
                <a:ext cx="181307" cy="182470"/>
                <a:chOff x="4149281" y="1887719"/>
                <a:chExt cx="224837" cy="226650"/>
              </a:xfrm>
            </p:grpSpPr>
            <p:sp>
              <p:nvSpPr>
                <p:cNvPr id="70" name="iṧ1îdé">
                  <a:extLst>
                    <a:ext uri="{FF2B5EF4-FFF2-40B4-BE49-F238E27FC236}">
                      <a16:creationId xmlns:a16="http://schemas.microsoft.com/office/drawing/2014/main" id="{CBCFAE9E-038E-4467-B2C2-EB6142BDCBB4}"/>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1" name="iṡḻîḋé">
                  <a:extLst>
                    <a:ext uri="{FF2B5EF4-FFF2-40B4-BE49-F238E27FC236}">
                      <a16:creationId xmlns:a16="http://schemas.microsoft.com/office/drawing/2014/main" id="{6377F155-3AB9-4982-9A63-D991CCF2816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8" name="îṧľïḓe">
                <a:extLst>
                  <a:ext uri="{FF2B5EF4-FFF2-40B4-BE49-F238E27FC236}">
                    <a16:creationId xmlns:a16="http://schemas.microsoft.com/office/drawing/2014/main" id="{EE2803A9-D8E0-4FAB-8DCD-ED18E8FFDBFA}"/>
                  </a:ext>
                </a:extLst>
              </p:cNvPr>
              <p:cNvGrpSpPr/>
              <p:nvPr/>
            </p:nvGrpSpPr>
            <p:grpSpPr>
              <a:xfrm>
                <a:off x="8575520" y="3036395"/>
                <a:ext cx="164825" cy="165880"/>
                <a:chOff x="4149281" y="1887719"/>
                <a:chExt cx="224837" cy="226650"/>
              </a:xfrm>
            </p:grpSpPr>
            <p:sp>
              <p:nvSpPr>
                <p:cNvPr id="68" name="îśḷídé">
                  <a:extLst>
                    <a:ext uri="{FF2B5EF4-FFF2-40B4-BE49-F238E27FC236}">
                      <a16:creationId xmlns:a16="http://schemas.microsoft.com/office/drawing/2014/main" id="{7EA610AA-87FE-41D3-9551-D2B67BE0D63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9" name="iṩļíḑe">
                  <a:extLst>
                    <a:ext uri="{FF2B5EF4-FFF2-40B4-BE49-F238E27FC236}">
                      <a16:creationId xmlns:a16="http://schemas.microsoft.com/office/drawing/2014/main" id="{9CE5BD73-636F-4E04-939A-A0F998B62CB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9" name="ïŝḻîḍe">
                <a:extLst>
                  <a:ext uri="{FF2B5EF4-FFF2-40B4-BE49-F238E27FC236}">
                    <a16:creationId xmlns:a16="http://schemas.microsoft.com/office/drawing/2014/main" id="{FF2603E9-EF1D-4B59-80D2-22CAC4085B3E}"/>
                  </a:ext>
                </a:extLst>
              </p:cNvPr>
              <p:cNvGrpSpPr/>
              <p:nvPr/>
            </p:nvGrpSpPr>
            <p:grpSpPr>
              <a:xfrm>
                <a:off x="8709469" y="4330439"/>
                <a:ext cx="271082" cy="272820"/>
                <a:chOff x="4149281" y="1887719"/>
                <a:chExt cx="224837" cy="226650"/>
              </a:xfrm>
            </p:grpSpPr>
            <p:sp>
              <p:nvSpPr>
                <p:cNvPr id="66" name="ïślidé">
                  <a:extLst>
                    <a:ext uri="{FF2B5EF4-FFF2-40B4-BE49-F238E27FC236}">
                      <a16:creationId xmlns:a16="http://schemas.microsoft.com/office/drawing/2014/main" id="{714DD373-919C-4B6D-9384-5A232C1061C7}"/>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7" name="ïşlíḋê">
                  <a:extLst>
                    <a:ext uri="{FF2B5EF4-FFF2-40B4-BE49-F238E27FC236}">
                      <a16:creationId xmlns:a16="http://schemas.microsoft.com/office/drawing/2014/main" id="{272B8E85-1359-498F-84DE-586A9F47A412}"/>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0" name="íṩlïďé">
                <a:extLst>
                  <a:ext uri="{FF2B5EF4-FFF2-40B4-BE49-F238E27FC236}">
                    <a16:creationId xmlns:a16="http://schemas.microsoft.com/office/drawing/2014/main" id="{62854625-40E4-4D1A-B33A-1138A6A4CF87}"/>
                  </a:ext>
                </a:extLst>
              </p:cNvPr>
              <p:cNvGrpSpPr/>
              <p:nvPr/>
            </p:nvGrpSpPr>
            <p:grpSpPr>
              <a:xfrm>
                <a:off x="9215633" y="2351279"/>
                <a:ext cx="170798" cy="171894"/>
                <a:chOff x="4149281" y="1887719"/>
                <a:chExt cx="224837" cy="226650"/>
              </a:xfrm>
            </p:grpSpPr>
            <p:sp>
              <p:nvSpPr>
                <p:cNvPr id="64" name="iṡḷïde">
                  <a:extLst>
                    <a:ext uri="{FF2B5EF4-FFF2-40B4-BE49-F238E27FC236}">
                      <a16:creationId xmlns:a16="http://schemas.microsoft.com/office/drawing/2014/main" id="{54583285-9605-4B61-B9BC-D495094A35C2}"/>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5" name="ïśḻîḑê">
                  <a:extLst>
                    <a:ext uri="{FF2B5EF4-FFF2-40B4-BE49-F238E27FC236}">
                      <a16:creationId xmlns:a16="http://schemas.microsoft.com/office/drawing/2014/main" id="{35FB232D-E8E8-445E-B2C4-711CC85B0B56}"/>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1" name="ïšļïḑé">
                <a:extLst>
                  <a:ext uri="{FF2B5EF4-FFF2-40B4-BE49-F238E27FC236}">
                    <a16:creationId xmlns:a16="http://schemas.microsoft.com/office/drawing/2014/main" id="{42DC765F-7E46-48A9-AB55-785B66D37691}"/>
                  </a:ext>
                </a:extLst>
              </p:cNvPr>
              <p:cNvGrpSpPr/>
              <p:nvPr/>
            </p:nvGrpSpPr>
            <p:grpSpPr>
              <a:xfrm>
                <a:off x="10526093" y="4752957"/>
                <a:ext cx="206667" cy="207992"/>
                <a:chOff x="4149281" y="1887719"/>
                <a:chExt cx="224837" cy="226650"/>
              </a:xfrm>
            </p:grpSpPr>
            <p:sp>
              <p:nvSpPr>
                <p:cNvPr id="62" name="išļîḓé">
                  <a:extLst>
                    <a:ext uri="{FF2B5EF4-FFF2-40B4-BE49-F238E27FC236}">
                      <a16:creationId xmlns:a16="http://schemas.microsoft.com/office/drawing/2014/main" id="{F5A85285-0942-44ED-9874-1D21C2D561B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3" name="ïṣḻïḓê">
                  <a:extLst>
                    <a:ext uri="{FF2B5EF4-FFF2-40B4-BE49-F238E27FC236}">
                      <a16:creationId xmlns:a16="http://schemas.microsoft.com/office/drawing/2014/main" id="{5F0DAAA4-5910-4D37-8E17-6375A9C40EF0}"/>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cxnSp>
        <p:nvCxnSpPr>
          <p:cNvPr id="117" name="直線接點 116">
            <a:extLst>
              <a:ext uri="{FF2B5EF4-FFF2-40B4-BE49-F238E27FC236}">
                <a16:creationId xmlns:a16="http://schemas.microsoft.com/office/drawing/2014/main" id="{DDFCAF4F-89C9-429C-B0E3-6B2EC2F14EBE}"/>
              </a:ext>
            </a:extLst>
          </p:cNvPr>
          <p:cNvCxnSpPr/>
          <p:nvPr/>
        </p:nvCxnSpPr>
        <p:spPr>
          <a:xfrm>
            <a:off x="7863467" y="3445335"/>
            <a:ext cx="62966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1" name="灯片编号占位符 3">
            <a:extLst>
              <a:ext uri="{FF2B5EF4-FFF2-40B4-BE49-F238E27FC236}">
                <a16:creationId xmlns:a16="http://schemas.microsoft.com/office/drawing/2014/main" id="{99D21BB7-C4D8-4033-8AE1-0F990DB7964E}"/>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50</a:t>
            </a:fld>
            <a:endParaRPr lang="zh-CN" altLang="en-US" dirty="0"/>
          </a:p>
        </p:txBody>
      </p:sp>
      <p:sp>
        <p:nvSpPr>
          <p:cNvPr id="107" name="标题 1">
            <a:extLst>
              <a:ext uri="{FF2B5EF4-FFF2-40B4-BE49-F238E27FC236}">
                <a16:creationId xmlns:a16="http://schemas.microsoft.com/office/drawing/2014/main" id="{AA944A5A-07E6-46C6-9484-B7592C03E29C}"/>
              </a:ext>
            </a:extLst>
          </p:cNvPr>
          <p:cNvSpPr txBox="1">
            <a:spLocks/>
          </p:cNvSpPr>
          <p:nvPr/>
        </p:nvSpPr>
        <p:spPr>
          <a:xfrm>
            <a:off x="1026125" y="0"/>
            <a:ext cx="7290054"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endParaRPr lang="zh-CN" altLang="en-US" sz="3600" dirty="0">
              <a:latin typeface="+mn-ea"/>
              <a:ea typeface="+mn-ea"/>
            </a:endParaRPr>
          </a:p>
        </p:txBody>
      </p:sp>
      <p:sp>
        <p:nvSpPr>
          <p:cNvPr id="108" name="矩形 107">
            <a:extLst>
              <a:ext uri="{FF2B5EF4-FFF2-40B4-BE49-F238E27FC236}">
                <a16:creationId xmlns:a16="http://schemas.microsoft.com/office/drawing/2014/main" id="{07A08001-2FB2-4F6C-8FB5-BEC0D760C4E8}"/>
              </a:ext>
            </a:extLst>
          </p:cNvPr>
          <p:cNvSpPr/>
          <p:nvPr/>
        </p:nvSpPr>
        <p:spPr>
          <a:xfrm>
            <a:off x="524956" y="1232115"/>
            <a:ext cx="7799100" cy="3200876"/>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4.3.1.2</a:t>
            </a:r>
            <a:r>
              <a:rPr lang="zh-TW" altLang="en-US" sz="2400" kern="100" dirty="0">
                <a:latin typeface="微軟正黑體" panose="020B0604030504040204" pitchFamily="34" charset="-120"/>
                <a:cs typeface="Times New Roman" panose="02020603050405020304" pitchFamily="18" charset="0"/>
              </a:rPr>
              <a:t>參數估計</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dirty="0"/>
          </a:p>
          <a:p>
            <a:pPr hangingPunct="0"/>
            <a:r>
              <a:rPr lang="zh-TW" altLang="zh-TW" sz="2000" dirty="0"/>
              <a:t>本研究經過一階差分後，序列趨勢消除，故</a:t>
            </a:r>
            <a:r>
              <a:rPr lang="en-US" altLang="zh-TW" sz="2000" dirty="0"/>
              <a:t>d</a:t>
            </a:r>
            <a:r>
              <a:rPr lang="zh-TW" altLang="zh-TW" sz="2000" dirty="0"/>
              <a:t>設定為</a:t>
            </a:r>
            <a:r>
              <a:rPr lang="en-US" altLang="zh-TW" sz="2000" dirty="0"/>
              <a:t>1</a:t>
            </a:r>
            <a:r>
              <a:rPr lang="zh-TW" altLang="zh-TW" sz="2000" dirty="0"/>
              <a:t>，經過一階季節差分後，季節性趨勢消除，</a:t>
            </a:r>
            <a:r>
              <a:rPr lang="en-US" altLang="zh-TW" sz="2000" dirty="0"/>
              <a:t>D=1</a:t>
            </a:r>
            <a:r>
              <a:rPr lang="zh-TW" altLang="zh-TW" sz="2000" dirty="0"/>
              <a:t>，選用 </a:t>
            </a:r>
            <a:r>
              <a:rPr lang="en-US" altLang="zh-TW" sz="2000" dirty="0"/>
              <a:t>SARIMA (</a:t>
            </a:r>
            <a:r>
              <a:rPr lang="en-US" altLang="zh-TW" sz="2000" dirty="0" err="1"/>
              <a:t>p,d,q</a:t>
            </a:r>
            <a:r>
              <a:rPr lang="en-US" altLang="zh-TW" sz="2000" dirty="0"/>
              <a:t>) (P,D,Q)s</a:t>
            </a:r>
            <a:r>
              <a:rPr lang="zh-TW" altLang="zh-TW" sz="2000" dirty="0"/>
              <a:t>，</a:t>
            </a:r>
            <a:endParaRPr lang="en-US" altLang="zh-TW" sz="2000" dirty="0"/>
          </a:p>
          <a:p>
            <a:pPr hangingPunct="0"/>
            <a:endParaRPr lang="en-US" altLang="zh-TW" sz="2000" dirty="0"/>
          </a:p>
          <a:p>
            <a:pPr marL="342900" indent="-342900" hangingPunct="0">
              <a:buFont typeface="Arial" panose="020B0604020202020204" pitchFamily="34" charset="0"/>
              <a:buChar char="•"/>
            </a:pPr>
            <a:r>
              <a:rPr lang="zh-TW" altLang="zh-TW" sz="2000" dirty="0"/>
              <a:t>先用基礎方式，透過觀察</a:t>
            </a:r>
            <a:r>
              <a:rPr lang="en-US" altLang="zh-TW" sz="2000" dirty="0"/>
              <a:t>ACF</a:t>
            </a:r>
            <a:r>
              <a:rPr lang="zh-TW" altLang="zh-TW" sz="2000" dirty="0"/>
              <a:t>圖及</a:t>
            </a:r>
            <a:r>
              <a:rPr lang="en-US" altLang="zh-TW" sz="2000" dirty="0"/>
              <a:t>PACF</a:t>
            </a:r>
            <a:r>
              <a:rPr lang="zh-TW" altLang="zh-TW" sz="2000" dirty="0"/>
              <a:t>圖，篩選</a:t>
            </a:r>
            <a:r>
              <a:rPr lang="en-US" altLang="zh-TW" sz="2000" dirty="0"/>
              <a:t>p</a:t>
            </a:r>
            <a:r>
              <a:rPr lang="zh-TW" altLang="zh-TW" sz="2000" dirty="0"/>
              <a:t>、</a:t>
            </a:r>
            <a:r>
              <a:rPr lang="en-US" altLang="zh-TW" sz="2000" dirty="0"/>
              <a:t>q</a:t>
            </a:r>
            <a:r>
              <a:rPr lang="zh-TW" altLang="zh-TW" sz="2000" dirty="0"/>
              <a:t>階參數。</a:t>
            </a:r>
            <a:endParaRPr lang="en-US" altLang="zh-TW" sz="2000" dirty="0"/>
          </a:p>
          <a:p>
            <a:pPr marL="342900" indent="-342900" hangingPunct="0">
              <a:buFont typeface="Arial" panose="020B0604020202020204" pitchFamily="34" charset="0"/>
              <a:buChar char="•"/>
            </a:pPr>
            <a:endParaRPr lang="en-US" altLang="zh-TW" sz="2000" dirty="0"/>
          </a:p>
          <a:p>
            <a:pPr marL="342900" indent="-342900" hangingPunct="0">
              <a:buFont typeface="Arial" panose="020B0604020202020204" pitchFamily="34" charset="0"/>
              <a:buChar char="•"/>
            </a:pPr>
            <a:r>
              <a:rPr lang="zh-TW" altLang="zh-TW" sz="2000" dirty="0"/>
              <a:t>運用</a:t>
            </a:r>
            <a:r>
              <a:rPr lang="en-US" altLang="zh-TW" sz="2000" dirty="0"/>
              <a:t>R</a:t>
            </a:r>
            <a:r>
              <a:rPr lang="zh-TW" altLang="zh-TW" sz="2000" dirty="0"/>
              <a:t>語言導入</a:t>
            </a:r>
            <a:r>
              <a:rPr lang="en-US" altLang="zh-TW" sz="2000" dirty="0" err="1"/>
              <a:t>auto.arima</a:t>
            </a:r>
            <a:r>
              <a:rPr lang="en-US" altLang="zh-TW" sz="2000" dirty="0"/>
              <a:t>()</a:t>
            </a:r>
            <a:r>
              <a:rPr lang="zh-TW" altLang="zh-TW" sz="2000" dirty="0"/>
              <a:t>函數後即可獲得</a:t>
            </a:r>
            <a:r>
              <a:rPr lang="en-US" altLang="zh-TW" sz="2000" dirty="0"/>
              <a:t>SARIMA (</a:t>
            </a:r>
            <a:r>
              <a:rPr lang="en-US" altLang="zh-TW" sz="2000" dirty="0" err="1"/>
              <a:t>p,d,q</a:t>
            </a:r>
            <a:r>
              <a:rPr lang="en-US" altLang="zh-TW" sz="2000" dirty="0"/>
              <a:t>) (P,D,Q)s</a:t>
            </a:r>
            <a:r>
              <a:rPr lang="zh-TW" altLang="zh-TW" sz="2000" dirty="0"/>
              <a:t>，先以獲得之</a:t>
            </a:r>
            <a:r>
              <a:rPr lang="zh-TW" altLang="en-US" sz="2000" dirty="0"/>
              <a:t>季節</a:t>
            </a:r>
            <a:r>
              <a:rPr lang="zh-TW" altLang="zh-TW" sz="2000" dirty="0"/>
              <a:t>參數為基礎，再配合觀察</a:t>
            </a:r>
            <a:r>
              <a:rPr lang="en-US" altLang="zh-TW" sz="2000" dirty="0"/>
              <a:t>ACF</a:t>
            </a:r>
            <a:r>
              <a:rPr lang="zh-TW" altLang="zh-TW" sz="2000" dirty="0"/>
              <a:t>及</a:t>
            </a:r>
            <a:r>
              <a:rPr lang="en-US" altLang="zh-TW" sz="2000" dirty="0"/>
              <a:t>PACF</a:t>
            </a:r>
            <a:r>
              <a:rPr lang="zh-TW" altLang="zh-TW" sz="2000" dirty="0"/>
              <a:t>圖，得到其他不錯參數，再執行模型擬合，可周全預測模型建立。</a:t>
            </a:r>
          </a:p>
        </p:txBody>
      </p:sp>
    </p:spTree>
    <p:extLst>
      <p:ext uri="{BB962C8B-B14F-4D97-AF65-F5344CB8AC3E}">
        <p14:creationId xmlns:p14="http://schemas.microsoft.com/office/powerpoint/2010/main" val="747404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645321" y="915103"/>
            <a:ext cx="8193879" cy="2277547"/>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4.3.1.2</a:t>
            </a:r>
            <a:r>
              <a:rPr lang="zh-TW" altLang="en-US" sz="2400" kern="100" dirty="0">
                <a:latin typeface="微軟正黑體" panose="020B0604030504040204" pitchFamily="34" charset="-120"/>
                <a:cs typeface="Times New Roman" panose="02020603050405020304" pitchFamily="18" charset="0"/>
              </a:rPr>
              <a:t>參數估計</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dirty="0"/>
          </a:p>
          <a:p>
            <a:pPr hangingPunct="0"/>
            <a:r>
              <a:rPr lang="zh-TW" altLang="zh-TW" sz="2000" dirty="0"/>
              <a:t>運用</a:t>
            </a:r>
            <a:r>
              <a:rPr lang="en-US" altLang="zh-TW" sz="2000" dirty="0"/>
              <a:t>R</a:t>
            </a:r>
            <a:r>
              <a:rPr lang="zh-TW" altLang="zh-TW" sz="2000" dirty="0"/>
              <a:t>語言</a:t>
            </a:r>
            <a:r>
              <a:rPr lang="zh-TW" altLang="en-US" sz="2000" dirty="0"/>
              <a:t>進行實作，</a:t>
            </a:r>
            <a:r>
              <a:rPr lang="zh-TW" altLang="en-US" sz="2000" dirty="0">
                <a:latin typeface="+mn-ea"/>
              </a:rPr>
              <a:t>獲得</a:t>
            </a:r>
            <a:r>
              <a:rPr lang="en-US" altLang="zh-TW" sz="2000" dirty="0">
                <a:latin typeface="+mn-ea"/>
              </a:rPr>
              <a:t>SARIMA (5,1,4) (1,1,1)</a:t>
            </a:r>
            <a:r>
              <a:rPr lang="en-US" altLang="zh-TW" sz="1200" dirty="0">
                <a:latin typeface="+mn-ea"/>
              </a:rPr>
              <a:t>7</a:t>
            </a:r>
            <a:r>
              <a:rPr lang="zh-TW" altLang="en-US" sz="2000" dirty="0">
                <a:latin typeface="+mn-ea"/>
              </a:rPr>
              <a:t>，本研究以試誤法進行模式之基本估計，其中，</a:t>
            </a:r>
            <a:r>
              <a:rPr lang="en-US" altLang="zh-TW" sz="2000" dirty="0">
                <a:latin typeface="+mn-ea"/>
              </a:rPr>
              <a:t>p</a:t>
            </a:r>
            <a:r>
              <a:rPr lang="zh-TW" altLang="en-US" sz="2000" dirty="0">
                <a:latin typeface="+mn-ea"/>
              </a:rPr>
              <a:t>、</a:t>
            </a:r>
            <a:r>
              <a:rPr lang="en-US" altLang="zh-TW" sz="2000" dirty="0">
                <a:latin typeface="+mn-ea"/>
              </a:rPr>
              <a:t>q</a:t>
            </a:r>
            <a:r>
              <a:rPr lang="zh-TW" altLang="en-US" sz="2000" dirty="0">
                <a:latin typeface="+mn-ea"/>
              </a:rPr>
              <a:t>階均估計至 </a:t>
            </a:r>
            <a:r>
              <a:rPr lang="en-US" altLang="zh-TW" sz="2000" dirty="0">
                <a:latin typeface="+mn-ea"/>
              </a:rPr>
              <a:t>4</a:t>
            </a:r>
            <a:r>
              <a:rPr lang="zh-TW" altLang="en-US" sz="2000" dirty="0">
                <a:latin typeface="+mn-ea"/>
              </a:rPr>
              <a:t>期，觀察</a:t>
            </a:r>
            <a:r>
              <a:rPr lang="en-US" altLang="zh-TW" sz="2000" dirty="0">
                <a:latin typeface="+mn-ea"/>
              </a:rPr>
              <a:t>ACF</a:t>
            </a:r>
            <a:r>
              <a:rPr lang="zh-TW" altLang="en-US" sz="2000" dirty="0">
                <a:latin typeface="+mn-ea"/>
              </a:rPr>
              <a:t>圖，屬截尾可對應參數</a:t>
            </a:r>
            <a:r>
              <a:rPr lang="en-US" altLang="zh-TW" sz="2000" dirty="0">
                <a:latin typeface="+mn-ea"/>
              </a:rPr>
              <a:t>q</a:t>
            </a:r>
            <a:r>
              <a:rPr lang="zh-TW" altLang="en-US" sz="2000" dirty="0">
                <a:latin typeface="+mn-ea"/>
              </a:rPr>
              <a:t>，篩選後擇出</a:t>
            </a:r>
            <a:r>
              <a:rPr lang="en-US" altLang="zh-TW" sz="2000" dirty="0">
                <a:latin typeface="+mn-ea"/>
              </a:rPr>
              <a:t>4</a:t>
            </a:r>
            <a:r>
              <a:rPr lang="zh-TW" altLang="en-US" sz="2000" dirty="0">
                <a:latin typeface="+mn-ea"/>
              </a:rPr>
              <a:t>、</a:t>
            </a:r>
            <a:r>
              <a:rPr lang="en-US" altLang="zh-TW" sz="2000" dirty="0">
                <a:latin typeface="+mn-ea"/>
              </a:rPr>
              <a:t>5</a:t>
            </a:r>
            <a:r>
              <a:rPr lang="zh-TW" altLang="en-US" sz="2000" dirty="0">
                <a:latin typeface="+mn-ea"/>
              </a:rPr>
              <a:t>、</a:t>
            </a:r>
            <a:r>
              <a:rPr lang="en-US" altLang="zh-TW" sz="2000" dirty="0">
                <a:latin typeface="+mn-ea"/>
              </a:rPr>
              <a:t>8</a:t>
            </a:r>
            <a:r>
              <a:rPr lang="zh-TW" altLang="en-US" sz="2000" dirty="0">
                <a:latin typeface="+mn-ea"/>
              </a:rPr>
              <a:t>、</a:t>
            </a:r>
            <a:r>
              <a:rPr lang="en-US" altLang="zh-TW" sz="2000" dirty="0">
                <a:latin typeface="+mn-ea"/>
              </a:rPr>
              <a:t>10</a:t>
            </a:r>
            <a:r>
              <a:rPr lang="zh-TW" altLang="en-US" sz="2000" dirty="0">
                <a:latin typeface="+mn-ea"/>
              </a:rPr>
              <a:t>等參數，觀察</a:t>
            </a:r>
            <a:r>
              <a:rPr lang="en-US" altLang="zh-TW" sz="2000" dirty="0">
                <a:latin typeface="+mn-ea"/>
              </a:rPr>
              <a:t>PACF</a:t>
            </a:r>
            <a:r>
              <a:rPr lang="zh-TW" altLang="en-US" sz="2000" dirty="0">
                <a:latin typeface="+mn-ea"/>
              </a:rPr>
              <a:t>圖，拖尾可對應參數</a:t>
            </a:r>
            <a:r>
              <a:rPr lang="en-US" altLang="zh-TW" sz="2000" dirty="0">
                <a:latin typeface="+mn-ea"/>
              </a:rPr>
              <a:t>P</a:t>
            </a:r>
            <a:r>
              <a:rPr lang="zh-TW" altLang="en-US" sz="2000" dirty="0">
                <a:latin typeface="+mn-ea"/>
              </a:rPr>
              <a:t>，擇出</a:t>
            </a:r>
            <a:r>
              <a:rPr lang="en-US" altLang="zh-TW" sz="2000" dirty="0">
                <a:latin typeface="+mn-ea"/>
              </a:rPr>
              <a:t>3</a:t>
            </a:r>
            <a:r>
              <a:rPr lang="zh-TW" altLang="en-US" sz="2000" dirty="0">
                <a:latin typeface="+mn-ea"/>
              </a:rPr>
              <a:t>、</a:t>
            </a:r>
            <a:r>
              <a:rPr lang="en-US" altLang="zh-TW" sz="2000" dirty="0">
                <a:latin typeface="+mn-ea"/>
              </a:rPr>
              <a:t>4</a:t>
            </a:r>
            <a:r>
              <a:rPr lang="zh-TW" altLang="en-US" sz="2000" dirty="0">
                <a:latin typeface="+mn-ea"/>
              </a:rPr>
              <a:t>、</a:t>
            </a:r>
            <a:r>
              <a:rPr lang="en-US" altLang="zh-TW" sz="2000" dirty="0">
                <a:latin typeface="+mn-ea"/>
              </a:rPr>
              <a:t>5</a:t>
            </a:r>
            <a:r>
              <a:rPr lang="zh-TW" altLang="en-US" sz="2000" dirty="0">
                <a:latin typeface="+mn-ea"/>
              </a:rPr>
              <a:t>、</a:t>
            </a:r>
            <a:r>
              <a:rPr lang="en-US" altLang="zh-TW" sz="2000" dirty="0">
                <a:latin typeface="+mn-ea"/>
              </a:rPr>
              <a:t>8</a:t>
            </a:r>
            <a:r>
              <a:rPr lang="zh-TW" altLang="en-US" sz="2000" dirty="0">
                <a:latin typeface="+mn-ea"/>
              </a:rPr>
              <a:t>等參數，經核算後將產製出</a:t>
            </a:r>
            <a:r>
              <a:rPr lang="en-US" altLang="zh-TW" sz="2000" dirty="0">
                <a:latin typeface="+mn-ea"/>
              </a:rPr>
              <a:t>16</a:t>
            </a:r>
            <a:r>
              <a:rPr lang="zh-TW" altLang="en-US" sz="2000" dirty="0">
                <a:latin typeface="+mn-ea"/>
              </a:rPr>
              <a:t>組模型來擬合</a:t>
            </a:r>
            <a:r>
              <a:rPr lang="zh-TW" altLang="zh-TW" sz="2000" dirty="0">
                <a:latin typeface="+mn-ea"/>
              </a:rPr>
              <a:t>。</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51</a:t>
            </a:fld>
            <a:endParaRPr lang="zh-CN" altLang="en-US" dirty="0"/>
          </a:p>
        </p:txBody>
      </p:sp>
      <p:graphicFrame>
        <p:nvGraphicFramePr>
          <p:cNvPr id="4" name="表格 4">
            <a:extLst>
              <a:ext uri="{FF2B5EF4-FFF2-40B4-BE49-F238E27FC236}">
                <a16:creationId xmlns:a16="http://schemas.microsoft.com/office/drawing/2014/main" id="{BEB04B8E-4340-427F-9E0E-692BC9A50293}"/>
              </a:ext>
            </a:extLst>
          </p:cNvPr>
          <p:cNvGraphicFramePr>
            <a:graphicFrameLocks noGrp="1"/>
          </p:cNvGraphicFramePr>
          <p:nvPr>
            <p:extLst>
              <p:ext uri="{D42A27DB-BD31-4B8C-83A1-F6EECF244321}">
                <p14:modId xmlns:p14="http://schemas.microsoft.com/office/powerpoint/2010/main" val="493599778"/>
              </p:ext>
            </p:extLst>
          </p:nvPr>
        </p:nvGraphicFramePr>
        <p:xfrm>
          <a:off x="1008331" y="3192650"/>
          <a:ext cx="7188218" cy="3441339"/>
        </p:xfrm>
        <a:graphic>
          <a:graphicData uri="http://schemas.openxmlformats.org/drawingml/2006/table">
            <a:tbl>
              <a:tblPr firstRow="1" bandRow="1">
                <a:tableStyleId>{5C22544A-7EE6-4342-B048-85BDC9FD1C3A}</a:tableStyleId>
              </a:tblPr>
              <a:tblGrid>
                <a:gridCol w="3594109">
                  <a:extLst>
                    <a:ext uri="{9D8B030D-6E8A-4147-A177-3AD203B41FA5}">
                      <a16:colId xmlns:a16="http://schemas.microsoft.com/office/drawing/2014/main" val="4161993338"/>
                    </a:ext>
                  </a:extLst>
                </a:gridCol>
                <a:gridCol w="3594109">
                  <a:extLst>
                    <a:ext uri="{9D8B030D-6E8A-4147-A177-3AD203B41FA5}">
                      <a16:colId xmlns:a16="http://schemas.microsoft.com/office/drawing/2014/main" val="2887667571"/>
                    </a:ext>
                  </a:extLst>
                </a:gridCol>
              </a:tblGrid>
              <a:tr h="38237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00" dirty="0">
                          <a:effectLst/>
                        </a:rPr>
                        <a:t>SARIMA  </a:t>
                      </a:r>
                      <a:r>
                        <a:rPr lang="zh-TW" altLang="zh-TW" sz="1800" kern="100" dirty="0">
                          <a:effectLst/>
                        </a:rPr>
                        <a:t>模式</a:t>
                      </a:r>
                      <a:r>
                        <a:rPr lang="zh-TW" altLang="en-US" sz="1800" kern="100" dirty="0">
                          <a:effectLst/>
                        </a:rPr>
                        <a:t>擬合表</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a:tc>
                <a:tc hMerge="1">
                  <a:txBody>
                    <a:bodyPr/>
                    <a:lstStyle/>
                    <a:p>
                      <a:endParaRPr lang="zh-TW" altLang="en-US" dirty="0"/>
                    </a:p>
                  </a:txBody>
                  <a:tcPr/>
                </a:tc>
                <a:extLst>
                  <a:ext uri="{0D108BD9-81ED-4DB2-BD59-A6C34878D82A}">
                    <a16:rowId xmlns:a16="http://schemas.microsoft.com/office/drawing/2014/main" val="3655409446"/>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 (3,1,4)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9: (5,1,4)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1752723619"/>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2: (3,1,5)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10: (5,1,5)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237681726"/>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3: (3,1,8)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11: (5,1,8)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1075657324"/>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4: (3,1,10)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12: (5,1,10)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2075733613"/>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5: (4,1,4)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13: (8,1,4)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2225931197"/>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6: (4,1,5)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14: (8,1,5)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380967474"/>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7: (4,1,8)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15: (8,1,8)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261964591"/>
                  </a:ext>
                </a:extLst>
              </a:tr>
              <a:tr h="382371">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8: (4,1,10)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tc>
                  <a:txBody>
                    <a:bodyPr/>
                    <a:lstStyle/>
                    <a:p>
                      <a:pPr indent="127000" algn="ctr" hangingPunct="0">
                        <a:lnSpc>
                          <a:spcPct val="150000"/>
                        </a:lnSpc>
                        <a:spcAft>
                          <a:spcPts val="0"/>
                        </a:spcAft>
                      </a:pPr>
                      <a:r>
                        <a:rPr lang="zh-TW" sz="1800" kern="100" dirty="0">
                          <a:effectLst/>
                          <a:latin typeface="+mj-ea"/>
                          <a:ea typeface="+mj-ea"/>
                        </a:rPr>
                        <a:t>模式</a:t>
                      </a:r>
                      <a:r>
                        <a:rPr lang="en-US" sz="1800" kern="100" dirty="0">
                          <a:effectLst/>
                          <a:latin typeface="+mj-ea"/>
                          <a:ea typeface="+mj-ea"/>
                        </a:rPr>
                        <a:t>16: (8,1,10) (1,1,1)</a:t>
                      </a:r>
                      <a:r>
                        <a:rPr lang="en-US" sz="1200" kern="100" dirty="0">
                          <a:effectLst/>
                          <a:latin typeface="+mj-ea"/>
                          <a:ea typeface="+mj-ea"/>
                        </a:rPr>
                        <a:t>7</a:t>
                      </a:r>
                      <a:endParaRPr lang="zh-TW" sz="1200" kern="100" dirty="0">
                        <a:effectLst/>
                        <a:latin typeface="+mj-ea"/>
                        <a:ea typeface="+mj-ea"/>
                        <a:cs typeface="Times New Roman" panose="02020603050405020304" pitchFamily="18" charset="0"/>
                      </a:endParaRPr>
                    </a:p>
                  </a:txBody>
                  <a:tcPr marL="57468" marR="57468" marT="0" marB="0"/>
                </a:tc>
                <a:extLst>
                  <a:ext uri="{0D108BD9-81ED-4DB2-BD59-A6C34878D82A}">
                    <a16:rowId xmlns:a16="http://schemas.microsoft.com/office/drawing/2014/main" val="1778444733"/>
                  </a:ext>
                </a:extLst>
              </a:tr>
            </a:tbl>
          </a:graphicData>
        </a:graphic>
      </p:graphicFrame>
    </p:spTree>
    <p:extLst>
      <p:ext uri="{BB962C8B-B14F-4D97-AF65-F5344CB8AC3E}">
        <p14:creationId xmlns:p14="http://schemas.microsoft.com/office/powerpoint/2010/main" val="4069616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06606" y="-66597"/>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616889" y="952845"/>
            <a:ext cx="7578049" cy="1692771"/>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4.3.1.3</a:t>
            </a:r>
            <a:r>
              <a:rPr lang="zh-TW" altLang="en-US" sz="2400" kern="100" dirty="0">
                <a:latin typeface="微軟正黑體" panose="020B0604030504040204" pitchFamily="34" charset="-120"/>
                <a:cs typeface="Times New Roman" panose="02020603050405020304" pitchFamily="18" charset="0"/>
              </a:rPr>
              <a:t>模型診斷</a:t>
            </a:r>
            <a:endParaRPr lang="en-US" altLang="zh-TW" sz="2400" kern="100" dirty="0">
              <a:latin typeface="微軟正黑體" panose="020B0604030504040204" pitchFamily="34" charset="-120"/>
              <a:cs typeface="Times New Roman" panose="02020603050405020304" pitchFamily="18" charset="0"/>
            </a:endParaRPr>
          </a:p>
          <a:p>
            <a:pPr hangingPunct="0"/>
            <a:endParaRPr lang="en-US" altLang="zh-TW" sz="2000" dirty="0">
              <a:latin typeface="+mn-ea"/>
            </a:endParaRPr>
          </a:p>
          <a:p>
            <a:pPr hangingPunct="0"/>
            <a:r>
              <a:rPr lang="zh-TW" altLang="en-US" sz="2000" dirty="0">
                <a:latin typeface="+mn-ea"/>
              </a:rPr>
              <a:t>本階段使用</a:t>
            </a:r>
            <a:r>
              <a:rPr lang="en-US" altLang="zh-TW" sz="2000" dirty="0">
                <a:latin typeface="+mn-ea"/>
              </a:rPr>
              <a:t>Box-Pierce</a:t>
            </a:r>
            <a:r>
              <a:rPr lang="zh-TW" altLang="en-US" sz="2000" dirty="0">
                <a:latin typeface="+mn-ea"/>
              </a:rPr>
              <a:t>方法執行檢驗，</a:t>
            </a:r>
            <a:r>
              <a:rPr lang="en-US" altLang="zh-TW" sz="2000" dirty="0">
                <a:latin typeface="+mn-ea"/>
              </a:rPr>
              <a:t>p-value</a:t>
            </a:r>
            <a:r>
              <a:rPr lang="zh-TW" altLang="en-US" sz="2000" dirty="0">
                <a:latin typeface="+mn-ea"/>
              </a:rPr>
              <a:t>應該顯著大於</a:t>
            </a:r>
            <a:r>
              <a:rPr lang="en-US" altLang="zh-TW" sz="2000" dirty="0">
                <a:latin typeface="+mn-ea"/>
              </a:rPr>
              <a:t>0.05</a:t>
            </a:r>
            <a:r>
              <a:rPr lang="zh-TW" altLang="en-US" sz="2000" dirty="0">
                <a:latin typeface="+mn-ea"/>
              </a:rPr>
              <a:t>，若</a:t>
            </a:r>
            <a:r>
              <a:rPr lang="en-US" altLang="zh-TW" sz="2000" dirty="0">
                <a:latin typeface="+mn-ea"/>
              </a:rPr>
              <a:t>p</a:t>
            </a:r>
            <a:r>
              <a:rPr lang="zh-TW" altLang="en-US" sz="2000" dirty="0">
                <a:latin typeface="+mn-ea"/>
              </a:rPr>
              <a:t>值小於</a:t>
            </a:r>
            <a:r>
              <a:rPr lang="en-US" altLang="zh-TW" sz="2000" dirty="0">
                <a:latin typeface="+mn-ea"/>
              </a:rPr>
              <a:t>0.05</a:t>
            </a:r>
            <a:r>
              <a:rPr lang="zh-TW" altLang="en-US" sz="2000" dirty="0">
                <a:latin typeface="+mn-ea"/>
              </a:rPr>
              <a:t>，序列為非白雜訊，則該參數將不適用，經檢驗後計有</a:t>
            </a:r>
            <a:r>
              <a:rPr lang="en-US" altLang="zh-TW" sz="2000" dirty="0">
                <a:latin typeface="+mn-ea"/>
              </a:rPr>
              <a:t>14</a:t>
            </a:r>
            <a:r>
              <a:rPr lang="zh-TW" altLang="en-US" sz="2000" dirty="0">
                <a:latin typeface="+mn-ea"/>
              </a:rPr>
              <a:t>組符合檢定</a:t>
            </a:r>
            <a:r>
              <a:rPr lang="zh-TW" altLang="zh-TW" sz="2000" dirty="0">
                <a:latin typeface="+mn-ea"/>
              </a:rPr>
              <a:t>。</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52</a:t>
            </a:fld>
            <a:endParaRPr lang="zh-CN" altLang="en-US" dirty="0"/>
          </a:p>
        </p:txBody>
      </p:sp>
      <p:graphicFrame>
        <p:nvGraphicFramePr>
          <p:cNvPr id="3" name="表格 2">
            <a:extLst>
              <a:ext uri="{FF2B5EF4-FFF2-40B4-BE49-F238E27FC236}">
                <a16:creationId xmlns:a16="http://schemas.microsoft.com/office/drawing/2014/main" id="{580A0D91-9702-4EA7-8850-AF50E19E4B94}"/>
              </a:ext>
            </a:extLst>
          </p:cNvPr>
          <p:cNvGraphicFramePr>
            <a:graphicFrameLocks noGrp="1"/>
          </p:cNvGraphicFramePr>
          <p:nvPr>
            <p:extLst>
              <p:ext uri="{D42A27DB-BD31-4B8C-83A1-F6EECF244321}">
                <p14:modId xmlns:p14="http://schemas.microsoft.com/office/powerpoint/2010/main" val="4246405790"/>
              </p:ext>
            </p:extLst>
          </p:nvPr>
        </p:nvGraphicFramePr>
        <p:xfrm>
          <a:off x="-8789312" y="-66597"/>
          <a:ext cx="8240672" cy="3656871"/>
        </p:xfrm>
        <a:graphic>
          <a:graphicData uri="http://schemas.openxmlformats.org/drawingml/2006/table">
            <a:tbl>
              <a:tblPr firstRow="1" firstCol="1" bandRow="1">
                <a:tableStyleId>{5C22544A-7EE6-4342-B048-85BDC9FD1C3A}</a:tableStyleId>
              </a:tblPr>
              <a:tblGrid>
                <a:gridCol w="2294970">
                  <a:extLst>
                    <a:ext uri="{9D8B030D-6E8A-4147-A177-3AD203B41FA5}">
                      <a16:colId xmlns:a16="http://schemas.microsoft.com/office/drawing/2014/main" val="403872380"/>
                    </a:ext>
                  </a:extLst>
                </a:gridCol>
                <a:gridCol w="952809">
                  <a:extLst>
                    <a:ext uri="{9D8B030D-6E8A-4147-A177-3AD203B41FA5}">
                      <a16:colId xmlns:a16="http://schemas.microsoft.com/office/drawing/2014/main" val="1102589919"/>
                    </a:ext>
                  </a:extLst>
                </a:gridCol>
                <a:gridCol w="850466">
                  <a:extLst>
                    <a:ext uri="{9D8B030D-6E8A-4147-A177-3AD203B41FA5}">
                      <a16:colId xmlns:a16="http://schemas.microsoft.com/office/drawing/2014/main" val="2377752887"/>
                    </a:ext>
                  </a:extLst>
                </a:gridCol>
                <a:gridCol w="2308714">
                  <a:extLst>
                    <a:ext uri="{9D8B030D-6E8A-4147-A177-3AD203B41FA5}">
                      <a16:colId xmlns:a16="http://schemas.microsoft.com/office/drawing/2014/main" val="2142684311"/>
                    </a:ext>
                  </a:extLst>
                </a:gridCol>
                <a:gridCol w="915723">
                  <a:extLst>
                    <a:ext uri="{9D8B030D-6E8A-4147-A177-3AD203B41FA5}">
                      <a16:colId xmlns:a16="http://schemas.microsoft.com/office/drawing/2014/main" val="3762305367"/>
                    </a:ext>
                  </a:extLst>
                </a:gridCol>
                <a:gridCol w="917990">
                  <a:extLst>
                    <a:ext uri="{9D8B030D-6E8A-4147-A177-3AD203B41FA5}">
                      <a16:colId xmlns:a16="http://schemas.microsoft.com/office/drawing/2014/main" val="985003777"/>
                    </a:ext>
                  </a:extLst>
                </a:gridCol>
              </a:tblGrid>
              <a:tr h="406319">
                <a:tc>
                  <a:txBody>
                    <a:bodyPr/>
                    <a:lstStyle/>
                    <a:p>
                      <a:pPr indent="127000" algn="ctr" hangingPunct="0">
                        <a:lnSpc>
                          <a:spcPct val="150000"/>
                        </a:lnSpc>
                        <a:spcAft>
                          <a:spcPts val="0"/>
                        </a:spcAft>
                      </a:pPr>
                      <a:r>
                        <a:rPr lang="zh-TW" sz="1400" kern="100" dirty="0">
                          <a:effectLst/>
                        </a:rPr>
                        <a:t>參數</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P</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備考</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b="1" kern="100" dirty="0">
                          <a:solidFill>
                            <a:schemeClr val="bg1"/>
                          </a:solidFill>
                          <a:effectLst/>
                        </a:rPr>
                        <a:t>參數</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P</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備考</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272102300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1: ( 3, 1, 4) (1,1,1)7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0.9255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9: ( 5, 1 ,4)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0.9608</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3944359200"/>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2: ( 3, 1, 5)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0.9424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10: ( 5, 1,5)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0.03823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不符合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153534706"/>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3: ( 3, 1, 8)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0.8061</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11: ( 5, 1, 8)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0.9502</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275619255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4: ( 3, 1,10)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0.8946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12: ( 5, 1,10)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0.9697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940452920"/>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5: ( 4, 1, 4)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a:effectLst/>
                        </a:rPr>
                        <a:t>0.9012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13: ( 8, 1, 4)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0.9397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994297895"/>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6: ( 4, 1, 5)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a:effectLst/>
                        </a:rPr>
                        <a:t>0.949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14: ( 8, 1, 5)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a:effectLst/>
                        </a:rPr>
                        <a:t>0.9386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50286994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7: ( 4, 1, 8)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0.9552</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15: ( 8, 1, 8)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a:effectLst/>
                        </a:rPr>
                        <a:t>0.9199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164834996"/>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8: ( 4, 1,10)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non-finite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不符合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16: ( 8, 1,10)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0.8748</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769362709"/>
                  </a:ext>
                </a:extLst>
              </a:tr>
            </a:tbl>
          </a:graphicData>
        </a:graphic>
      </p:graphicFrame>
      <p:graphicFrame>
        <p:nvGraphicFramePr>
          <p:cNvPr id="6" name="表格 5">
            <a:extLst>
              <a:ext uri="{FF2B5EF4-FFF2-40B4-BE49-F238E27FC236}">
                <a16:creationId xmlns:a16="http://schemas.microsoft.com/office/drawing/2014/main" id="{D830C15E-6CEC-4F6E-B1FB-7A04CADC81A9}"/>
              </a:ext>
            </a:extLst>
          </p:cNvPr>
          <p:cNvGraphicFramePr>
            <a:graphicFrameLocks noGrp="1"/>
          </p:cNvGraphicFramePr>
          <p:nvPr>
            <p:extLst>
              <p:ext uri="{D42A27DB-BD31-4B8C-83A1-F6EECF244321}">
                <p14:modId xmlns:p14="http://schemas.microsoft.com/office/powerpoint/2010/main" val="3286285870"/>
              </p:ext>
            </p:extLst>
          </p:nvPr>
        </p:nvGraphicFramePr>
        <p:xfrm>
          <a:off x="-8648297" y="3592229"/>
          <a:ext cx="8240672" cy="3656871"/>
        </p:xfrm>
        <a:graphic>
          <a:graphicData uri="http://schemas.openxmlformats.org/drawingml/2006/table">
            <a:tbl>
              <a:tblPr firstRow="1" firstCol="1" bandRow="1">
                <a:tableStyleId>{5C22544A-7EE6-4342-B048-85BDC9FD1C3A}</a:tableStyleId>
              </a:tblPr>
              <a:tblGrid>
                <a:gridCol w="2294970">
                  <a:extLst>
                    <a:ext uri="{9D8B030D-6E8A-4147-A177-3AD203B41FA5}">
                      <a16:colId xmlns:a16="http://schemas.microsoft.com/office/drawing/2014/main" val="403872380"/>
                    </a:ext>
                  </a:extLst>
                </a:gridCol>
                <a:gridCol w="952809">
                  <a:extLst>
                    <a:ext uri="{9D8B030D-6E8A-4147-A177-3AD203B41FA5}">
                      <a16:colId xmlns:a16="http://schemas.microsoft.com/office/drawing/2014/main" val="1102589919"/>
                    </a:ext>
                  </a:extLst>
                </a:gridCol>
                <a:gridCol w="850466">
                  <a:extLst>
                    <a:ext uri="{9D8B030D-6E8A-4147-A177-3AD203B41FA5}">
                      <a16:colId xmlns:a16="http://schemas.microsoft.com/office/drawing/2014/main" val="2377752887"/>
                    </a:ext>
                  </a:extLst>
                </a:gridCol>
                <a:gridCol w="2308714">
                  <a:extLst>
                    <a:ext uri="{9D8B030D-6E8A-4147-A177-3AD203B41FA5}">
                      <a16:colId xmlns:a16="http://schemas.microsoft.com/office/drawing/2014/main" val="2142684311"/>
                    </a:ext>
                  </a:extLst>
                </a:gridCol>
                <a:gridCol w="915723">
                  <a:extLst>
                    <a:ext uri="{9D8B030D-6E8A-4147-A177-3AD203B41FA5}">
                      <a16:colId xmlns:a16="http://schemas.microsoft.com/office/drawing/2014/main" val="3762305367"/>
                    </a:ext>
                  </a:extLst>
                </a:gridCol>
                <a:gridCol w="917990">
                  <a:extLst>
                    <a:ext uri="{9D8B030D-6E8A-4147-A177-3AD203B41FA5}">
                      <a16:colId xmlns:a16="http://schemas.microsoft.com/office/drawing/2014/main" val="985003777"/>
                    </a:ext>
                  </a:extLst>
                </a:gridCol>
              </a:tblGrid>
              <a:tr h="406319">
                <a:tc>
                  <a:txBody>
                    <a:bodyPr/>
                    <a:lstStyle/>
                    <a:p>
                      <a:pPr indent="127000" algn="ctr" hangingPunct="0">
                        <a:lnSpc>
                          <a:spcPct val="150000"/>
                        </a:lnSpc>
                        <a:spcAft>
                          <a:spcPts val="0"/>
                        </a:spcAft>
                      </a:pPr>
                      <a:r>
                        <a:rPr lang="zh-TW" sz="1400" kern="100" dirty="0">
                          <a:effectLst/>
                        </a:rPr>
                        <a:t>參數</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P</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備考</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b="1" kern="100" dirty="0">
                          <a:solidFill>
                            <a:schemeClr val="bg1"/>
                          </a:solidFill>
                          <a:effectLst/>
                        </a:rPr>
                        <a:t>參數</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P</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備考</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272102300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1: ( 3, 1, 4) (1,1,1)7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0.9255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9: ( 5, 1 ,4)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0.9608</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3944359200"/>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2: ( 3, 1, 5)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0.9424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10: ( 5, 1,5)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rgbClr val="92D050"/>
                    </a:solidFill>
                  </a:tcPr>
                </a:tc>
                <a:tc>
                  <a:txBody>
                    <a:bodyPr/>
                    <a:lstStyle/>
                    <a:p>
                      <a:pPr indent="127000" algn="ctr" hangingPunct="0">
                        <a:lnSpc>
                          <a:spcPct val="150000"/>
                        </a:lnSpc>
                        <a:spcAft>
                          <a:spcPts val="0"/>
                        </a:spcAft>
                      </a:pPr>
                      <a:r>
                        <a:rPr lang="en-US" sz="1400" kern="100" dirty="0">
                          <a:effectLst/>
                        </a:rPr>
                        <a:t>0.03823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5">
                        <a:lumMod val="40000"/>
                        <a:lumOff val="60000"/>
                      </a:schemeClr>
                    </a:solidFill>
                  </a:tcPr>
                </a:tc>
                <a:tc>
                  <a:txBody>
                    <a:bodyPr/>
                    <a:lstStyle/>
                    <a:p>
                      <a:pPr indent="127000" algn="ctr" hangingPunct="0">
                        <a:lnSpc>
                          <a:spcPct val="150000"/>
                        </a:lnSpc>
                        <a:spcAft>
                          <a:spcPts val="0"/>
                        </a:spcAft>
                      </a:pPr>
                      <a:r>
                        <a:rPr lang="zh-TW" sz="1400" kern="100" dirty="0">
                          <a:effectLst/>
                        </a:rPr>
                        <a:t>不符合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5">
                        <a:lumMod val="40000"/>
                        <a:lumOff val="60000"/>
                      </a:schemeClr>
                    </a:solidFill>
                  </a:tcPr>
                </a:tc>
                <a:extLst>
                  <a:ext uri="{0D108BD9-81ED-4DB2-BD59-A6C34878D82A}">
                    <a16:rowId xmlns:a16="http://schemas.microsoft.com/office/drawing/2014/main" val="1153534706"/>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3: ( 3, 1, 8)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0.8061</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11: ( 5, 1, 8)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0.9502</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275619255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4: ( 3, 1,10)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0.8946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12: ( 5, 1,10)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0.9697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940452920"/>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5: ( 4, 1, 4)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a:effectLst/>
                        </a:rPr>
                        <a:t>0.9012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13: ( 8, 1, 4)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0.9397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994297895"/>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6: ( 4, 1, 5)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a:effectLst/>
                        </a:rPr>
                        <a:t>0.949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14: ( 8, 1, 5)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a:effectLst/>
                        </a:rPr>
                        <a:t>0.9386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502869941"/>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7: ( 4, 1, 8)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100" dirty="0">
                          <a:effectLst/>
                        </a:rPr>
                        <a:t>0.9552</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a:effectLst/>
                        </a:rPr>
                        <a:t>符合</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15: ( 8, 1, 8)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a:effectLst/>
                        </a:rPr>
                        <a:t>0.9199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164834996"/>
                  </a:ext>
                </a:extLst>
              </a:tr>
              <a:tr h="406319">
                <a:tc>
                  <a:txBody>
                    <a:bodyPr/>
                    <a:lstStyle/>
                    <a:p>
                      <a:pPr indent="127000" algn="dist" hangingPunct="0">
                        <a:lnSpc>
                          <a:spcPct val="150000"/>
                        </a:lnSpc>
                        <a:spcAft>
                          <a:spcPts val="0"/>
                        </a:spcAft>
                      </a:pPr>
                      <a:r>
                        <a:rPr lang="zh-TW" sz="1400" kern="100" dirty="0">
                          <a:effectLst/>
                        </a:rPr>
                        <a:t>模式</a:t>
                      </a:r>
                      <a:r>
                        <a:rPr lang="en-US" sz="1400" kern="100" dirty="0">
                          <a:effectLst/>
                        </a:rPr>
                        <a:t>8: ( 4, 1,10) (1,1,1) 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rgbClr val="92D050"/>
                    </a:solidFill>
                  </a:tcPr>
                </a:tc>
                <a:tc>
                  <a:txBody>
                    <a:bodyPr/>
                    <a:lstStyle/>
                    <a:p>
                      <a:pPr indent="127000" algn="ctr" hangingPunct="0">
                        <a:lnSpc>
                          <a:spcPct val="150000"/>
                        </a:lnSpc>
                        <a:spcAft>
                          <a:spcPts val="0"/>
                        </a:spcAft>
                      </a:pPr>
                      <a:r>
                        <a:rPr lang="en-US" sz="1400" kern="0" dirty="0">
                          <a:effectLst/>
                        </a:rPr>
                        <a:t>non-finite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5">
                        <a:lumMod val="40000"/>
                        <a:lumOff val="60000"/>
                      </a:schemeClr>
                    </a:solidFill>
                  </a:tcPr>
                </a:tc>
                <a:tc>
                  <a:txBody>
                    <a:bodyPr/>
                    <a:lstStyle/>
                    <a:p>
                      <a:pPr indent="127000" algn="ctr" hangingPunct="0">
                        <a:lnSpc>
                          <a:spcPct val="150000"/>
                        </a:lnSpc>
                        <a:spcAft>
                          <a:spcPts val="0"/>
                        </a:spcAft>
                      </a:pPr>
                      <a:r>
                        <a:rPr lang="zh-TW" sz="1400" kern="100" dirty="0">
                          <a:effectLst/>
                        </a:rPr>
                        <a:t>不符合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5">
                        <a:lumMod val="40000"/>
                        <a:lumOff val="60000"/>
                      </a:schemeClr>
                    </a:solidFill>
                  </a:tcPr>
                </a:tc>
                <a:tc>
                  <a:txBody>
                    <a:bodyPr/>
                    <a:lstStyle/>
                    <a:p>
                      <a:pPr indent="127000" algn="dist" hangingPunct="0">
                        <a:lnSpc>
                          <a:spcPct val="150000"/>
                        </a:lnSpc>
                        <a:spcAft>
                          <a:spcPts val="0"/>
                        </a:spcAft>
                      </a:pPr>
                      <a:r>
                        <a:rPr lang="zh-TW" sz="1400" b="1" kern="100" dirty="0">
                          <a:solidFill>
                            <a:schemeClr val="bg1"/>
                          </a:solidFill>
                          <a:effectLst/>
                        </a:rPr>
                        <a:t>模式</a:t>
                      </a:r>
                      <a:r>
                        <a:rPr lang="en-US" sz="1400" b="1" kern="100" dirty="0">
                          <a:solidFill>
                            <a:schemeClr val="bg1"/>
                          </a:solidFill>
                          <a:effectLst/>
                        </a:rPr>
                        <a:t>16: ( 8, 1,10) (1,1,1) 7</a:t>
                      </a:r>
                      <a:endParaRPr lang="zh-TW" sz="1400" b="1"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solidFill>
                      <a:schemeClr val="accent2"/>
                    </a:solidFill>
                  </a:tcPr>
                </a:tc>
                <a:tc>
                  <a:txBody>
                    <a:bodyPr/>
                    <a:lstStyle/>
                    <a:p>
                      <a:pPr indent="127000" algn="ctr" hangingPunct="0">
                        <a:lnSpc>
                          <a:spcPct val="150000"/>
                        </a:lnSpc>
                        <a:spcAft>
                          <a:spcPts val="0"/>
                        </a:spcAft>
                      </a:pPr>
                      <a:r>
                        <a:rPr lang="en-US" sz="1400" kern="0" dirty="0">
                          <a:effectLst/>
                        </a:rPr>
                        <a:t>0.8748</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tc>
                  <a:txBody>
                    <a:bodyPr/>
                    <a:lstStyle/>
                    <a:p>
                      <a:pPr indent="127000" algn="ctr" hangingPunct="0">
                        <a:lnSpc>
                          <a:spcPct val="150000"/>
                        </a:lnSpc>
                        <a:spcAft>
                          <a:spcPts val="0"/>
                        </a:spcAft>
                      </a:pPr>
                      <a:r>
                        <a:rPr lang="zh-TW" sz="1400" kern="100" dirty="0">
                          <a:effectLst/>
                        </a:rPr>
                        <a:t>符合</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4275" marR="54275" marT="0" marB="0" anchor="ctr"/>
                </a:tc>
                <a:extLst>
                  <a:ext uri="{0D108BD9-81ED-4DB2-BD59-A6C34878D82A}">
                    <a16:rowId xmlns:a16="http://schemas.microsoft.com/office/drawing/2014/main" val="1769362709"/>
                  </a:ext>
                </a:extLst>
              </a:tr>
            </a:tbl>
          </a:graphicData>
        </a:graphic>
      </p:graphicFrame>
      <p:pic>
        <p:nvPicPr>
          <p:cNvPr id="5" name="圖片 4">
            <a:extLst>
              <a:ext uri="{FF2B5EF4-FFF2-40B4-BE49-F238E27FC236}">
                <a16:creationId xmlns:a16="http://schemas.microsoft.com/office/drawing/2014/main" id="{D14B2378-1FC0-4B65-94D1-3F95AAFAC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75" y="2821746"/>
            <a:ext cx="8279086" cy="3712786"/>
          </a:xfrm>
          <a:prstGeom prst="rect">
            <a:avLst/>
          </a:prstGeom>
        </p:spPr>
      </p:pic>
      <p:sp>
        <p:nvSpPr>
          <p:cNvPr id="13" name="矩形 12">
            <a:extLst>
              <a:ext uri="{FF2B5EF4-FFF2-40B4-BE49-F238E27FC236}">
                <a16:creationId xmlns:a16="http://schemas.microsoft.com/office/drawing/2014/main" id="{3090242D-439C-435F-BE27-F4A8F311B67F}"/>
              </a:ext>
            </a:extLst>
          </p:cNvPr>
          <p:cNvSpPr/>
          <p:nvPr/>
        </p:nvSpPr>
        <p:spPr>
          <a:xfrm>
            <a:off x="391073" y="2809045"/>
            <a:ext cx="8279085" cy="3712786"/>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1824ABA6-D211-4058-9296-92778658095C}"/>
              </a:ext>
            </a:extLst>
          </p:cNvPr>
          <p:cNvPicPr>
            <a:picLocks noChangeAspect="1"/>
          </p:cNvPicPr>
          <p:nvPr/>
        </p:nvPicPr>
        <p:blipFill rotWithShape="1">
          <a:blip r:embed="rId4">
            <a:extLst>
              <a:ext uri="{28A0092B-C50C-407E-A947-70E740481C1C}">
                <a14:useLocalDpi xmlns:a14="http://schemas.microsoft.com/office/drawing/2010/main" val="0"/>
              </a:ext>
            </a:extLst>
          </a:blip>
          <a:srcRect l="49859" t="22715" r="-464" b="67339"/>
          <a:stretch/>
        </p:blipFill>
        <p:spPr>
          <a:xfrm>
            <a:off x="4480560" y="3665058"/>
            <a:ext cx="4189600" cy="369285"/>
          </a:xfrm>
          <a:prstGeom prst="rect">
            <a:avLst/>
          </a:prstGeom>
        </p:spPr>
      </p:pic>
      <p:pic>
        <p:nvPicPr>
          <p:cNvPr id="10" name="圖片 9">
            <a:extLst>
              <a:ext uri="{FF2B5EF4-FFF2-40B4-BE49-F238E27FC236}">
                <a16:creationId xmlns:a16="http://schemas.microsoft.com/office/drawing/2014/main" id="{20BE0E10-5395-4858-B4F0-08064588B9C7}"/>
              </a:ext>
            </a:extLst>
          </p:cNvPr>
          <p:cNvPicPr>
            <a:picLocks noChangeAspect="1"/>
          </p:cNvPicPr>
          <p:nvPr/>
        </p:nvPicPr>
        <p:blipFill rotWithShape="1">
          <a:blip r:embed="rId4">
            <a:extLst>
              <a:ext uri="{28A0092B-C50C-407E-A947-70E740481C1C}">
                <a14:useLocalDpi xmlns:a14="http://schemas.microsoft.com/office/drawing/2010/main" val="0"/>
              </a:ext>
            </a:extLst>
          </a:blip>
          <a:srcRect t="88034" r="50605"/>
          <a:stretch/>
        </p:blipFill>
        <p:spPr>
          <a:xfrm>
            <a:off x="391075" y="6090251"/>
            <a:ext cx="4089485" cy="444280"/>
          </a:xfrm>
          <a:prstGeom prst="rect">
            <a:avLst/>
          </a:prstGeom>
        </p:spPr>
      </p:pic>
    </p:spTree>
    <p:extLst>
      <p:ext uri="{BB962C8B-B14F-4D97-AF65-F5344CB8AC3E}">
        <p14:creationId xmlns:p14="http://schemas.microsoft.com/office/powerpoint/2010/main" val="211901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738130" y="940683"/>
            <a:ext cx="7932031" cy="1077218"/>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4.3.1.4</a:t>
            </a:r>
            <a:r>
              <a:rPr lang="zh-TW" altLang="en-US" sz="2400" kern="100" dirty="0">
                <a:latin typeface="微軟正黑體" panose="020B0604030504040204" pitchFamily="34" charset="-120"/>
                <a:cs typeface="Times New Roman" panose="02020603050405020304" pitchFamily="18" charset="0"/>
              </a:rPr>
              <a:t>模式選取</a:t>
            </a:r>
            <a:endParaRPr lang="en-US" altLang="zh-TW" sz="2400" kern="100" dirty="0">
              <a:latin typeface="微軟正黑體" panose="020B0604030504040204" pitchFamily="34" charset="-120"/>
              <a:cs typeface="Times New Roman" panose="02020603050405020304" pitchFamily="18" charset="0"/>
            </a:endParaRPr>
          </a:p>
          <a:p>
            <a:pPr hangingPunct="0"/>
            <a:r>
              <a:rPr lang="zh-TW" altLang="zh-TW" sz="2000" dirty="0"/>
              <a:t>若存在多組參數顯著的模型，採用</a:t>
            </a:r>
            <a:r>
              <a:rPr lang="en-US" altLang="zh-TW" sz="2000" dirty="0"/>
              <a:t>AIC(</a:t>
            </a:r>
            <a:r>
              <a:rPr lang="zh-TW" altLang="zh-TW" sz="2000" dirty="0"/>
              <a:t>赤池弘次情報準則</a:t>
            </a:r>
            <a:r>
              <a:rPr lang="en-US" altLang="zh-TW" sz="2000" dirty="0"/>
              <a:t>)</a:t>
            </a:r>
            <a:r>
              <a:rPr lang="zh-TW" altLang="zh-TW" sz="2000" dirty="0"/>
              <a:t>、</a:t>
            </a:r>
            <a:r>
              <a:rPr lang="en-US" altLang="zh-TW" sz="2000" dirty="0"/>
              <a:t>BIC(</a:t>
            </a:r>
            <a:r>
              <a:rPr lang="zh-TW" altLang="zh-TW" sz="2000" dirty="0"/>
              <a:t>貝氏情報準則</a:t>
            </a:r>
            <a:r>
              <a:rPr lang="en-US" altLang="zh-TW" sz="2000" dirty="0"/>
              <a:t>)</a:t>
            </a:r>
            <a:r>
              <a:rPr lang="zh-TW" altLang="en-US" sz="2000" dirty="0"/>
              <a:t> </a:t>
            </a:r>
            <a:r>
              <a:rPr lang="zh-TW" altLang="zh-TW" sz="2000" dirty="0"/>
              <a:t>選取較佳模型</a:t>
            </a:r>
            <a:r>
              <a:rPr lang="zh-TW" altLang="en-US" sz="2000" dirty="0"/>
              <a:t>，</a:t>
            </a:r>
            <a:r>
              <a:rPr lang="zh-TW" altLang="en-US" sz="2000" dirty="0">
                <a:latin typeface="+mn-ea"/>
              </a:rPr>
              <a:t>選出</a:t>
            </a:r>
            <a:r>
              <a:rPr lang="en-US" altLang="zh-TW" sz="2000" dirty="0">
                <a:latin typeface="+mn-ea"/>
              </a:rPr>
              <a:t>4</a:t>
            </a:r>
            <a:r>
              <a:rPr lang="zh-TW" altLang="zh-TW" sz="2000" dirty="0">
                <a:latin typeface="+mn-ea"/>
              </a:rPr>
              <a:t>組模</a:t>
            </a:r>
            <a:r>
              <a:rPr lang="zh-TW" altLang="en-US" sz="2000" dirty="0">
                <a:latin typeface="+mn-ea"/>
              </a:rPr>
              <a:t>型</a:t>
            </a:r>
            <a:r>
              <a:rPr lang="zh-TW" altLang="zh-TW" sz="2000" dirty="0">
                <a:latin typeface="+mn-ea"/>
              </a:rPr>
              <a:t>，代入準確度驗證。</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7250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53</a:t>
            </a:fld>
            <a:endParaRPr lang="zh-CN" altLang="en-US" dirty="0"/>
          </a:p>
        </p:txBody>
      </p:sp>
      <p:graphicFrame>
        <p:nvGraphicFramePr>
          <p:cNvPr id="5" name="表格 4">
            <a:extLst>
              <a:ext uri="{FF2B5EF4-FFF2-40B4-BE49-F238E27FC236}">
                <a16:creationId xmlns:a16="http://schemas.microsoft.com/office/drawing/2014/main" id="{95DBC2B3-DD86-48CE-ADEE-3458C1074B3E}"/>
              </a:ext>
            </a:extLst>
          </p:cNvPr>
          <p:cNvGraphicFramePr>
            <a:graphicFrameLocks noGrp="1"/>
          </p:cNvGraphicFramePr>
          <p:nvPr>
            <p:extLst>
              <p:ext uri="{D42A27DB-BD31-4B8C-83A1-F6EECF244321}">
                <p14:modId xmlns:p14="http://schemas.microsoft.com/office/powerpoint/2010/main" val="181791273"/>
              </p:ext>
            </p:extLst>
          </p:nvPr>
        </p:nvGraphicFramePr>
        <p:xfrm>
          <a:off x="-8189970" y="2097117"/>
          <a:ext cx="7943161" cy="4492059"/>
        </p:xfrm>
        <a:graphic>
          <a:graphicData uri="http://schemas.openxmlformats.org/drawingml/2006/table">
            <a:tbl>
              <a:tblPr firstRow="1" firstCol="1" bandRow="1">
                <a:tableStyleId>{5C22544A-7EE6-4342-B048-85BDC9FD1C3A}</a:tableStyleId>
              </a:tblPr>
              <a:tblGrid>
                <a:gridCol w="709462">
                  <a:extLst>
                    <a:ext uri="{9D8B030D-6E8A-4147-A177-3AD203B41FA5}">
                      <a16:colId xmlns:a16="http://schemas.microsoft.com/office/drawing/2014/main" val="245752705"/>
                    </a:ext>
                  </a:extLst>
                </a:gridCol>
                <a:gridCol w="2476064">
                  <a:extLst>
                    <a:ext uri="{9D8B030D-6E8A-4147-A177-3AD203B41FA5}">
                      <a16:colId xmlns:a16="http://schemas.microsoft.com/office/drawing/2014/main" val="3203558934"/>
                    </a:ext>
                  </a:extLst>
                </a:gridCol>
                <a:gridCol w="1922796">
                  <a:extLst>
                    <a:ext uri="{9D8B030D-6E8A-4147-A177-3AD203B41FA5}">
                      <a16:colId xmlns:a16="http://schemas.microsoft.com/office/drawing/2014/main" val="3010189896"/>
                    </a:ext>
                  </a:extLst>
                </a:gridCol>
                <a:gridCol w="2027548">
                  <a:extLst>
                    <a:ext uri="{9D8B030D-6E8A-4147-A177-3AD203B41FA5}">
                      <a16:colId xmlns:a16="http://schemas.microsoft.com/office/drawing/2014/main" val="1406917253"/>
                    </a:ext>
                  </a:extLst>
                </a:gridCol>
                <a:gridCol w="807291">
                  <a:extLst>
                    <a:ext uri="{9D8B030D-6E8A-4147-A177-3AD203B41FA5}">
                      <a16:colId xmlns:a16="http://schemas.microsoft.com/office/drawing/2014/main" val="3914289549"/>
                    </a:ext>
                  </a:extLst>
                </a:gridCol>
              </a:tblGrid>
              <a:tr h="237596">
                <a:tc>
                  <a:txBody>
                    <a:bodyPr/>
                    <a:lstStyle/>
                    <a:p>
                      <a:pPr indent="127000" algn="ctr" hangingPunct="0">
                        <a:lnSpc>
                          <a:spcPct val="150000"/>
                        </a:lnSpc>
                        <a:spcAft>
                          <a:spcPts val="0"/>
                        </a:spcAft>
                      </a:pPr>
                      <a:r>
                        <a:rPr lang="en-US" sz="1400" b="0" kern="10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tc gridSpan="4">
                  <a:txBody>
                    <a:bodyPr/>
                    <a:lstStyle/>
                    <a:p>
                      <a:pPr indent="127000" algn="ctr" hangingPunct="0">
                        <a:lnSpc>
                          <a:spcPct val="150000"/>
                        </a:lnSpc>
                        <a:spcAft>
                          <a:spcPts val="0"/>
                        </a:spcAft>
                      </a:pPr>
                      <a:r>
                        <a:rPr lang="en-US" sz="1400" b="0" kern="100" dirty="0">
                          <a:effectLst/>
                          <a:latin typeface="+mj-ea"/>
                          <a:ea typeface="+mj-ea"/>
                        </a:rPr>
                        <a:t>SARIMA  </a:t>
                      </a:r>
                      <a:r>
                        <a:rPr lang="zh-TW" sz="1400" b="0" kern="100" dirty="0">
                          <a:effectLst/>
                          <a:latin typeface="+mj-ea"/>
                          <a:ea typeface="+mj-ea"/>
                        </a:rPr>
                        <a:t>模式</a:t>
                      </a:r>
                      <a:r>
                        <a:rPr lang="zh-TW" altLang="zh-TW" sz="1400" b="0" dirty="0">
                          <a:latin typeface="+mj-ea"/>
                          <a:ea typeface="+mj-ea"/>
                        </a:rPr>
                        <a:t>顯著模型</a:t>
                      </a:r>
                      <a:r>
                        <a:rPr lang="zh-TW" altLang="en-US" sz="1400" b="0" dirty="0">
                          <a:latin typeface="+mj-ea"/>
                          <a:ea typeface="+mj-ea"/>
                        </a:rPr>
                        <a:t>選取</a:t>
                      </a:r>
                      <a:endParaRPr lang="zh-TW" sz="1400" b="0" kern="100" dirty="0">
                        <a:effectLst/>
                        <a:latin typeface="+mj-ea"/>
                        <a:ea typeface="+mj-ea"/>
                        <a:cs typeface="Times New Roman" panose="02020603050405020304" pitchFamily="18" charset="0"/>
                      </a:endParaRPr>
                    </a:p>
                  </a:txBody>
                  <a:tcPr marL="30688" marR="30688"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55671258"/>
                  </a:ext>
                </a:extLst>
              </a:tr>
              <a:tr h="212407">
                <a:tc>
                  <a:txBody>
                    <a:bodyPr/>
                    <a:lstStyle/>
                    <a:p>
                      <a:pPr indent="127000" algn="ctr" hangingPunct="0">
                        <a:lnSpc>
                          <a:spcPct val="150000"/>
                        </a:lnSpc>
                        <a:spcAft>
                          <a:spcPts val="0"/>
                        </a:spcAft>
                      </a:pPr>
                      <a:r>
                        <a:rPr lang="en-US" sz="1400" b="0" kern="10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zh-TW" sz="1400" b="0" kern="100" dirty="0">
                          <a:effectLst/>
                          <a:latin typeface="+mj-ea"/>
                          <a:ea typeface="+mj-ea"/>
                        </a:rPr>
                        <a:t>參數</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AIC</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BIC</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zh-TW" sz="1400" b="0" kern="100">
                          <a:effectLst/>
                          <a:latin typeface="+mj-ea"/>
                          <a:ea typeface="+mj-ea"/>
                        </a:rPr>
                        <a:t>選取</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2752719258"/>
                  </a:ext>
                </a:extLst>
              </a:tr>
              <a:tr h="100319">
                <a:tc>
                  <a:txBody>
                    <a:bodyPr/>
                    <a:lstStyle/>
                    <a:p>
                      <a:pPr indent="127000" algn="ctr" hangingPunct="0">
                        <a:lnSpc>
                          <a:spcPct val="150000"/>
                        </a:lnSpc>
                        <a:spcAft>
                          <a:spcPts val="0"/>
                        </a:spcAft>
                      </a:pPr>
                      <a:r>
                        <a:rPr lang="en-US" sz="1400" b="0" kern="100" dirty="0">
                          <a:effectLst/>
                          <a:latin typeface="+mj-ea"/>
                          <a:ea typeface="+mj-ea"/>
                        </a:rPr>
                        <a:t>1</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1: ( 3, 1, 4) (1,1,1)7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64566.44</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64627.1</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zh-TW" altLang="en-US" sz="1400" b="0" kern="100" dirty="0">
                          <a:effectLst/>
                          <a:latin typeface="+mj-ea"/>
                          <a:ea typeface="+mj-ea"/>
                        </a:rPr>
                        <a:t>◎</a:t>
                      </a:r>
                      <a:endParaRPr lang="zh-TW" sz="1400" b="0" kern="100" dirty="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876917011"/>
                  </a:ext>
                </a:extLst>
              </a:tr>
              <a:tr h="212407">
                <a:tc>
                  <a:txBody>
                    <a:bodyPr/>
                    <a:lstStyle/>
                    <a:p>
                      <a:pPr indent="127000" algn="ctr" hangingPunct="0">
                        <a:lnSpc>
                          <a:spcPct val="150000"/>
                        </a:lnSpc>
                        <a:spcAft>
                          <a:spcPts val="0"/>
                        </a:spcAft>
                      </a:pPr>
                      <a:r>
                        <a:rPr lang="en-US" sz="1400" b="0" kern="100" dirty="0">
                          <a:effectLst/>
                          <a:latin typeface="+mj-ea"/>
                          <a:ea typeface="+mj-ea"/>
                        </a:rPr>
                        <a:t>2</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2: ( 3, 1, 5)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64571.93</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64638.66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4171381492"/>
                  </a:ext>
                </a:extLst>
              </a:tr>
              <a:tr h="212407">
                <a:tc>
                  <a:txBody>
                    <a:bodyPr/>
                    <a:lstStyle/>
                    <a:p>
                      <a:pPr indent="127000" algn="ctr" hangingPunct="0">
                        <a:lnSpc>
                          <a:spcPct val="150000"/>
                        </a:lnSpc>
                        <a:spcAft>
                          <a:spcPts val="0"/>
                        </a:spcAft>
                      </a:pPr>
                      <a:r>
                        <a:rPr lang="en-US" sz="1400" b="0" kern="100" dirty="0">
                          <a:effectLst/>
                          <a:latin typeface="+mj-ea"/>
                          <a:ea typeface="+mj-ea"/>
                        </a:rPr>
                        <a:t>3</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3: ( 3, 1, 8)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64558.62</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64643.56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664169376"/>
                  </a:ext>
                </a:extLst>
              </a:tr>
              <a:tr h="142163">
                <a:tc>
                  <a:txBody>
                    <a:bodyPr/>
                    <a:lstStyle/>
                    <a:p>
                      <a:pPr indent="127000" algn="ctr" hangingPunct="0">
                        <a:lnSpc>
                          <a:spcPct val="150000"/>
                        </a:lnSpc>
                        <a:spcAft>
                          <a:spcPts val="0"/>
                        </a:spcAft>
                      </a:pPr>
                      <a:r>
                        <a:rPr lang="en-US" sz="1400" b="0" kern="100" dirty="0">
                          <a:effectLst/>
                          <a:latin typeface="+mj-ea"/>
                          <a:ea typeface="+mj-ea"/>
                        </a:rPr>
                        <a:t>4</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4: ( 3, 1,10)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64545.58</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64642.65</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tc>
                <a:extLst>
                  <a:ext uri="{0D108BD9-81ED-4DB2-BD59-A6C34878D82A}">
                    <a16:rowId xmlns:a16="http://schemas.microsoft.com/office/drawing/2014/main" val="2248989247"/>
                  </a:ext>
                </a:extLst>
              </a:tr>
              <a:tr h="212407">
                <a:tc>
                  <a:txBody>
                    <a:bodyPr/>
                    <a:lstStyle/>
                    <a:p>
                      <a:pPr indent="127000" algn="ctr" hangingPunct="0">
                        <a:lnSpc>
                          <a:spcPct val="150000"/>
                        </a:lnSpc>
                        <a:spcAft>
                          <a:spcPts val="0"/>
                        </a:spcAft>
                      </a:pPr>
                      <a:r>
                        <a:rPr lang="en-US" sz="1400" b="0" kern="100" dirty="0">
                          <a:effectLst/>
                          <a:latin typeface="+mj-ea"/>
                          <a:ea typeface="+mj-ea"/>
                        </a:rPr>
                        <a:t>5</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5: ( 4, 1, 4)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64571.57</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64638.31</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328493332"/>
                  </a:ext>
                </a:extLst>
              </a:tr>
              <a:tr h="212407">
                <a:tc>
                  <a:txBody>
                    <a:bodyPr/>
                    <a:lstStyle/>
                    <a:p>
                      <a:pPr indent="127000" algn="ctr" hangingPunct="0">
                        <a:lnSpc>
                          <a:spcPct val="150000"/>
                        </a:lnSpc>
                        <a:spcAft>
                          <a:spcPts val="0"/>
                        </a:spcAft>
                      </a:pPr>
                      <a:r>
                        <a:rPr lang="en-US" sz="1400" b="0" kern="100" dirty="0">
                          <a:effectLst/>
                          <a:latin typeface="+mj-ea"/>
                          <a:ea typeface="+mj-ea"/>
                        </a:rPr>
                        <a:t>6</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6: ( 4, 1, 5)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indent="127000" algn="ctr" hangingPunct="0">
                        <a:lnSpc>
                          <a:spcPct val="150000"/>
                        </a:lnSpc>
                        <a:spcAft>
                          <a:spcPts val="0"/>
                        </a:spcAft>
                      </a:pPr>
                      <a:r>
                        <a:rPr lang="en-US" sz="1400" b="0" kern="100" dirty="0">
                          <a:effectLst/>
                          <a:latin typeface="+mj-ea"/>
                          <a:ea typeface="+mj-ea"/>
                        </a:rPr>
                        <a:t>64570.65</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64643.45</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725906802"/>
                  </a:ext>
                </a:extLst>
              </a:tr>
              <a:tr h="244652">
                <a:tc>
                  <a:txBody>
                    <a:bodyPr/>
                    <a:lstStyle/>
                    <a:p>
                      <a:pPr indent="127000" algn="ctr" hangingPunct="0">
                        <a:lnSpc>
                          <a:spcPct val="150000"/>
                        </a:lnSpc>
                        <a:spcAft>
                          <a:spcPts val="0"/>
                        </a:spcAft>
                      </a:pPr>
                      <a:r>
                        <a:rPr lang="en-US" sz="1400" b="0" kern="100" dirty="0">
                          <a:effectLst/>
                          <a:latin typeface="+mj-ea"/>
                          <a:ea typeface="+mj-ea"/>
                        </a:rPr>
                        <a:t>7</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7: ( 4, 1, 8)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indent="127000" algn="ctr" hangingPunct="0">
                        <a:lnSpc>
                          <a:spcPct val="150000"/>
                        </a:lnSpc>
                        <a:spcAft>
                          <a:spcPts val="0"/>
                        </a:spcAft>
                      </a:pPr>
                      <a:r>
                        <a:rPr lang="en-US" sz="1400" b="0" kern="100" dirty="0">
                          <a:effectLst/>
                          <a:latin typeface="+mj-ea"/>
                          <a:ea typeface="+mj-ea"/>
                        </a:rPr>
                        <a:t>64559.33</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64650.34</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475509828"/>
                  </a:ext>
                </a:extLst>
              </a:tr>
              <a:tr h="212407">
                <a:tc>
                  <a:txBody>
                    <a:bodyPr/>
                    <a:lstStyle/>
                    <a:p>
                      <a:pPr indent="127000" algn="ctr" hangingPunct="0">
                        <a:lnSpc>
                          <a:spcPct val="150000"/>
                        </a:lnSpc>
                        <a:spcAft>
                          <a:spcPts val="0"/>
                        </a:spcAft>
                      </a:pPr>
                      <a:r>
                        <a:rPr lang="en-US" sz="1400" b="0" kern="100" dirty="0">
                          <a:effectLst/>
                          <a:latin typeface="+mj-ea"/>
                          <a:ea typeface="+mj-ea"/>
                        </a:rPr>
                        <a:t>8</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9: ( 5, 1 ,4)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64560.99</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64633.79</a:t>
                      </a:r>
                      <a:endParaRPr lang="zh-TW" altLang="en-US" sz="1400" b="0" kern="10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tc>
                <a:extLst>
                  <a:ext uri="{0D108BD9-81ED-4DB2-BD59-A6C34878D82A}">
                    <a16:rowId xmlns:a16="http://schemas.microsoft.com/office/drawing/2014/main" val="2858041867"/>
                  </a:ext>
                </a:extLst>
              </a:tr>
              <a:tr h="212407">
                <a:tc>
                  <a:txBody>
                    <a:bodyPr/>
                    <a:lstStyle/>
                    <a:p>
                      <a:pPr indent="127000" algn="ctr" hangingPunct="0">
                        <a:lnSpc>
                          <a:spcPct val="150000"/>
                        </a:lnSpc>
                        <a:spcAft>
                          <a:spcPts val="0"/>
                        </a:spcAft>
                      </a:pPr>
                      <a:r>
                        <a:rPr lang="en-US" sz="1400" b="0" kern="100" dirty="0">
                          <a:effectLst/>
                          <a:latin typeface="+mj-ea"/>
                          <a:ea typeface="+mj-ea"/>
                        </a:rPr>
                        <a:t>9</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11: ( 5, 1, 8)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64592.87</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64689.94</a:t>
                      </a:r>
                      <a:endParaRPr lang="zh-TW" altLang="en-US" sz="1400" b="0" kern="10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641764990"/>
                  </a:ext>
                </a:extLst>
              </a:tr>
              <a:tr h="212407">
                <a:tc>
                  <a:txBody>
                    <a:bodyPr/>
                    <a:lstStyle/>
                    <a:p>
                      <a:pPr indent="127000" algn="ctr" hangingPunct="0">
                        <a:lnSpc>
                          <a:spcPct val="150000"/>
                        </a:lnSpc>
                        <a:spcAft>
                          <a:spcPts val="0"/>
                        </a:spcAft>
                      </a:pPr>
                      <a:r>
                        <a:rPr lang="en-US" sz="1400" b="0" kern="100" dirty="0">
                          <a:effectLst/>
                          <a:latin typeface="+mj-ea"/>
                          <a:ea typeface="+mj-ea"/>
                        </a:rPr>
                        <a:t>10</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12: ( 5, 1,10)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64557.96</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64667.16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184192506"/>
                  </a:ext>
                </a:extLst>
              </a:tr>
              <a:tr h="212407">
                <a:tc>
                  <a:txBody>
                    <a:bodyPr/>
                    <a:lstStyle/>
                    <a:p>
                      <a:pPr indent="127000" algn="ctr" hangingPunct="0">
                        <a:lnSpc>
                          <a:spcPct val="150000"/>
                        </a:lnSpc>
                        <a:spcAft>
                          <a:spcPts val="0"/>
                        </a:spcAft>
                      </a:pPr>
                      <a:r>
                        <a:rPr lang="en-US" sz="1400" b="0" kern="100" dirty="0">
                          <a:effectLst/>
                          <a:latin typeface="+mj-ea"/>
                          <a:ea typeface="+mj-ea"/>
                        </a:rPr>
                        <a:t>11</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13: ( 8, 1, 4)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64564.88</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64655.89</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2344110146"/>
                  </a:ext>
                </a:extLst>
              </a:tr>
              <a:tr h="212407">
                <a:tc>
                  <a:txBody>
                    <a:bodyPr/>
                    <a:lstStyle/>
                    <a:p>
                      <a:pPr indent="127000" algn="ctr" hangingPunct="0">
                        <a:lnSpc>
                          <a:spcPct val="150000"/>
                        </a:lnSpc>
                        <a:spcAft>
                          <a:spcPts val="0"/>
                        </a:spcAft>
                      </a:pPr>
                      <a:r>
                        <a:rPr lang="en-US" sz="1400" b="0" kern="100" dirty="0">
                          <a:effectLst/>
                          <a:latin typeface="+mj-ea"/>
                          <a:ea typeface="+mj-ea"/>
                        </a:rPr>
                        <a:t>12</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14: ( 8, 1, 5)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64566.44</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64663.51</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731511452"/>
                  </a:ext>
                </a:extLst>
              </a:tr>
              <a:tr h="212407">
                <a:tc>
                  <a:txBody>
                    <a:bodyPr/>
                    <a:lstStyle/>
                    <a:p>
                      <a:pPr indent="127000" algn="ctr" hangingPunct="0">
                        <a:lnSpc>
                          <a:spcPct val="150000"/>
                        </a:lnSpc>
                        <a:spcAft>
                          <a:spcPts val="0"/>
                        </a:spcAft>
                      </a:pPr>
                      <a:r>
                        <a:rPr lang="en-US" sz="1400" b="0" kern="100" dirty="0">
                          <a:effectLst/>
                          <a:latin typeface="+mj-ea"/>
                          <a:ea typeface="+mj-ea"/>
                        </a:rPr>
                        <a:t>13</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15: ( 8, 1, 8)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64547.27</a:t>
                      </a:r>
                      <a:endParaRPr lang="zh-TW" altLang="en-US" sz="1400" b="0" kern="10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64662.54</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tc>
                <a:extLst>
                  <a:ext uri="{0D108BD9-81ED-4DB2-BD59-A6C34878D82A}">
                    <a16:rowId xmlns:a16="http://schemas.microsoft.com/office/drawing/2014/main" val="2165712356"/>
                  </a:ext>
                </a:extLst>
              </a:tr>
              <a:tr h="212407">
                <a:tc>
                  <a:txBody>
                    <a:bodyPr/>
                    <a:lstStyle/>
                    <a:p>
                      <a:pPr indent="127000" algn="ctr" hangingPunct="0">
                        <a:lnSpc>
                          <a:spcPct val="150000"/>
                        </a:lnSpc>
                        <a:spcAft>
                          <a:spcPts val="0"/>
                        </a:spcAft>
                      </a:pPr>
                      <a:r>
                        <a:rPr lang="en-US" sz="1400" b="0" kern="100" dirty="0">
                          <a:effectLst/>
                          <a:latin typeface="+mj-ea"/>
                          <a:ea typeface="+mj-ea"/>
                        </a:rPr>
                        <a:t>14</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16: ( 8, 1,10)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indent="127000" algn="ctr" hangingPunct="0">
                        <a:lnSpc>
                          <a:spcPct val="150000"/>
                        </a:lnSpc>
                        <a:spcAft>
                          <a:spcPts val="0"/>
                        </a:spcAft>
                      </a:pPr>
                      <a:r>
                        <a:rPr lang="en-US" sz="1400" b="0" kern="0">
                          <a:effectLst/>
                          <a:latin typeface="+mj-ea"/>
                          <a:ea typeface="+mj-ea"/>
                        </a:rPr>
                        <a:t>64572.56</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0" dirty="0">
                          <a:effectLst/>
                          <a:latin typeface="+mj-ea"/>
                          <a:ea typeface="+mj-ea"/>
                        </a:rPr>
                        <a:t>64699.96</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949790561"/>
                  </a:ext>
                </a:extLst>
              </a:tr>
            </a:tbl>
          </a:graphicData>
        </a:graphic>
      </p:graphicFrame>
      <p:graphicFrame>
        <p:nvGraphicFramePr>
          <p:cNvPr id="6" name="表格 5">
            <a:extLst>
              <a:ext uri="{FF2B5EF4-FFF2-40B4-BE49-F238E27FC236}">
                <a16:creationId xmlns:a16="http://schemas.microsoft.com/office/drawing/2014/main" id="{DC243873-9E76-48AD-B394-A27BB62877BB}"/>
              </a:ext>
            </a:extLst>
          </p:cNvPr>
          <p:cNvGraphicFramePr>
            <a:graphicFrameLocks noGrp="1"/>
          </p:cNvGraphicFramePr>
          <p:nvPr>
            <p:extLst>
              <p:ext uri="{D42A27DB-BD31-4B8C-83A1-F6EECF244321}">
                <p14:modId xmlns:p14="http://schemas.microsoft.com/office/powerpoint/2010/main" val="1209112145"/>
              </p:ext>
            </p:extLst>
          </p:nvPr>
        </p:nvGraphicFramePr>
        <p:xfrm>
          <a:off x="-8391181" y="1086374"/>
          <a:ext cx="7943161" cy="4492059"/>
        </p:xfrm>
        <a:graphic>
          <a:graphicData uri="http://schemas.openxmlformats.org/drawingml/2006/table">
            <a:tbl>
              <a:tblPr firstRow="1" firstCol="1" bandRow="1">
                <a:tableStyleId>{5C22544A-7EE6-4342-B048-85BDC9FD1C3A}</a:tableStyleId>
              </a:tblPr>
              <a:tblGrid>
                <a:gridCol w="709462">
                  <a:extLst>
                    <a:ext uri="{9D8B030D-6E8A-4147-A177-3AD203B41FA5}">
                      <a16:colId xmlns:a16="http://schemas.microsoft.com/office/drawing/2014/main" val="245752705"/>
                    </a:ext>
                  </a:extLst>
                </a:gridCol>
                <a:gridCol w="2476064">
                  <a:extLst>
                    <a:ext uri="{9D8B030D-6E8A-4147-A177-3AD203B41FA5}">
                      <a16:colId xmlns:a16="http://schemas.microsoft.com/office/drawing/2014/main" val="3203558934"/>
                    </a:ext>
                  </a:extLst>
                </a:gridCol>
                <a:gridCol w="1922796">
                  <a:extLst>
                    <a:ext uri="{9D8B030D-6E8A-4147-A177-3AD203B41FA5}">
                      <a16:colId xmlns:a16="http://schemas.microsoft.com/office/drawing/2014/main" val="3010189896"/>
                    </a:ext>
                  </a:extLst>
                </a:gridCol>
                <a:gridCol w="2027548">
                  <a:extLst>
                    <a:ext uri="{9D8B030D-6E8A-4147-A177-3AD203B41FA5}">
                      <a16:colId xmlns:a16="http://schemas.microsoft.com/office/drawing/2014/main" val="1406917253"/>
                    </a:ext>
                  </a:extLst>
                </a:gridCol>
                <a:gridCol w="807291">
                  <a:extLst>
                    <a:ext uri="{9D8B030D-6E8A-4147-A177-3AD203B41FA5}">
                      <a16:colId xmlns:a16="http://schemas.microsoft.com/office/drawing/2014/main" val="3914289549"/>
                    </a:ext>
                  </a:extLst>
                </a:gridCol>
              </a:tblGrid>
              <a:tr h="237596">
                <a:tc>
                  <a:txBody>
                    <a:bodyPr/>
                    <a:lstStyle/>
                    <a:p>
                      <a:pPr indent="127000" algn="ctr" hangingPunct="0">
                        <a:lnSpc>
                          <a:spcPct val="150000"/>
                        </a:lnSpc>
                        <a:spcAft>
                          <a:spcPts val="0"/>
                        </a:spcAft>
                      </a:pPr>
                      <a:r>
                        <a:rPr lang="en-US" sz="1400" b="0" kern="10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tc gridSpan="4">
                  <a:txBody>
                    <a:bodyPr/>
                    <a:lstStyle/>
                    <a:p>
                      <a:pPr indent="127000" algn="ctr" hangingPunct="0">
                        <a:lnSpc>
                          <a:spcPct val="150000"/>
                        </a:lnSpc>
                        <a:spcAft>
                          <a:spcPts val="0"/>
                        </a:spcAft>
                      </a:pPr>
                      <a:r>
                        <a:rPr lang="en-US" sz="1400" b="0" kern="100" dirty="0">
                          <a:effectLst/>
                          <a:latin typeface="+mj-ea"/>
                          <a:ea typeface="+mj-ea"/>
                        </a:rPr>
                        <a:t>SARIMA  </a:t>
                      </a:r>
                      <a:r>
                        <a:rPr lang="zh-TW" sz="1400" b="0" kern="100" dirty="0">
                          <a:effectLst/>
                          <a:latin typeface="+mj-ea"/>
                          <a:ea typeface="+mj-ea"/>
                        </a:rPr>
                        <a:t>模式</a:t>
                      </a:r>
                      <a:r>
                        <a:rPr lang="zh-TW" altLang="zh-TW" sz="1400" b="0" dirty="0">
                          <a:latin typeface="+mj-ea"/>
                          <a:ea typeface="+mj-ea"/>
                        </a:rPr>
                        <a:t>顯著模型</a:t>
                      </a:r>
                      <a:r>
                        <a:rPr lang="zh-TW" altLang="en-US" sz="1400" b="0" dirty="0">
                          <a:latin typeface="+mj-ea"/>
                          <a:ea typeface="+mj-ea"/>
                        </a:rPr>
                        <a:t>選取</a:t>
                      </a:r>
                      <a:endParaRPr lang="zh-TW" sz="1400" b="0" kern="100" dirty="0">
                        <a:effectLst/>
                        <a:latin typeface="+mj-ea"/>
                        <a:ea typeface="+mj-ea"/>
                        <a:cs typeface="Times New Roman" panose="02020603050405020304" pitchFamily="18" charset="0"/>
                      </a:endParaRPr>
                    </a:p>
                  </a:txBody>
                  <a:tcPr marL="30688" marR="30688" marT="0" marB="0"/>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55671258"/>
                  </a:ext>
                </a:extLst>
              </a:tr>
              <a:tr h="177788">
                <a:tc>
                  <a:txBody>
                    <a:bodyPr/>
                    <a:lstStyle/>
                    <a:p>
                      <a:pPr indent="127000" algn="ctr" hangingPunct="0">
                        <a:lnSpc>
                          <a:spcPct val="150000"/>
                        </a:lnSpc>
                        <a:spcAft>
                          <a:spcPts val="0"/>
                        </a:spcAft>
                      </a:pPr>
                      <a:r>
                        <a:rPr lang="en-US" sz="1400" b="0" kern="10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zh-TW" sz="1400" b="0" kern="100" dirty="0">
                          <a:effectLst/>
                          <a:latin typeface="+mj-ea"/>
                          <a:ea typeface="+mj-ea"/>
                        </a:rPr>
                        <a:t>參數</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dirty="0">
                          <a:effectLst/>
                          <a:latin typeface="+mj-ea"/>
                          <a:ea typeface="+mj-ea"/>
                        </a:rPr>
                        <a:t>AIC</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BIC</a:t>
                      </a:r>
                      <a:endParaRPr lang="zh-TW" sz="1400" b="0" kern="100">
                        <a:effectLst/>
                        <a:latin typeface="+mj-ea"/>
                        <a:ea typeface="+mj-ea"/>
                        <a:cs typeface="Times New Roman" panose="02020603050405020304" pitchFamily="18" charset="0"/>
                      </a:endParaRPr>
                    </a:p>
                  </a:txBody>
                  <a:tcPr marL="30688" marR="30688" marT="0" marB="0"/>
                </a:tc>
                <a:tc>
                  <a:txBody>
                    <a:bodyPr/>
                    <a:lstStyle/>
                    <a:p>
                      <a:pPr indent="127000" algn="ctr" hangingPunct="0">
                        <a:lnSpc>
                          <a:spcPct val="150000"/>
                        </a:lnSpc>
                        <a:spcAft>
                          <a:spcPts val="0"/>
                        </a:spcAft>
                      </a:pPr>
                      <a:r>
                        <a:rPr lang="zh-TW" sz="1400" b="0" kern="100">
                          <a:effectLst/>
                          <a:latin typeface="+mj-ea"/>
                          <a:ea typeface="+mj-ea"/>
                        </a:rPr>
                        <a:t>選取</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2752719258"/>
                  </a:ext>
                </a:extLst>
              </a:tr>
              <a:tr h="212407">
                <a:tc>
                  <a:txBody>
                    <a:bodyPr/>
                    <a:lstStyle/>
                    <a:p>
                      <a:pPr indent="127000" algn="ctr" hangingPunct="0">
                        <a:lnSpc>
                          <a:spcPct val="150000"/>
                        </a:lnSpc>
                        <a:spcAft>
                          <a:spcPts val="0"/>
                        </a:spcAft>
                      </a:pPr>
                      <a:r>
                        <a:rPr lang="en-US" sz="1400" b="0" kern="100" dirty="0">
                          <a:effectLst/>
                          <a:latin typeface="+mj-ea"/>
                          <a:ea typeface="+mj-ea"/>
                        </a:rPr>
                        <a:t>1</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1: ( 3, 1, 4) (1,1,1)7</a:t>
                      </a:r>
                      <a:endParaRPr lang="zh-TW" sz="1400" b="0" kern="100" dirty="0">
                        <a:effectLst/>
                        <a:latin typeface="+mj-ea"/>
                        <a:ea typeface="+mj-ea"/>
                        <a:cs typeface="Times New Roman" panose="02020603050405020304" pitchFamily="18" charset="0"/>
                      </a:endParaRPr>
                    </a:p>
                  </a:txBody>
                  <a:tcPr marL="30688" marR="30688" marT="0" marB="0" anchor="ctr">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64566.44</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64627.1</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indent="127000" algn="ctr" hangingPunct="0">
                        <a:lnSpc>
                          <a:spcPct val="150000"/>
                        </a:lnSpc>
                        <a:spcAft>
                          <a:spcPts val="0"/>
                        </a:spcAft>
                      </a:pPr>
                      <a:r>
                        <a:rPr lang="zh-TW" altLang="en-US" sz="1400" b="0" kern="100" dirty="0">
                          <a:effectLst/>
                          <a:latin typeface="+mj-ea"/>
                          <a:ea typeface="+mj-ea"/>
                        </a:rPr>
                        <a:t>◎</a:t>
                      </a:r>
                      <a:endParaRPr lang="zh-TW" sz="1400" b="0" kern="100" dirty="0">
                        <a:effectLst/>
                        <a:latin typeface="+mj-ea"/>
                        <a:ea typeface="+mj-ea"/>
                        <a:cs typeface="Times New Roman" panose="02020603050405020304" pitchFamily="18" charset="0"/>
                      </a:endParaRPr>
                    </a:p>
                  </a:txBody>
                  <a:tcPr marL="30688" marR="30688" marT="0" marB="0">
                    <a:solidFill>
                      <a:srgbClr val="FFCCCC"/>
                    </a:solidFill>
                  </a:tcPr>
                </a:tc>
                <a:extLst>
                  <a:ext uri="{0D108BD9-81ED-4DB2-BD59-A6C34878D82A}">
                    <a16:rowId xmlns:a16="http://schemas.microsoft.com/office/drawing/2014/main" val="3876917011"/>
                  </a:ext>
                </a:extLst>
              </a:tr>
              <a:tr h="212407">
                <a:tc>
                  <a:txBody>
                    <a:bodyPr/>
                    <a:lstStyle/>
                    <a:p>
                      <a:pPr indent="127000" algn="ctr" hangingPunct="0">
                        <a:lnSpc>
                          <a:spcPct val="150000"/>
                        </a:lnSpc>
                        <a:spcAft>
                          <a:spcPts val="0"/>
                        </a:spcAft>
                      </a:pPr>
                      <a:r>
                        <a:rPr lang="en-US" sz="1400" b="0" kern="100" dirty="0">
                          <a:effectLst/>
                          <a:latin typeface="+mj-ea"/>
                          <a:ea typeface="+mj-ea"/>
                        </a:rPr>
                        <a:t>2</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2: ( 3, 1, 5)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64571.93</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64638.66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4171381492"/>
                  </a:ext>
                </a:extLst>
              </a:tr>
              <a:tr h="212407">
                <a:tc>
                  <a:txBody>
                    <a:bodyPr/>
                    <a:lstStyle/>
                    <a:p>
                      <a:pPr indent="127000" algn="ctr" hangingPunct="0">
                        <a:lnSpc>
                          <a:spcPct val="150000"/>
                        </a:lnSpc>
                        <a:spcAft>
                          <a:spcPts val="0"/>
                        </a:spcAft>
                      </a:pPr>
                      <a:r>
                        <a:rPr lang="en-US" sz="1400" b="0" kern="100" dirty="0">
                          <a:effectLst/>
                          <a:latin typeface="+mj-ea"/>
                          <a:ea typeface="+mj-ea"/>
                        </a:rPr>
                        <a:t>3</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3: ( 3, 1, 8)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64558.62</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64643.56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664169376"/>
                  </a:ext>
                </a:extLst>
              </a:tr>
              <a:tr h="142163">
                <a:tc>
                  <a:txBody>
                    <a:bodyPr/>
                    <a:lstStyle/>
                    <a:p>
                      <a:pPr indent="127000" algn="ctr" hangingPunct="0">
                        <a:lnSpc>
                          <a:spcPct val="150000"/>
                        </a:lnSpc>
                        <a:spcAft>
                          <a:spcPts val="0"/>
                        </a:spcAft>
                      </a:pPr>
                      <a:r>
                        <a:rPr lang="en-US" sz="1400" b="0" kern="100" dirty="0">
                          <a:effectLst/>
                          <a:latin typeface="+mj-ea"/>
                          <a:ea typeface="+mj-ea"/>
                        </a:rPr>
                        <a:t>4</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4: ( 3, 1,10) (1,1,1) 7</a:t>
                      </a:r>
                      <a:endParaRPr lang="zh-TW" sz="1400" b="0" kern="100" dirty="0">
                        <a:effectLst/>
                        <a:latin typeface="+mj-ea"/>
                        <a:ea typeface="+mj-ea"/>
                        <a:cs typeface="Times New Roman" panose="02020603050405020304" pitchFamily="18" charset="0"/>
                      </a:endParaRPr>
                    </a:p>
                  </a:txBody>
                  <a:tcPr marL="30688" marR="30688" marT="0" marB="0" anchor="ctr">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64545.58</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64642.65</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solidFill>
                      <a:srgbClr val="FFCCCC"/>
                    </a:solidFill>
                  </a:tcPr>
                </a:tc>
                <a:extLst>
                  <a:ext uri="{0D108BD9-81ED-4DB2-BD59-A6C34878D82A}">
                    <a16:rowId xmlns:a16="http://schemas.microsoft.com/office/drawing/2014/main" val="2248989247"/>
                  </a:ext>
                </a:extLst>
              </a:tr>
              <a:tr h="212407">
                <a:tc>
                  <a:txBody>
                    <a:bodyPr/>
                    <a:lstStyle/>
                    <a:p>
                      <a:pPr indent="127000" algn="ctr" hangingPunct="0">
                        <a:lnSpc>
                          <a:spcPct val="150000"/>
                        </a:lnSpc>
                        <a:spcAft>
                          <a:spcPts val="0"/>
                        </a:spcAft>
                      </a:pPr>
                      <a:r>
                        <a:rPr lang="en-US" sz="1400" b="0" kern="100" dirty="0">
                          <a:effectLst/>
                          <a:latin typeface="+mj-ea"/>
                          <a:ea typeface="+mj-ea"/>
                        </a:rPr>
                        <a:t>5</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5: ( 4, 1, 4)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64571.57</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64638.31</a:t>
                      </a:r>
                      <a:endParaRPr lang="zh-TW" altLang="en-US" sz="1400" b="0" kern="10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328493332"/>
                  </a:ext>
                </a:extLst>
              </a:tr>
              <a:tr h="212407">
                <a:tc>
                  <a:txBody>
                    <a:bodyPr/>
                    <a:lstStyle/>
                    <a:p>
                      <a:pPr indent="127000" algn="ctr" hangingPunct="0">
                        <a:lnSpc>
                          <a:spcPct val="150000"/>
                        </a:lnSpc>
                        <a:spcAft>
                          <a:spcPts val="0"/>
                        </a:spcAft>
                      </a:pPr>
                      <a:r>
                        <a:rPr lang="en-US" sz="1400" b="0" kern="100" dirty="0">
                          <a:effectLst/>
                          <a:latin typeface="+mj-ea"/>
                          <a:ea typeface="+mj-ea"/>
                        </a:rPr>
                        <a:t>6</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6: ( 4, 1, 5) (1,1,1) 7</a:t>
                      </a:r>
                      <a:endParaRPr lang="zh-TW" sz="1400" b="0" kern="100" dirty="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64570.65</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64643.45</a:t>
                      </a:r>
                      <a:endParaRPr lang="zh-TW" altLang="en-US" sz="1400" b="0" kern="10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725906802"/>
                  </a:ext>
                </a:extLst>
              </a:tr>
              <a:tr h="212407">
                <a:tc>
                  <a:txBody>
                    <a:bodyPr/>
                    <a:lstStyle/>
                    <a:p>
                      <a:pPr indent="127000" algn="ctr" hangingPunct="0">
                        <a:lnSpc>
                          <a:spcPct val="150000"/>
                        </a:lnSpc>
                        <a:spcAft>
                          <a:spcPts val="0"/>
                        </a:spcAft>
                      </a:pPr>
                      <a:r>
                        <a:rPr lang="en-US" sz="1400" b="0" kern="100" dirty="0">
                          <a:effectLst/>
                          <a:latin typeface="+mj-ea"/>
                          <a:ea typeface="+mj-ea"/>
                        </a:rPr>
                        <a:t>7</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7: ( 4, 1, 8)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64559.33</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64650.34</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475509828"/>
                  </a:ext>
                </a:extLst>
              </a:tr>
              <a:tr h="212407">
                <a:tc>
                  <a:txBody>
                    <a:bodyPr/>
                    <a:lstStyle/>
                    <a:p>
                      <a:pPr indent="127000" algn="ctr" hangingPunct="0">
                        <a:lnSpc>
                          <a:spcPct val="150000"/>
                        </a:lnSpc>
                        <a:spcAft>
                          <a:spcPts val="0"/>
                        </a:spcAft>
                      </a:pPr>
                      <a:r>
                        <a:rPr lang="en-US" sz="1400" b="0" kern="100" dirty="0">
                          <a:effectLst/>
                          <a:latin typeface="+mj-ea"/>
                          <a:ea typeface="+mj-ea"/>
                        </a:rPr>
                        <a:t>8</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9: ( 5, 1 ,4) (1,1,1) 7</a:t>
                      </a:r>
                      <a:endParaRPr lang="zh-TW" sz="1400" b="0" kern="100" dirty="0">
                        <a:effectLst/>
                        <a:latin typeface="+mj-ea"/>
                        <a:ea typeface="+mj-ea"/>
                        <a:cs typeface="Times New Roman" panose="02020603050405020304" pitchFamily="18" charset="0"/>
                      </a:endParaRPr>
                    </a:p>
                  </a:txBody>
                  <a:tcPr marL="30688" marR="30688" marT="0" marB="0" anchor="ctr">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64560.99</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64633.79</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solidFill>
                      <a:srgbClr val="FFCCCC"/>
                    </a:solidFill>
                  </a:tcPr>
                </a:tc>
                <a:extLst>
                  <a:ext uri="{0D108BD9-81ED-4DB2-BD59-A6C34878D82A}">
                    <a16:rowId xmlns:a16="http://schemas.microsoft.com/office/drawing/2014/main" val="2858041867"/>
                  </a:ext>
                </a:extLst>
              </a:tr>
              <a:tr h="212407">
                <a:tc>
                  <a:txBody>
                    <a:bodyPr/>
                    <a:lstStyle/>
                    <a:p>
                      <a:pPr indent="127000" algn="ctr" hangingPunct="0">
                        <a:lnSpc>
                          <a:spcPct val="150000"/>
                        </a:lnSpc>
                        <a:spcAft>
                          <a:spcPts val="0"/>
                        </a:spcAft>
                      </a:pPr>
                      <a:r>
                        <a:rPr lang="en-US" sz="1400" b="0" kern="100" dirty="0">
                          <a:effectLst/>
                          <a:latin typeface="+mj-ea"/>
                          <a:ea typeface="+mj-ea"/>
                        </a:rPr>
                        <a:t>9</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11: ( 5, 1, 8)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64592.87</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64689.94</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641764990"/>
                  </a:ext>
                </a:extLst>
              </a:tr>
              <a:tr h="212407">
                <a:tc>
                  <a:txBody>
                    <a:bodyPr/>
                    <a:lstStyle/>
                    <a:p>
                      <a:pPr indent="127000" algn="ctr" hangingPunct="0">
                        <a:lnSpc>
                          <a:spcPct val="150000"/>
                        </a:lnSpc>
                        <a:spcAft>
                          <a:spcPts val="0"/>
                        </a:spcAft>
                      </a:pPr>
                      <a:r>
                        <a:rPr lang="en-US" sz="1400" b="0" kern="100" dirty="0">
                          <a:effectLst/>
                          <a:latin typeface="+mj-ea"/>
                          <a:ea typeface="+mj-ea"/>
                        </a:rPr>
                        <a:t>10</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12: ( 5, 1,10)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64557.96</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64667.16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10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1184192506"/>
                  </a:ext>
                </a:extLst>
              </a:tr>
              <a:tr h="212407">
                <a:tc>
                  <a:txBody>
                    <a:bodyPr/>
                    <a:lstStyle/>
                    <a:p>
                      <a:pPr indent="127000" algn="ctr" hangingPunct="0">
                        <a:lnSpc>
                          <a:spcPct val="150000"/>
                        </a:lnSpc>
                        <a:spcAft>
                          <a:spcPts val="0"/>
                        </a:spcAft>
                      </a:pPr>
                      <a:r>
                        <a:rPr lang="en-US" sz="1400" b="0" kern="100" dirty="0">
                          <a:effectLst/>
                          <a:latin typeface="+mj-ea"/>
                          <a:ea typeface="+mj-ea"/>
                        </a:rPr>
                        <a:t>11</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13: ( 8, 1, 4)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64564.88</a:t>
                      </a:r>
                      <a:endParaRPr lang="zh-TW" altLang="en-US" sz="1400" b="0" kern="100" dirty="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64655.89</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2344110146"/>
                  </a:ext>
                </a:extLst>
              </a:tr>
              <a:tr h="212407">
                <a:tc>
                  <a:txBody>
                    <a:bodyPr/>
                    <a:lstStyle/>
                    <a:p>
                      <a:pPr indent="127000" algn="ctr" hangingPunct="0">
                        <a:lnSpc>
                          <a:spcPct val="150000"/>
                        </a:lnSpc>
                        <a:spcAft>
                          <a:spcPts val="0"/>
                        </a:spcAft>
                      </a:pPr>
                      <a:r>
                        <a:rPr lang="en-US" sz="1400" b="0" kern="100" dirty="0">
                          <a:effectLst/>
                          <a:latin typeface="+mj-ea"/>
                          <a:ea typeface="+mj-ea"/>
                        </a:rPr>
                        <a:t>12</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14: ( 8, 1, 5)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64566.44</a:t>
                      </a:r>
                      <a:endParaRPr lang="zh-TW" altLang="en-US" sz="1400" b="0" kern="10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64663.51</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a:effectLst/>
                          <a:latin typeface="+mj-ea"/>
                          <a:ea typeface="+mj-ea"/>
                        </a:rPr>
                        <a:t> </a:t>
                      </a:r>
                      <a:endParaRPr lang="zh-TW" sz="1400" b="0" kern="10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731511452"/>
                  </a:ext>
                </a:extLst>
              </a:tr>
              <a:tr h="212407">
                <a:tc>
                  <a:txBody>
                    <a:bodyPr/>
                    <a:lstStyle/>
                    <a:p>
                      <a:pPr indent="127000" algn="ctr" hangingPunct="0">
                        <a:lnSpc>
                          <a:spcPct val="150000"/>
                        </a:lnSpc>
                        <a:spcAft>
                          <a:spcPts val="0"/>
                        </a:spcAft>
                      </a:pPr>
                      <a:r>
                        <a:rPr lang="en-US" sz="1400" b="0" kern="100" dirty="0">
                          <a:effectLst/>
                          <a:latin typeface="+mj-ea"/>
                          <a:ea typeface="+mj-ea"/>
                        </a:rPr>
                        <a:t>13</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dirty="0">
                          <a:effectLst/>
                          <a:latin typeface="+mj-ea"/>
                          <a:ea typeface="+mj-ea"/>
                        </a:rPr>
                        <a:t>模式</a:t>
                      </a:r>
                      <a:r>
                        <a:rPr lang="en-US" sz="1400" b="0" kern="100" dirty="0">
                          <a:effectLst/>
                          <a:latin typeface="+mj-ea"/>
                          <a:ea typeface="+mj-ea"/>
                        </a:rPr>
                        <a:t>15: ( 8, 1, 8) (1,1,1) 7</a:t>
                      </a:r>
                      <a:endParaRPr lang="zh-TW" sz="1400" b="0" kern="100" dirty="0">
                        <a:effectLst/>
                        <a:latin typeface="+mj-ea"/>
                        <a:ea typeface="+mj-ea"/>
                        <a:cs typeface="Times New Roman" panose="02020603050405020304" pitchFamily="18" charset="0"/>
                      </a:endParaRPr>
                    </a:p>
                  </a:txBody>
                  <a:tcPr marL="30688" marR="30688" marT="0" marB="0" anchor="ctr">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64547.27</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64662.54</a:t>
                      </a:r>
                      <a:endParaRPr lang="zh-TW" altLang="en-US" sz="1400" b="0" kern="100" dirty="0">
                        <a:solidFill>
                          <a:schemeClr val="dk1"/>
                        </a:solidFill>
                        <a:effectLst/>
                        <a:latin typeface="+mj-ea"/>
                        <a:ea typeface="+mj-ea"/>
                        <a:cs typeface="+mn-cs"/>
                      </a:endParaRPr>
                    </a:p>
                  </a:txBody>
                  <a:tcPr marL="30688" marR="30688" marT="0" marB="0">
                    <a:solidFill>
                      <a:srgbClr val="FFCCCC"/>
                    </a:solidFill>
                  </a:tcPr>
                </a:tc>
                <a:tc>
                  <a:txBody>
                    <a:bodyPr/>
                    <a:lstStyle/>
                    <a:p>
                      <a:pPr indent="127000" algn="ctr" hangingPunct="0">
                        <a:lnSpc>
                          <a:spcPct val="150000"/>
                        </a:lnSpc>
                        <a:spcAft>
                          <a:spcPts val="0"/>
                        </a:spcAft>
                      </a:pPr>
                      <a:r>
                        <a:rPr lang="zh-TW" altLang="en-US" sz="1400" b="0" kern="100" dirty="0">
                          <a:solidFill>
                            <a:schemeClr val="dk1"/>
                          </a:solidFill>
                          <a:effectLst/>
                          <a:latin typeface="+mj-ea"/>
                          <a:ea typeface="+mn-ea"/>
                          <a:cs typeface="+mn-cs"/>
                        </a:rPr>
                        <a:t>◎</a:t>
                      </a:r>
                      <a:endParaRPr lang="zh-TW" altLang="zh-TW" sz="1400" b="0" kern="100" dirty="0">
                        <a:solidFill>
                          <a:schemeClr val="dk1"/>
                        </a:solidFill>
                        <a:effectLst/>
                        <a:latin typeface="+mj-ea"/>
                        <a:ea typeface="+mn-ea"/>
                        <a:cs typeface="Times New Roman" panose="02020603050405020304" pitchFamily="18" charset="0"/>
                      </a:endParaRPr>
                    </a:p>
                  </a:txBody>
                  <a:tcPr marL="30688" marR="30688" marT="0" marB="0">
                    <a:solidFill>
                      <a:srgbClr val="FFCCCC"/>
                    </a:solidFill>
                  </a:tcPr>
                </a:tc>
                <a:extLst>
                  <a:ext uri="{0D108BD9-81ED-4DB2-BD59-A6C34878D82A}">
                    <a16:rowId xmlns:a16="http://schemas.microsoft.com/office/drawing/2014/main" val="2165712356"/>
                  </a:ext>
                </a:extLst>
              </a:tr>
              <a:tr h="212407">
                <a:tc>
                  <a:txBody>
                    <a:bodyPr/>
                    <a:lstStyle/>
                    <a:p>
                      <a:pPr indent="127000" algn="ctr" hangingPunct="0">
                        <a:lnSpc>
                          <a:spcPct val="150000"/>
                        </a:lnSpc>
                        <a:spcAft>
                          <a:spcPts val="0"/>
                        </a:spcAft>
                      </a:pPr>
                      <a:r>
                        <a:rPr lang="en-US" sz="1400" b="0" kern="100" dirty="0">
                          <a:effectLst/>
                          <a:latin typeface="+mj-ea"/>
                          <a:ea typeface="+mj-ea"/>
                        </a:rPr>
                        <a:t>14</a:t>
                      </a:r>
                      <a:endParaRPr lang="zh-TW" sz="1400" b="0" kern="100" dirty="0">
                        <a:effectLst/>
                        <a:latin typeface="+mj-ea"/>
                        <a:ea typeface="+mj-ea"/>
                        <a:cs typeface="Times New Roman" panose="02020603050405020304" pitchFamily="18" charset="0"/>
                      </a:endParaRPr>
                    </a:p>
                  </a:txBody>
                  <a:tcPr marL="30688" marR="30688" marT="0" marB="0"/>
                </a:tc>
                <a:tc>
                  <a:txBody>
                    <a:bodyPr/>
                    <a:lstStyle/>
                    <a:p>
                      <a:pPr indent="127000" algn="dist" hangingPunct="0">
                        <a:lnSpc>
                          <a:spcPct val="150000"/>
                        </a:lnSpc>
                        <a:spcAft>
                          <a:spcPts val="0"/>
                        </a:spcAft>
                      </a:pPr>
                      <a:r>
                        <a:rPr lang="zh-TW" sz="1400" b="0" kern="100">
                          <a:effectLst/>
                          <a:latin typeface="+mj-ea"/>
                          <a:ea typeface="+mj-ea"/>
                        </a:rPr>
                        <a:t>模式</a:t>
                      </a:r>
                      <a:r>
                        <a:rPr lang="en-US" sz="1400" b="0" kern="100">
                          <a:effectLst/>
                          <a:latin typeface="+mj-ea"/>
                          <a:ea typeface="+mj-ea"/>
                        </a:rPr>
                        <a:t>16: ( 8, 1,10) (1,1,1) 7</a:t>
                      </a:r>
                      <a:endParaRPr lang="zh-TW" sz="1400" b="0" kern="100">
                        <a:effectLst/>
                        <a:latin typeface="+mj-ea"/>
                        <a:ea typeface="+mj-ea"/>
                        <a:cs typeface="Times New Roman" panose="02020603050405020304" pitchFamily="18" charset="0"/>
                      </a:endParaRPr>
                    </a:p>
                  </a:txBody>
                  <a:tcPr marL="30688" marR="30688" marT="0" marB="0" anchor="ctr"/>
                </a:tc>
                <a:tc>
                  <a:txBody>
                    <a:bodyPr/>
                    <a:lstStyle/>
                    <a:p>
                      <a:pPr marL="0" indent="127000" algn="ctr" defTabSz="914400" rtl="0" eaLnBrk="1" latinLnBrk="0" hangingPunct="0">
                        <a:lnSpc>
                          <a:spcPct val="150000"/>
                        </a:lnSpc>
                        <a:spcAft>
                          <a:spcPts val="0"/>
                        </a:spcAft>
                      </a:pPr>
                      <a:r>
                        <a:rPr lang="en-US" sz="1400" b="0" kern="100">
                          <a:solidFill>
                            <a:schemeClr val="dk1"/>
                          </a:solidFill>
                          <a:effectLst/>
                          <a:latin typeface="+mj-ea"/>
                          <a:ea typeface="+mj-ea"/>
                          <a:cs typeface="+mn-cs"/>
                        </a:rPr>
                        <a:t>64572.56</a:t>
                      </a:r>
                      <a:endParaRPr lang="zh-TW" altLang="en-US" sz="1400" b="0" kern="100">
                        <a:solidFill>
                          <a:schemeClr val="dk1"/>
                        </a:solidFill>
                        <a:effectLst/>
                        <a:latin typeface="+mj-ea"/>
                        <a:ea typeface="+mj-ea"/>
                        <a:cs typeface="+mn-cs"/>
                      </a:endParaRPr>
                    </a:p>
                  </a:txBody>
                  <a:tcPr marL="30688" marR="30688" marT="0" marB="0"/>
                </a:tc>
                <a:tc>
                  <a:txBody>
                    <a:bodyPr/>
                    <a:lstStyle/>
                    <a:p>
                      <a:pPr marL="0" indent="127000" algn="ctr" defTabSz="914400" rtl="0" eaLnBrk="1" latinLnBrk="0" hangingPunct="0">
                        <a:lnSpc>
                          <a:spcPct val="150000"/>
                        </a:lnSpc>
                        <a:spcAft>
                          <a:spcPts val="0"/>
                        </a:spcAft>
                      </a:pPr>
                      <a:r>
                        <a:rPr lang="en-US" sz="1400" b="0" kern="100" dirty="0">
                          <a:solidFill>
                            <a:schemeClr val="dk1"/>
                          </a:solidFill>
                          <a:effectLst/>
                          <a:latin typeface="+mj-ea"/>
                          <a:ea typeface="+mj-ea"/>
                          <a:cs typeface="+mn-cs"/>
                        </a:rPr>
                        <a:t>64699.96</a:t>
                      </a:r>
                      <a:endParaRPr lang="zh-TW" altLang="en-US" sz="1400" b="0" kern="100" dirty="0">
                        <a:solidFill>
                          <a:schemeClr val="dk1"/>
                        </a:solidFill>
                        <a:effectLst/>
                        <a:latin typeface="+mj-ea"/>
                        <a:ea typeface="+mj-ea"/>
                        <a:cs typeface="+mn-cs"/>
                      </a:endParaRPr>
                    </a:p>
                  </a:txBody>
                  <a:tcPr marL="30688" marR="30688" marT="0" marB="0"/>
                </a:tc>
                <a:tc>
                  <a:txBody>
                    <a:bodyPr/>
                    <a:lstStyle/>
                    <a:p>
                      <a:pPr indent="127000" algn="ctr" hangingPunct="0">
                        <a:lnSpc>
                          <a:spcPct val="150000"/>
                        </a:lnSpc>
                        <a:spcAft>
                          <a:spcPts val="0"/>
                        </a:spcAft>
                      </a:pPr>
                      <a:r>
                        <a:rPr lang="en-US" sz="1400" b="0" kern="0" dirty="0">
                          <a:effectLst/>
                          <a:latin typeface="+mj-ea"/>
                          <a:ea typeface="+mj-ea"/>
                        </a:rPr>
                        <a:t> </a:t>
                      </a:r>
                      <a:endParaRPr lang="zh-TW" sz="1400" b="0" kern="100" dirty="0">
                        <a:effectLst/>
                        <a:latin typeface="+mj-ea"/>
                        <a:ea typeface="+mj-ea"/>
                        <a:cs typeface="Times New Roman" panose="02020603050405020304" pitchFamily="18" charset="0"/>
                      </a:endParaRPr>
                    </a:p>
                  </a:txBody>
                  <a:tcPr marL="30688" marR="30688" marT="0" marB="0"/>
                </a:tc>
                <a:extLst>
                  <a:ext uri="{0D108BD9-81ED-4DB2-BD59-A6C34878D82A}">
                    <a16:rowId xmlns:a16="http://schemas.microsoft.com/office/drawing/2014/main" val="3949790561"/>
                  </a:ext>
                </a:extLst>
              </a:tr>
            </a:tbl>
          </a:graphicData>
        </a:graphic>
      </p:graphicFrame>
      <p:pic>
        <p:nvPicPr>
          <p:cNvPr id="4" name="圖片 3">
            <a:extLst>
              <a:ext uri="{FF2B5EF4-FFF2-40B4-BE49-F238E27FC236}">
                <a16:creationId xmlns:a16="http://schemas.microsoft.com/office/drawing/2014/main" id="{5035339C-CB71-47D0-AA87-7CBA933DE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05" y="2229158"/>
            <a:ext cx="7980356" cy="4608975"/>
          </a:xfrm>
          <a:prstGeom prst="rect">
            <a:avLst/>
          </a:prstGeom>
        </p:spPr>
      </p:pic>
      <p:sp>
        <p:nvSpPr>
          <p:cNvPr id="14" name="矩形 13">
            <a:extLst>
              <a:ext uri="{FF2B5EF4-FFF2-40B4-BE49-F238E27FC236}">
                <a16:creationId xmlns:a16="http://schemas.microsoft.com/office/drawing/2014/main" id="{74543934-F2E0-4E25-B585-FFC80BDE20F5}"/>
              </a:ext>
            </a:extLst>
          </p:cNvPr>
          <p:cNvSpPr/>
          <p:nvPr/>
        </p:nvSpPr>
        <p:spPr>
          <a:xfrm>
            <a:off x="680001" y="2224795"/>
            <a:ext cx="7990160" cy="4492059"/>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917F820D-5DF1-4CA5-BABB-EEA1E166AC5D}"/>
              </a:ext>
            </a:extLst>
          </p:cNvPr>
          <p:cNvPicPr>
            <a:picLocks noChangeAspect="1"/>
          </p:cNvPicPr>
          <p:nvPr/>
        </p:nvPicPr>
        <p:blipFill rotWithShape="1">
          <a:blip r:embed="rId4">
            <a:extLst>
              <a:ext uri="{28A0092B-C50C-407E-A947-70E740481C1C}">
                <a14:useLocalDpi xmlns:a14="http://schemas.microsoft.com/office/drawing/2010/main" val="0"/>
              </a:ext>
            </a:extLst>
          </a:blip>
          <a:srcRect t="85452" b="8596"/>
          <a:stretch/>
        </p:blipFill>
        <p:spPr>
          <a:xfrm>
            <a:off x="689805" y="6167623"/>
            <a:ext cx="7980356" cy="274320"/>
          </a:xfrm>
          <a:prstGeom prst="rect">
            <a:avLst/>
          </a:prstGeom>
        </p:spPr>
      </p:pic>
      <p:pic>
        <p:nvPicPr>
          <p:cNvPr id="11" name="圖片 10">
            <a:extLst>
              <a:ext uri="{FF2B5EF4-FFF2-40B4-BE49-F238E27FC236}">
                <a16:creationId xmlns:a16="http://schemas.microsoft.com/office/drawing/2014/main" id="{233E8011-8013-4ABF-B870-900C0C73820F}"/>
              </a:ext>
            </a:extLst>
          </p:cNvPr>
          <p:cNvPicPr>
            <a:picLocks noChangeAspect="1"/>
          </p:cNvPicPr>
          <p:nvPr/>
        </p:nvPicPr>
        <p:blipFill rotWithShape="1">
          <a:blip r:embed="rId4">
            <a:extLst>
              <a:ext uri="{28A0092B-C50C-407E-A947-70E740481C1C}">
                <a14:useLocalDpi xmlns:a14="http://schemas.microsoft.com/office/drawing/2010/main" val="0"/>
              </a:ext>
            </a:extLst>
          </a:blip>
          <a:srcRect t="54966" b="39082"/>
          <a:stretch/>
        </p:blipFill>
        <p:spPr>
          <a:xfrm>
            <a:off x="689805" y="4762501"/>
            <a:ext cx="7980356" cy="274320"/>
          </a:xfrm>
          <a:prstGeom prst="rect">
            <a:avLst/>
          </a:prstGeom>
        </p:spPr>
      </p:pic>
      <p:pic>
        <p:nvPicPr>
          <p:cNvPr id="12" name="圖片 11">
            <a:extLst>
              <a:ext uri="{FF2B5EF4-FFF2-40B4-BE49-F238E27FC236}">
                <a16:creationId xmlns:a16="http://schemas.microsoft.com/office/drawing/2014/main" id="{F556E079-0573-44E7-A629-0EAA108EA6DC}"/>
              </a:ext>
            </a:extLst>
          </p:cNvPr>
          <p:cNvPicPr>
            <a:picLocks noChangeAspect="1"/>
          </p:cNvPicPr>
          <p:nvPr/>
        </p:nvPicPr>
        <p:blipFill rotWithShape="1">
          <a:blip r:embed="rId4">
            <a:extLst>
              <a:ext uri="{28A0092B-C50C-407E-A947-70E740481C1C}">
                <a14:useLocalDpi xmlns:a14="http://schemas.microsoft.com/office/drawing/2010/main" val="0"/>
              </a:ext>
            </a:extLst>
          </a:blip>
          <a:srcRect t="30166" b="63882"/>
          <a:stretch/>
        </p:blipFill>
        <p:spPr>
          <a:xfrm>
            <a:off x="689805" y="3619501"/>
            <a:ext cx="7980356" cy="274320"/>
          </a:xfrm>
          <a:prstGeom prst="rect">
            <a:avLst/>
          </a:prstGeom>
        </p:spPr>
      </p:pic>
      <p:pic>
        <p:nvPicPr>
          <p:cNvPr id="13" name="圖片 12">
            <a:extLst>
              <a:ext uri="{FF2B5EF4-FFF2-40B4-BE49-F238E27FC236}">
                <a16:creationId xmlns:a16="http://schemas.microsoft.com/office/drawing/2014/main" id="{41BCE27B-FD0F-4C28-A8D5-F76341DE0A09}"/>
              </a:ext>
            </a:extLst>
          </p:cNvPr>
          <p:cNvPicPr>
            <a:picLocks noChangeAspect="1"/>
          </p:cNvPicPr>
          <p:nvPr/>
        </p:nvPicPr>
        <p:blipFill rotWithShape="1">
          <a:blip r:embed="rId4">
            <a:extLst>
              <a:ext uri="{28A0092B-C50C-407E-A947-70E740481C1C}">
                <a14:useLocalDpi xmlns:a14="http://schemas.microsoft.com/office/drawing/2010/main" val="0"/>
              </a:ext>
            </a:extLst>
          </a:blip>
          <a:srcRect t="12807" b="81241"/>
          <a:stretch/>
        </p:blipFill>
        <p:spPr>
          <a:xfrm>
            <a:off x="689805" y="2819400"/>
            <a:ext cx="7980356" cy="274321"/>
          </a:xfrm>
          <a:prstGeom prst="rect">
            <a:avLst/>
          </a:prstGeom>
        </p:spPr>
      </p:pic>
      <p:sp>
        <p:nvSpPr>
          <p:cNvPr id="9" name="矩形 8">
            <a:extLst>
              <a:ext uri="{FF2B5EF4-FFF2-40B4-BE49-F238E27FC236}">
                <a16:creationId xmlns:a16="http://schemas.microsoft.com/office/drawing/2014/main" id="{A25EE777-B202-4BA1-BCA1-E4020D8E641B}"/>
              </a:ext>
            </a:extLst>
          </p:cNvPr>
          <p:cNvSpPr/>
          <p:nvPr/>
        </p:nvSpPr>
        <p:spPr>
          <a:xfrm>
            <a:off x="4241800" y="3647248"/>
            <a:ext cx="1244600" cy="279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ECC1B262-9D8D-487C-B97B-18D65536035B}"/>
              </a:ext>
            </a:extLst>
          </p:cNvPr>
          <p:cNvSpPr/>
          <p:nvPr/>
        </p:nvSpPr>
        <p:spPr>
          <a:xfrm>
            <a:off x="4267200" y="6167623"/>
            <a:ext cx="1244600" cy="279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D1C2BF4-CD85-4CED-9C8B-EF68F310B500}"/>
              </a:ext>
            </a:extLst>
          </p:cNvPr>
          <p:cNvSpPr/>
          <p:nvPr/>
        </p:nvSpPr>
        <p:spPr>
          <a:xfrm>
            <a:off x="6273800" y="2843820"/>
            <a:ext cx="1244600" cy="279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E8944B16-085C-4F80-B046-74A4DE5163C3}"/>
              </a:ext>
            </a:extLst>
          </p:cNvPr>
          <p:cNvSpPr/>
          <p:nvPr/>
        </p:nvSpPr>
        <p:spPr>
          <a:xfrm>
            <a:off x="6273800" y="4754323"/>
            <a:ext cx="1244600" cy="279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8486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6"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2000548"/>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4.3.1.5 </a:t>
            </a:r>
            <a:r>
              <a:rPr lang="zh-TW" altLang="en-US" sz="2400" kern="100" dirty="0">
                <a:latin typeface="微軟正黑體" panose="020B0604030504040204" pitchFamily="34" charset="-120"/>
                <a:cs typeface="Times New Roman" panose="02020603050405020304" pitchFamily="18" charset="0"/>
              </a:rPr>
              <a:t>準確度驗證</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2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sz="2000" dirty="0"/>
              <a:t>本階段採用</a:t>
            </a:r>
            <a:r>
              <a:rPr lang="en-US" altLang="zh-TW" sz="2000" dirty="0"/>
              <a:t>MAPE</a:t>
            </a:r>
            <a:r>
              <a:rPr lang="zh-TW" altLang="zh-TW" sz="2000" dirty="0"/>
              <a:t>及</a:t>
            </a:r>
            <a:r>
              <a:rPr lang="en-US" altLang="zh-TW" sz="2000" dirty="0"/>
              <a:t>MAE</a:t>
            </a:r>
            <a:r>
              <a:rPr lang="zh-TW" altLang="zh-TW" sz="2000" dirty="0"/>
              <a:t>驗證準確度，因</a:t>
            </a:r>
            <a:r>
              <a:rPr lang="en-US" altLang="zh-TW" sz="2000" dirty="0"/>
              <a:t>MAPE</a:t>
            </a:r>
            <a:r>
              <a:rPr lang="zh-TW" altLang="zh-TW" sz="2000" dirty="0"/>
              <a:t>不受單位與數值大小之影響，判斷依據較為客觀，主要利用</a:t>
            </a:r>
            <a:r>
              <a:rPr lang="en-US" altLang="zh-TW" sz="2000" dirty="0"/>
              <a:t>LEWIS</a:t>
            </a:r>
            <a:r>
              <a:rPr lang="zh-TW" altLang="zh-TW" sz="2000" dirty="0"/>
              <a:t>所提出</a:t>
            </a:r>
            <a:r>
              <a:rPr lang="en-US" altLang="zh-TW" sz="2000" dirty="0"/>
              <a:t>MAPE</a:t>
            </a:r>
            <a:r>
              <a:rPr lang="zh-TW" altLang="zh-TW" sz="2000" dirty="0"/>
              <a:t>評估預測能力指標，評估實際值與預測值之精確度，而為臻完備，則再選用</a:t>
            </a:r>
            <a:r>
              <a:rPr lang="en-US" altLang="zh-TW" sz="2000" dirty="0"/>
              <a:t>MAE</a:t>
            </a:r>
            <a:r>
              <a:rPr lang="zh-TW" altLang="zh-TW" sz="2000" dirty="0"/>
              <a:t>相互比較，來驗證模型的精確性</a:t>
            </a:r>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54</a:t>
            </a:fld>
            <a:endParaRPr lang="zh-CN" altLang="en-US" dirty="0"/>
          </a:p>
        </p:txBody>
      </p:sp>
      <p:graphicFrame>
        <p:nvGraphicFramePr>
          <p:cNvPr id="3" name="表格 2">
            <a:extLst>
              <a:ext uri="{FF2B5EF4-FFF2-40B4-BE49-F238E27FC236}">
                <a16:creationId xmlns:a16="http://schemas.microsoft.com/office/drawing/2014/main" id="{1FE6343D-7076-4C65-9E57-9C204D348478}"/>
              </a:ext>
            </a:extLst>
          </p:cNvPr>
          <p:cNvGraphicFramePr>
            <a:graphicFrameLocks noGrp="1"/>
          </p:cNvGraphicFramePr>
          <p:nvPr>
            <p:extLst>
              <p:ext uri="{D42A27DB-BD31-4B8C-83A1-F6EECF244321}">
                <p14:modId xmlns:p14="http://schemas.microsoft.com/office/powerpoint/2010/main" val="1722503762"/>
              </p:ext>
            </p:extLst>
          </p:nvPr>
        </p:nvGraphicFramePr>
        <p:xfrm>
          <a:off x="-7842454" y="1225286"/>
          <a:ext cx="7743648" cy="2837808"/>
        </p:xfrm>
        <a:graphic>
          <a:graphicData uri="http://schemas.openxmlformats.org/drawingml/2006/table">
            <a:tbl>
              <a:tblPr firstRow="1" firstCol="1" bandRow="1">
                <a:tableStyleId>{5C22544A-7EE6-4342-B048-85BDC9FD1C3A}</a:tableStyleId>
              </a:tblPr>
              <a:tblGrid>
                <a:gridCol w="3165861">
                  <a:extLst>
                    <a:ext uri="{9D8B030D-6E8A-4147-A177-3AD203B41FA5}">
                      <a16:colId xmlns:a16="http://schemas.microsoft.com/office/drawing/2014/main" val="2069370954"/>
                    </a:ext>
                  </a:extLst>
                </a:gridCol>
                <a:gridCol w="1729092">
                  <a:extLst>
                    <a:ext uri="{9D8B030D-6E8A-4147-A177-3AD203B41FA5}">
                      <a16:colId xmlns:a16="http://schemas.microsoft.com/office/drawing/2014/main" val="3632576996"/>
                    </a:ext>
                  </a:extLst>
                </a:gridCol>
                <a:gridCol w="1729092">
                  <a:extLst>
                    <a:ext uri="{9D8B030D-6E8A-4147-A177-3AD203B41FA5}">
                      <a16:colId xmlns:a16="http://schemas.microsoft.com/office/drawing/2014/main" val="4246335288"/>
                    </a:ext>
                  </a:extLst>
                </a:gridCol>
                <a:gridCol w="1119603">
                  <a:extLst>
                    <a:ext uri="{9D8B030D-6E8A-4147-A177-3AD203B41FA5}">
                      <a16:colId xmlns:a16="http://schemas.microsoft.com/office/drawing/2014/main" val="1829824680"/>
                    </a:ext>
                  </a:extLst>
                </a:gridCol>
              </a:tblGrid>
              <a:tr h="472968">
                <a:tc gridSpan="4">
                  <a:txBody>
                    <a:bodyPr/>
                    <a:lstStyle/>
                    <a:p>
                      <a:pPr indent="127000" algn="ctr" hangingPunct="0">
                        <a:lnSpc>
                          <a:spcPct val="150000"/>
                        </a:lnSpc>
                        <a:spcAft>
                          <a:spcPts val="0"/>
                        </a:spcAft>
                      </a:pPr>
                      <a:r>
                        <a:rPr lang="en-US" sz="1600" kern="100" dirty="0">
                          <a:effectLst/>
                          <a:latin typeface="+mn-ea"/>
                          <a:ea typeface="+mn-ea"/>
                        </a:rPr>
                        <a:t>SARIMA  </a:t>
                      </a:r>
                      <a:r>
                        <a:rPr lang="zh-TW" sz="1600" kern="100" dirty="0">
                          <a:effectLst/>
                          <a:latin typeface="+mn-ea"/>
                          <a:ea typeface="+mn-ea"/>
                        </a:rPr>
                        <a:t>模式</a:t>
                      </a:r>
                      <a:r>
                        <a:rPr lang="zh-TW" altLang="en-US" sz="1600" kern="100" dirty="0">
                          <a:effectLst/>
                          <a:latin typeface="+mn-ea"/>
                          <a:ea typeface="+mn-ea"/>
                        </a:rPr>
                        <a:t>準確度驗證</a:t>
                      </a: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07880661"/>
                  </a:ext>
                </a:extLst>
              </a:tr>
              <a:tr h="472968">
                <a:tc>
                  <a:txBody>
                    <a:bodyPr/>
                    <a:lstStyle/>
                    <a:p>
                      <a:pPr indent="127000" algn="ctr" hangingPunct="0">
                        <a:lnSpc>
                          <a:spcPct val="150000"/>
                        </a:lnSpc>
                        <a:spcAft>
                          <a:spcPts val="0"/>
                        </a:spcAft>
                      </a:pPr>
                      <a:r>
                        <a:rPr lang="zh-TW" sz="1600" kern="100" dirty="0">
                          <a:effectLst/>
                          <a:latin typeface="+mn-ea"/>
                          <a:ea typeface="+mn-ea"/>
                        </a:rPr>
                        <a:t>參數</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MAPE</a:t>
                      </a:r>
                      <a:endParaRPr lang="zh-TW" sz="1600" kern="10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MAE</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zh-TW" sz="1600" kern="100" dirty="0">
                          <a:effectLst/>
                          <a:latin typeface="+mn-ea"/>
                          <a:ea typeface="+mn-ea"/>
                        </a:rPr>
                        <a:t>備考</a:t>
                      </a:r>
                      <a:endParaRPr lang="zh-TW" sz="16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73589551"/>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1: (3,1,4) (1,1,1)7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0" dirty="0">
                          <a:effectLst/>
                          <a:latin typeface="+mn-ea"/>
                          <a:ea typeface="+mn-ea"/>
                        </a:rPr>
                        <a:t>3.473</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3911.224</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96340932"/>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4: (3,1,10)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3.442</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3876.953</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761519324"/>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9: (5,1,4)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3.455</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3892.15</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099034472"/>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15: (8,1,8)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0" dirty="0">
                          <a:effectLst/>
                          <a:latin typeface="+mn-ea"/>
                          <a:ea typeface="+mn-ea"/>
                        </a:rPr>
                        <a:t>3.440</a:t>
                      </a:r>
                      <a:endParaRPr lang="zh-TW" sz="1600" kern="100" dirty="0">
                        <a:effectLst/>
                        <a:latin typeface="+mn-ea"/>
                        <a:ea typeface="+mn-ea"/>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3875.042</a:t>
                      </a:r>
                      <a:endParaRPr lang="zh-TW" altLang="en-US" sz="1600" kern="0" dirty="0">
                        <a:solidFill>
                          <a:schemeClr val="dk1"/>
                        </a:solidFill>
                        <a:effectLst/>
                        <a:latin typeface="+mn-ea"/>
                        <a:ea typeface="+mn-ea"/>
                        <a:cs typeface="+mn-cs"/>
                      </a:endParaRPr>
                    </a:p>
                  </a:txBody>
                  <a:tcPr marL="68580" marR="68580" marT="0" marB="0">
                    <a:solidFill>
                      <a:schemeClr val="accent2">
                        <a:lumMod val="20000"/>
                        <a:lumOff val="80000"/>
                      </a:schemeClr>
                    </a:solidFill>
                  </a:tcPr>
                </a:tc>
                <a:tc>
                  <a:txBody>
                    <a:bodyPr/>
                    <a:lstStyle/>
                    <a:p>
                      <a:pPr indent="127000" algn="ctr" hangingPunct="0">
                        <a:lnSpc>
                          <a:spcPct val="150000"/>
                        </a:lnSpc>
                        <a:spcAft>
                          <a:spcPts val="0"/>
                        </a:spcAft>
                      </a:pPr>
                      <a:r>
                        <a:rPr lang="zh-TW" sz="1600" b="1" kern="0" dirty="0">
                          <a:effectLst/>
                          <a:latin typeface="+mn-ea"/>
                          <a:ea typeface="+mn-ea"/>
                        </a:rPr>
                        <a:t>最小值</a:t>
                      </a:r>
                      <a:endParaRPr lang="zh-TW" sz="1600" b="1"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996142345"/>
                  </a:ext>
                </a:extLst>
              </a:tr>
            </a:tbl>
          </a:graphicData>
        </a:graphic>
      </p:graphicFrame>
      <p:graphicFrame>
        <p:nvGraphicFramePr>
          <p:cNvPr id="6" name="表格 5">
            <a:extLst>
              <a:ext uri="{FF2B5EF4-FFF2-40B4-BE49-F238E27FC236}">
                <a16:creationId xmlns:a16="http://schemas.microsoft.com/office/drawing/2014/main" id="{E348D3B1-53BD-4C48-B651-78104192001F}"/>
              </a:ext>
            </a:extLst>
          </p:cNvPr>
          <p:cNvGraphicFramePr>
            <a:graphicFrameLocks noGrp="1"/>
          </p:cNvGraphicFramePr>
          <p:nvPr>
            <p:extLst>
              <p:ext uri="{D42A27DB-BD31-4B8C-83A1-F6EECF244321}">
                <p14:modId xmlns:p14="http://schemas.microsoft.com/office/powerpoint/2010/main" val="1873172429"/>
              </p:ext>
            </p:extLst>
          </p:nvPr>
        </p:nvGraphicFramePr>
        <p:xfrm>
          <a:off x="-8297380" y="3833884"/>
          <a:ext cx="7743648" cy="2837808"/>
        </p:xfrm>
        <a:graphic>
          <a:graphicData uri="http://schemas.openxmlformats.org/drawingml/2006/table">
            <a:tbl>
              <a:tblPr firstRow="1" firstCol="1" bandRow="1">
                <a:tableStyleId>{5C22544A-7EE6-4342-B048-85BDC9FD1C3A}</a:tableStyleId>
              </a:tblPr>
              <a:tblGrid>
                <a:gridCol w="3165861">
                  <a:extLst>
                    <a:ext uri="{9D8B030D-6E8A-4147-A177-3AD203B41FA5}">
                      <a16:colId xmlns:a16="http://schemas.microsoft.com/office/drawing/2014/main" val="2069370954"/>
                    </a:ext>
                  </a:extLst>
                </a:gridCol>
                <a:gridCol w="1729092">
                  <a:extLst>
                    <a:ext uri="{9D8B030D-6E8A-4147-A177-3AD203B41FA5}">
                      <a16:colId xmlns:a16="http://schemas.microsoft.com/office/drawing/2014/main" val="3632576996"/>
                    </a:ext>
                  </a:extLst>
                </a:gridCol>
                <a:gridCol w="1729092">
                  <a:extLst>
                    <a:ext uri="{9D8B030D-6E8A-4147-A177-3AD203B41FA5}">
                      <a16:colId xmlns:a16="http://schemas.microsoft.com/office/drawing/2014/main" val="4246335288"/>
                    </a:ext>
                  </a:extLst>
                </a:gridCol>
                <a:gridCol w="1119603">
                  <a:extLst>
                    <a:ext uri="{9D8B030D-6E8A-4147-A177-3AD203B41FA5}">
                      <a16:colId xmlns:a16="http://schemas.microsoft.com/office/drawing/2014/main" val="1829824680"/>
                    </a:ext>
                  </a:extLst>
                </a:gridCol>
              </a:tblGrid>
              <a:tr h="472968">
                <a:tc gridSpan="4">
                  <a:txBody>
                    <a:bodyPr/>
                    <a:lstStyle/>
                    <a:p>
                      <a:pPr indent="127000" algn="ctr" hangingPunct="0">
                        <a:lnSpc>
                          <a:spcPct val="150000"/>
                        </a:lnSpc>
                        <a:spcAft>
                          <a:spcPts val="0"/>
                        </a:spcAft>
                      </a:pPr>
                      <a:r>
                        <a:rPr lang="en-US" sz="1600" kern="100" dirty="0">
                          <a:effectLst/>
                          <a:latin typeface="+mn-ea"/>
                          <a:ea typeface="+mn-ea"/>
                        </a:rPr>
                        <a:t>SARIMA  </a:t>
                      </a:r>
                      <a:r>
                        <a:rPr lang="zh-TW" sz="1600" kern="100" dirty="0">
                          <a:effectLst/>
                          <a:latin typeface="+mn-ea"/>
                          <a:ea typeface="+mn-ea"/>
                        </a:rPr>
                        <a:t>模式</a:t>
                      </a:r>
                      <a:r>
                        <a:rPr lang="zh-TW" altLang="en-US" sz="1600" kern="100" dirty="0">
                          <a:effectLst/>
                          <a:latin typeface="+mn-ea"/>
                          <a:ea typeface="+mn-ea"/>
                        </a:rPr>
                        <a:t>準確度驗證</a:t>
                      </a: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tc hMerge="1">
                  <a:txBody>
                    <a:bodyPr/>
                    <a:lstStyle/>
                    <a:p>
                      <a:pPr indent="127000" algn="ctr" hangingPunct="0">
                        <a:lnSpc>
                          <a:spcPct val="150000"/>
                        </a:lnSpc>
                        <a:spcAft>
                          <a:spcPts val="0"/>
                        </a:spcAft>
                      </a:pPr>
                      <a:endParaRPr lang="zh-TW" sz="16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07880661"/>
                  </a:ext>
                </a:extLst>
              </a:tr>
              <a:tr h="472968">
                <a:tc>
                  <a:txBody>
                    <a:bodyPr/>
                    <a:lstStyle/>
                    <a:p>
                      <a:pPr indent="127000" algn="ctr" hangingPunct="0">
                        <a:lnSpc>
                          <a:spcPct val="150000"/>
                        </a:lnSpc>
                        <a:spcAft>
                          <a:spcPts val="0"/>
                        </a:spcAft>
                      </a:pPr>
                      <a:r>
                        <a:rPr lang="zh-TW" sz="1600" kern="100" dirty="0">
                          <a:effectLst/>
                          <a:latin typeface="+mn-ea"/>
                          <a:ea typeface="+mn-ea"/>
                        </a:rPr>
                        <a:t>參數</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MAPE</a:t>
                      </a:r>
                      <a:endParaRPr lang="zh-TW" sz="1600" kern="10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MAE</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zh-TW" sz="1600" kern="100" dirty="0">
                          <a:effectLst/>
                          <a:latin typeface="+mn-ea"/>
                          <a:ea typeface="+mn-ea"/>
                        </a:rPr>
                        <a:t>備考</a:t>
                      </a:r>
                      <a:endParaRPr lang="zh-TW" sz="1600" kern="100" dirty="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2173589551"/>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1: (3,1,4) (1,1,1)7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0" dirty="0">
                          <a:effectLst/>
                          <a:latin typeface="+mn-ea"/>
                          <a:ea typeface="+mn-ea"/>
                        </a:rPr>
                        <a:t>3.473</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3911.224</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96340932"/>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4: (3,1,10)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3.442</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3876.953</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761519324"/>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9: (5,1,4)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100" dirty="0">
                          <a:effectLst/>
                          <a:latin typeface="+mn-ea"/>
                          <a:ea typeface="+mn-ea"/>
                        </a:rPr>
                        <a:t>3.455</a:t>
                      </a:r>
                      <a:endParaRPr lang="zh-TW" sz="1600" kern="100" dirty="0">
                        <a:effectLst/>
                        <a:latin typeface="+mn-ea"/>
                        <a:ea typeface="+mn-ea"/>
                        <a:cs typeface="Times New Roman" panose="02020603050405020304" pitchFamily="18" charset="0"/>
                      </a:endParaRPr>
                    </a:p>
                  </a:txBody>
                  <a:tcPr marL="68580" marR="68580" marT="0" marB="0"/>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3892.15</a:t>
                      </a:r>
                      <a:endParaRPr lang="zh-TW" altLang="en-US" sz="1600" kern="0" dirty="0">
                        <a:solidFill>
                          <a:schemeClr val="dk1"/>
                        </a:solidFill>
                        <a:effectLst/>
                        <a:latin typeface="+mn-ea"/>
                        <a:ea typeface="+mn-ea"/>
                        <a:cs typeface="+mn-cs"/>
                      </a:endParaRPr>
                    </a:p>
                  </a:txBody>
                  <a:tcPr marL="68580" marR="68580" marT="0" marB="0"/>
                </a:tc>
                <a:tc>
                  <a:txBody>
                    <a:bodyPr/>
                    <a:lstStyle/>
                    <a:p>
                      <a:pPr indent="127000" algn="ctr" hangingPunct="0">
                        <a:lnSpc>
                          <a:spcPct val="1500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tc>
                <a:extLst>
                  <a:ext uri="{0D108BD9-81ED-4DB2-BD59-A6C34878D82A}">
                    <a16:rowId xmlns:a16="http://schemas.microsoft.com/office/drawing/2014/main" val="4099034472"/>
                  </a:ext>
                </a:extLst>
              </a:tr>
              <a:tr h="472968">
                <a:tc>
                  <a:txBody>
                    <a:bodyPr/>
                    <a:lstStyle/>
                    <a:p>
                      <a:pPr indent="127000" algn="ctr" hangingPunct="0">
                        <a:lnSpc>
                          <a:spcPct val="150000"/>
                        </a:lnSpc>
                        <a:spcAft>
                          <a:spcPts val="0"/>
                        </a:spcAft>
                      </a:pPr>
                      <a:r>
                        <a:rPr lang="zh-TW" sz="1600" kern="100" dirty="0">
                          <a:effectLst/>
                          <a:latin typeface="+mn-ea"/>
                          <a:ea typeface="+mn-ea"/>
                        </a:rPr>
                        <a:t>模式</a:t>
                      </a:r>
                      <a:r>
                        <a:rPr lang="en-US" sz="1600" kern="100" dirty="0">
                          <a:effectLst/>
                          <a:latin typeface="+mn-ea"/>
                          <a:ea typeface="+mn-ea"/>
                        </a:rPr>
                        <a:t>15: (8,1,8) (1,1,1)</a:t>
                      </a:r>
                      <a:r>
                        <a:rPr lang="en-US" altLang="zh-TW" sz="1600" kern="100" dirty="0">
                          <a:effectLst/>
                          <a:latin typeface="+mn-ea"/>
                          <a:ea typeface="+mn-ea"/>
                        </a:rPr>
                        <a:t>7</a:t>
                      </a:r>
                      <a:endParaRPr lang="zh-TW" sz="1600" kern="100" dirty="0">
                        <a:effectLst/>
                        <a:latin typeface="+mn-ea"/>
                        <a:ea typeface="+mn-ea"/>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600" kern="0" dirty="0">
                          <a:effectLst/>
                          <a:latin typeface="+mn-ea"/>
                          <a:ea typeface="+mn-ea"/>
                        </a:rPr>
                        <a:t>3.440</a:t>
                      </a:r>
                      <a:endParaRPr lang="zh-TW" sz="1600" kern="100" dirty="0">
                        <a:effectLst/>
                        <a:latin typeface="+mn-ea"/>
                        <a:ea typeface="+mn-ea"/>
                        <a:cs typeface="Times New Roman" panose="02020603050405020304" pitchFamily="18" charset="0"/>
                      </a:endParaRPr>
                    </a:p>
                  </a:txBody>
                  <a:tcPr marL="68580" marR="68580" marT="0" marB="0">
                    <a:solidFill>
                      <a:srgbClr val="FFCCCC"/>
                    </a:solidFill>
                  </a:tcPr>
                </a:tc>
                <a:tc>
                  <a:txBody>
                    <a:bodyPr/>
                    <a:lstStyle/>
                    <a:p>
                      <a:pPr marL="0" indent="127000" algn="ctr" defTabSz="914400" rtl="0" eaLnBrk="1" latinLnBrk="0" hangingPunct="0">
                        <a:lnSpc>
                          <a:spcPct val="150000"/>
                        </a:lnSpc>
                        <a:spcAft>
                          <a:spcPts val="0"/>
                        </a:spcAft>
                      </a:pPr>
                      <a:r>
                        <a:rPr lang="en-US" sz="1600" kern="0" dirty="0">
                          <a:solidFill>
                            <a:schemeClr val="dk1"/>
                          </a:solidFill>
                          <a:effectLst/>
                          <a:latin typeface="+mn-ea"/>
                          <a:ea typeface="+mn-ea"/>
                          <a:cs typeface="+mn-cs"/>
                        </a:rPr>
                        <a:t>3875.042</a:t>
                      </a:r>
                      <a:endParaRPr lang="zh-TW" altLang="en-US" sz="1600" kern="0" dirty="0">
                        <a:solidFill>
                          <a:schemeClr val="dk1"/>
                        </a:solidFill>
                        <a:effectLst/>
                        <a:latin typeface="+mn-ea"/>
                        <a:ea typeface="+mn-ea"/>
                        <a:cs typeface="+mn-cs"/>
                      </a:endParaRPr>
                    </a:p>
                  </a:txBody>
                  <a:tcPr marL="68580" marR="68580" marT="0" marB="0">
                    <a:solidFill>
                      <a:srgbClr val="FFCCCC"/>
                    </a:solidFill>
                  </a:tcPr>
                </a:tc>
                <a:tc>
                  <a:txBody>
                    <a:bodyPr/>
                    <a:lstStyle/>
                    <a:p>
                      <a:pPr indent="127000" algn="ctr" hangingPunct="0">
                        <a:lnSpc>
                          <a:spcPct val="150000"/>
                        </a:lnSpc>
                        <a:spcAft>
                          <a:spcPts val="0"/>
                        </a:spcAft>
                      </a:pPr>
                      <a:r>
                        <a:rPr lang="zh-TW" sz="1600" b="1" kern="0" dirty="0">
                          <a:effectLst/>
                          <a:latin typeface="+mn-ea"/>
                          <a:ea typeface="+mn-ea"/>
                        </a:rPr>
                        <a:t>最小值</a:t>
                      </a:r>
                      <a:endParaRPr lang="zh-TW" sz="1600" b="1" kern="100" dirty="0">
                        <a:effectLst/>
                        <a:latin typeface="+mn-ea"/>
                        <a:ea typeface="+mn-ea"/>
                        <a:cs typeface="Times New Roman" panose="02020603050405020304" pitchFamily="18" charset="0"/>
                      </a:endParaRPr>
                    </a:p>
                  </a:txBody>
                  <a:tcPr marL="68580" marR="68580" marT="0" marB="0">
                    <a:solidFill>
                      <a:srgbClr val="FFCCCC"/>
                    </a:solidFill>
                  </a:tcPr>
                </a:tc>
                <a:extLst>
                  <a:ext uri="{0D108BD9-81ED-4DB2-BD59-A6C34878D82A}">
                    <a16:rowId xmlns:a16="http://schemas.microsoft.com/office/drawing/2014/main" val="2996142345"/>
                  </a:ext>
                </a:extLst>
              </a:tr>
            </a:tbl>
          </a:graphicData>
        </a:graphic>
      </p:graphicFrame>
      <p:pic>
        <p:nvPicPr>
          <p:cNvPr id="5" name="圖片 4">
            <a:extLst>
              <a:ext uri="{FF2B5EF4-FFF2-40B4-BE49-F238E27FC236}">
                <a16:creationId xmlns:a16="http://schemas.microsoft.com/office/drawing/2014/main" id="{C007A30D-A70E-489C-83B3-E9B1AE0D7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02" y="3193164"/>
            <a:ext cx="7785267" cy="2859272"/>
          </a:xfrm>
          <a:prstGeom prst="rect">
            <a:avLst/>
          </a:prstGeom>
        </p:spPr>
      </p:pic>
      <p:sp>
        <p:nvSpPr>
          <p:cNvPr id="11" name="矩形 10">
            <a:extLst>
              <a:ext uri="{FF2B5EF4-FFF2-40B4-BE49-F238E27FC236}">
                <a16:creationId xmlns:a16="http://schemas.microsoft.com/office/drawing/2014/main" id="{180E19A2-CFE8-4620-B521-3A4EF076968E}"/>
              </a:ext>
            </a:extLst>
          </p:cNvPr>
          <p:cNvSpPr/>
          <p:nvPr/>
        </p:nvSpPr>
        <p:spPr>
          <a:xfrm>
            <a:off x="614504" y="3193163"/>
            <a:ext cx="7743649" cy="2859273"/>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4B1A05FD-3DCF-4B94-A1E1-98695EAA59E4}"/>
              </a:ext>
            </a:extLst>
          </p:cNvPr>
          <p:cNvPicPr>
            <a:picLocks noChangeAspect="1"/>
          </p:cNvPicPr>
          <p:nvPr/>
        </p:nvPicPr>
        <p:blipFill rotWithShape="1">
          <a:blip r:embed="rId4">
            <a:extLst>
              <a:ext uri="{28A0092B-C50C-407E-A947-70E740481C1C}">
                <a14:useLocalDpi xmlns:a14="http://schemas.microsoft.com/office/drawing/2010/main" val="0"/>
              </a:ext>
            </a:extLst>
          </a:blip>
          <a:srcRect t="82692"/>
          <a:stretch/>
        </p:blipFill>
        <p:spPr>
          <a:xfrm>
            <a:off x="504015" y="5569538"/>
            <a:ext cx="8135969" cy="604136"/>
          </a:xfrm>
          <a:prstGeom prst="rect">
            <a:avLst/>
          </a:prstGeom>
        </p:spPr>
      </p:pic>
    </p:spTree>
    <p:extLst>
      <p:ext uri="{BB962C8B-B14F-4D97-AF65-F5344CB8AC3E}">
        <p14:creationId xmlns:p14="http://schemas.microsoft.com/office/powerpoint/2010/main" val="23291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4.3.1</a:t>
            </a:r>
            <a:r>
              <a:rPr lang="en-US" altLang="zh-TW" sz="3600" kern="100" dirty="0">
                <a:latin typeface="微軟正黑體" panose="020B0604030504040204" pitchFamily="34" charset="-120"/>
                <a:cs typeface="Times New Roman" panose="02020603050405020304" pitchFamily="18" charset="0"/>
              </a:rPr>
              <a:t>ARIMA</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1538883"/>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4.3.3.5 </a:t>
            </a:r>
            <a:r>
              <a:rPr lang="zh-TW" altLang="en-US" sz="2400" kern="100" dirty="0">
                <a:latin typeface="微軟正黑體" panose="020B0604030504040204" pitchFamily="34" charset="-120"/>
                <a:cs typeface="Times New Roman" panose="02020603050405020304" pitchFamily="18" charset="0"/>
              </a:rPr>
              <a:t>準確度驗證</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1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sz="2000" dirty="0">
                <a:latin typeface="+mj-ea"/>
                <a:ea typeface="+mj-ea"/>
              </a:rPr>
              <a:t>將</a:t>
            </a:r>
            <a:r>
              <a:rPr lang="en-US" altLang="zh-TW" sz="2000" dirty="0">
                <a:latin typeface="+mj-ea"/>
                <a:ea typeface="+mj-ea"/>
              </a:rPr>
              <a:t>SARIMA</a:t>
            </a:r>
            <a:r>
              <a:rPr lang="en-US" altLang="zh-TW" sz="2000" kern="100" dirty="0">
                <a:latin typeface="+mj-ea"/>
                <a:ea typeface="+mj-ea"/>
              </a:rPr>
              <a:t>(8,1,8) (1,1,1)7</a:t>
            </a:r>
            <a:r>
              <a:rPr lang="zh-TW" altLang="en-US" sz="2000" dirty="0">
                <a:latin typeface="+mj-ea"/>
                <a:ea typeface="+mj-ea"/>
              </a:rPr>
              <a:t>建模後，</a:t>
            </a:r>
            <a:r>
              <a:rPr lang="zh-TW" altLang="zh-TW" sz="2000" dirty="0">
                <a:latin typeface="+mj-ea"/>
                <a:ea typeface="+mj-ea"/>
              </a:rPr>
              <a:t>預測</a:t>
            </a:r>
            <a:r>
              <a:rPr lang="zh-TW" altLang="en-US" sz="2000" dirty="0">
                <a:latin typeface="+mj-ea"/>
                <a:ea typeface="+mj-ea"/>
              </a:rPr>
              <a:t>值與</a:t>
            </a:r>
            <a:r>
              <a:rPr lang="zh-TW" altLang="zh-TW" sz="2000" dirty="0">
                <a:latin typeface="+mj-ea"/>
                <a:ea typeface="+mj-ea"/>
              </a:rPr>
              <a:t>實際耗量值繪製折線圖</a:t>
            </a:r>
            <a:r>
              <a:rPr lang="zh-TW" altLang="en-US" sz="2000" dirty="0">
                <a:latin typeface="+mj-ea"/>
                <a:ea typeface="+mj-ea"/>
              </a:rPr>
              <a:t>，錯誤率</a:t>
            </a:r>
            <a:r>
              <a:rPr lang="en-US" altLang="zh-TW" sz="2000" dirty="0">
                <a:latin typeface="+mj-ea"/>
                <a:ea typeface="+mj-ea"/>
              </a:rPr>
              <a:t>3.643%</a:t>
            </a:r>
            <a:r>
              <a:rPr lang="zh-TW" altLang="en-US" sz="2000" dirty="0">
                <a:latin typeface="+mj-ea"/>
                <a:ea typeface="+mj-ea"/>
              </a:rPr>
              <a:t>，顯見預測值與實際值覆蓋率為</a:t>
            </a:r>
            <a:r>
              <a:rPr lang="en-US" altLang="zh-TW" sz="2000" dirty="0">
                <a:latin typeface="+mj-ea"/>
                <a:ea typeface="+mj-ea"/>
              </a:rPr>
              <a:t>96.3%</a:t>
            </a:r>
            <a:r>
              <a:rPr lang="zh-TW" altLang="en-US" sz="2000" dirty="0">
                <a:latin typeface="+mj-ea"/>
                <a:ea typeface="+mj-ea"/>
              </a:rPr>
              <a:t>，可</a:t>
            </a:r>
            <a:r>
              <a:rPr lang="zh-TW" altLang="zh-TW" sz="2000" dirty="0">
                <a:latin typeface="+mj-ea"/>
                <a:ea typeface="+mj-ea"/>
              </a:rPr>
              <a:t>提供決策者較直觀油料耗量差異。</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55</a:t>
            </a:fld>
            <a:endParaRPr lang="zh-CN" altLang="en-US" dirty="0"/>
          </a:p>
        </p:txBody>
      </p:sp>
      <p:pic>
        <p:nvPicPr>
          <p:cNvPr id="5" name="圖片 4">
            <a:extLst>
              <a:ext uri="{FF2B5EF4-FFF2-40B4-BE49-F238E27FC236}">
                <a16:creationId xmlns:a16="http://schemas.microsoft.com/office/drawing/2014/main" id="{E8B29040-DB48-4B25-AA97-29A9A97F4C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972" y="2794927"/>
            <a:ext cx="7478897" cy="3335063"/>
          </a:xfrm>
          <a:prstGeom prst="rect">
            <a:avLst/>
          </a:prstGeom>
        </p:spPr>
      </p:pic>
    </p:spTree>
    <p:extLst>
      <p:ext uri="{BB962C8B-B14F-4D97-AF65-F5344CB8AC3E}">
        <p14:creationId xmlns:p14="http://schemas.microsoft.com/office/powerpoint/2010/main" val="3316526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4.3.2</a:t>
            </a:r>
            <a:r>
              <a:rPr lang="en-US" altLang="zh-TW" sz="3600" kern="100" dirty="0">
                <a:latin typeface="微軟正黑體" panose="020B0604030504040204" pitchFamily="34" charset="-120"/>
                <a:ea typeface="+mn-ea"/>
                <a:cs typeface="Times New Roman" panose="02020603050405020304" pitchFamily="18" charset="0"/>
              </a:rPr>
              <a:t> </a:t>
            </a:r>
            <a:r>
              <a:rPr lang="en-US" altLang="zh-TW" sz="3600" kern="100" dirty="0">
                <a:latin typeface="微軟正黑體" panose="020B0604030504040204" pitchFamily="34" charset="-120"/>
                <a:cs typeface="Times New Roman" panose="02020603050405020304" pitchFamily="18" charset="0"/>
              </a:rPr>
              <a:t>Holt-Winters </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1" y="1370795"/>
            <a:ext cx="7578049" cy="1538883"/>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4.3.2.1 </a:t>
            </a:r>
            <a:r>
              <a:rPr lang="zh-TW" altLang="en-US" sz="2400" kern="100" dirty="0">
                <a:latin typeface="微軟正黑體" panose="020B0604030504040204" pitchFamily="34" charset="-120"/>
                <a:cs typeface="Times New Roman" panose="02020603050405020304" pitchFamily="18" charset="0"/>
              </a:rPr>
              <a:t>公式運用</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1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sz="2000" dirty="0"/>
              <a:t>預測次年油料耗量，週期定為</a:t>
            </a:r>
            <a:r>
              <a:rPr lang="en-US" altLang="zh-TW" sz="2000" dirty="0"/>
              <a:t>365</a:t>
            </a:r>
            <a:r>
              <a:rPr lang="zh-TW" altLang="zh-TW" sz="2000" dirty="0"/>
              <a:t>日</a:t>
            </a:r>
            <a:endParaRPr lang="en-US" altLang="zh-TW" sz="2000" dirty="0"/>
          </a:p>
          <a:p>
            <a:pPr marL="342900" indent="-342900" hangingPunct="0">
              <a:buFont typeface="Arial" panose="020B0604020202020204" pitchFamily="34" charset="0"/>
              <a:buChar char="•"/>
            </a:pPr>
            <a:r>
              <a:rPr lang="zh-TW" altLang="zh-TW" sz="2000" dirty="0"/>
              <a:t>參數隨機設定起始值α</a:t>
            </a:r>
            <a:r>
              <a:rPr lang="en-US" altLang="zh-TW" sz="2000" dirty="0"/>
              <a:t>=0.1</a:t>
            </a:r>
            <a:r>
              <a:rPr lang="zh-TW" altLang="zh-TW" sz="2000" dirty="0"/>
              <a:t>，β</a:t>
            </a:r>
            <a:r>
              <a:rPr lang="en-US" altLang="zh-TW" sz="2000" dirty="0"/>
              <a:t>=0.1</a:t>
            </a:r>
            <a:r>
              <a:rPr lang="zh-TW" altLang="zh-TW" sz="2000" dirty="0"/>
              <a:t>，γ</a:t>
            </a:r>
            <a:r>
              <a:rPr lang="en-US" altLang="zh-TW" sz="2000" dirty="0"/>
              <a:t>=0.1</a:t>
            </a:r>
            <a:r>
              <a:rPr lang="zh-TW" altLang="zh-TW" sz="2000" dirty="0"/>
              <a:t>，採用</a:t>
            </a:r>
            <a:r>
              <a:rPr lang="en-US" altLang="zh-TW" sz="2000" dirty="0"/>
              <a:t>EXCEL</a:t>
            </a:r>
            <a:r>
              <a:rPr lang="zh-TW" altLang="zh-TW" sz="2000" dirty="0"/>
              <a:t>規劃求解，逐步執行規劃求解</a:t>
            </a:r>
            <a:r>
              <a:rPr lang="zh-TW" altLang="en-US" sz="2000" dirty="0"/>
              <a:t>驗證</a:t>
            </a:r>
            <a:r>
              <a:rPr lang="zh-TW" altLang="zh-TW" sz="2000" dirty="0">
                <a:latin typeface="+mn-ea"/>
              </a:rPr>
              <a:t>。</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56</a:t>
            </a:fld>
            <a:endParaRPr lang="zh-CN" altLang="en-US" dirty="0"/>
          </a:p>
        </p:txBody>
      </p:sp>
      <p:pic>
        <p:nvPicPr>
          <p:cNvPr id="8" name="圖片 7">
            <a:extLst>
              <a:ext uri="{FF2B5EF4-FFF2-40B4-BE49-F238E27FC236}">
                <a16:creationId xmlns:a16="http://schemas.microsoft.com/office/drawing/2014/main" id="{25ECF2D0-33D0-4C88-8615-5B17921B39FA}"/>
              </a:ext>
            </a:extLst>
          </p:cNvPr>
          <p:cNvPicPr>
            <a:picLocks noChangeAspect="1"/>
          </p:cNvPicPr>
          <p:nvPr/>
        </p:nvPicPr>
        <p:blipFill rotWithShape="1">
          <a:blip r:embed="rId4">
            <a:extLst>
              <a:ext uri="{28A0092B-C50C-407E-A947-70E740481C1C}">
                <a14:useLocalDpi xmlns:a14="http://schemas.microsoft.com/office/drawing/2010/main" val="0"/>
              </a:ext>
            </a:extLst>
          </a:blip>
          <a:srcRect t="15274" b="47493"/>
          <a:stretch/>
        </p:blipFill>
        <p:spPr>
          <a:xfrm>
            <a:off x="846072" y="3912207"/>
            <a:ext cx="6775013" cy="1833892"/>
          </a:xfrm>
          <a:prstGeom prst="rect">
            <a:avLst/>
          </a:prstGeom>
        </p:spPr>
      </p:pic>
      <p:grpSp>
        <p:nvGrpSpPr>
          <p:cNvPr id="6" name="f5a3406f-ac59-45ff-8c20-2f56631212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C396A96-F7A9-4218-BF0C-BF2FED4943D5}"/>
              </a:ext>
            </a:extLst>
          </p:cNvPr>
          <p:cNvGrpSpPr>
            <a:grpSpLocks noChangeAspect="1"/>
          </p:cNvGrpSpPr>
          <p:nvPr>
            <p:custDataLst>
              <p:tags r:id="rId1"/>
            </p:custDataLst>
          </p:nvPr>
        </p:nvGrpSpPr>
        <p:grpSpPr>
          <a:xfrm>
            <a:off x="4572000" y="3445335"/>
            <a:ext cx="4807577" cy="3014996"/>
            <a:chOff x="5103586" y="1411606"/>
            <a:chExt cx="6410102" cy="4019995"/>
          </a:xfrm>
        </p:grpSpPr>
        <p:sp>
          <p:nvSpPr>
            <p:cNvPr id="7" name="îSliḑê">
              <a:extLst>
                <a:ext uri="{FF2B5EF4-FFF2-40B4-BE49-F238E27FC236}">
                  <a16:creationId xmlns:a16="http://schemas.microsoft.com/office/drawing/2014/main" id="{D6362BA9-843A-46AF-AED2-0E423B428FFF}"/>
                </a:ext>
              </a:extLst>
            </p:cNvPr>
            <p:cNvSpPr txBox="1"/>
            <p:nvPr/>
          </p:nvSpPr>
          <p:spPr bwMode="auto">
            <a:xfrm>
              <a:off x="5103586" y="1411606"/>
              <a:ext cx="80" cy="221599"/>
            </a:xfrm>
            <a:prstGeom prst="rect">
              <a:avLst/>
            </a:prstGeom>
            <a:noFill/>
            <a:scene3d>
              <a:camera prst="orthographicFront">
                <a:rot lat="0" lon="0" rev="0"/>
              </a:camera>
              <a:lightRig rig="threePt" dir="t"/>
            </a:scene3d>
            <a:sp3d prstMaterial="matte">
              <a:bevelT w="1270" h="1270"/>
            </a:sp3d>
          </p:spPr>
          <p:txBody>
            <a:bodyPr anchor="ctr"/>
            <a:lstStyle/>
            <a:p>
              <a:pPr algn="ctr"/>
              <a:endParaRPr sz="1350"/>
            </a:p>
          </p:txBody>
        </p:sp>
        <p:grpSp>
          <p:nvGrpSpPr>
            <p:cNvPr id="9" name="iṡļïḑê">
              <a:extLst>
                <a:ext uri="{FF2B5EF4-FFF2-40B4-BE49-F238E27FC236}">
                  <a16:creationId xmlns:a16="http://schemas.microsoft.com/office/drawing/2014/main" id="{D3B08DA8-69B5-4970-9DFB-977DD4AB5D28}"/>
                </a:ext>
              </a:extLst>
            </p:cNvPr>
            <p:cNvGrpSpPr/>
            <p:nvPr/>
          </p:nvGrpSpPr>
          <p:grpSpPr>
            <a:xfrm>
              <a:off x="8137675" y="2040717"/>
              <a:ext cx="3376013" cy="3390884"/>
              <a:chOff x="8064407" y="1991998"/>
              <a:chExt cx="3376013" cy="3390884"/>
            </a:xfrm>
          </p:grpSpPr>
          <p:sp>
            <p:nvSpPr>
              <p:cNvPr id="10" name="ïṥ1íḋé">
                <a:extLst>
                  <a:ext uri="{FF2B5EF4-FFF2-40B4-BE49-F238E27FC236}">
                    <a16:creationId xmlns:a16="http://schemas.microsoft.com/office/drawing/2014/main" id="{E21352E5-99A0-4263-84ED-C88C492B0E47}"/>
                  </a:ext>
                </a:extLst>
              </p:cNvPr>
              <p:cNvSpPr/>
              <p:nvPr/>
            </p:nvSpPr>
            <p:spPr>
              <a:xfrm>
                <a:off x="8317808" y="2344925"/>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1" name="îṣ1îďè">
                <a:extLst>
                  <a:ext uri="{FF2B5EF4-FFF2-40B4-BE49-F238E27FC236}">
                    <a16:creationId xmlns:a16="http://schemas.microsoft.com/office/drawing/2014/main" id="{32695283-3AC8-479B-A18D-665F309BB9FB}"/>
                  </a:ext>
                </a:extLst>
              </p:cNvPr>
              <p:cNvSpPr/>
              <p:nvPr/>
            </p:nvSpPr>
            <p:spPr bwMode="auto">
              <a:xfrm>
                <a:off x="10489270" y="2875902"/>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2" name="íṩļîḑè">
                <a:extLst>
                  <a:ext uri="{FF2B5EF4-FFF2-40B4-BE49-F238E27FC236}">
                    <a16:creationId xmlns:a16="http://schemas.microsoft.com/office/drawing/2014/main" id="{4D97F0AD-3063-4E46-BCF8-B773330EF040}"/>
                  </a:ext>
                </a:extLst>
              </p:cNvPr>
              <p:cNvSpPr/>
              <p:nvPr/>
            </p:nvSpPr>
            <p:spPr bwMode="auto">
              <a:xfrm>
                <a:off x="9410287" y="2066318"/>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3" name="í$ḻîḋé">
                <a:extLst>
                  <a:ext uri="{FF2B5EF4-FFF2-40B4-BE49-F238E27FC236}">
                    <a16:creationId xmlns:a16="http://schemas.microsoft.com/office/drawing/2014/main" id="{48DF2ACF-C7F3-4F9F-8230-9BA6C8619CB7}"/>
                  </a:ext>
                </a:extLst>
              </p:cNvPr>
              <p:cNvSpPr/>
              <p:nvPr/>
            </p:nvSpPr>
            <p:spPr bwMode="auto">
              <a:xfrm flipH="1">
                <a:off x="8893708" y="2655107"/>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4" name="íṧḷiḓe">
                <a:extLst>
                  <a:ext uri="{FF2B5EF4-FFF2-40B4-BE49-F238E27FC236}">
                    <a16:creationId xmlns:a16="http://schemas.microsoft.com/office/drawing/2014/main" id="{5519C177-5842-4B7B-9F45-B2FA9A6AB9D2}"/>
                  </a:ext>
                </a:extLst>
              </p:cNvPr>
              <p:cNvSpPr/>
              <p:nvPr/>
            </p:nvSpPr>
            <p:spPr bwMode="auto">
              <a:xfrm>
                <a:off x="8077180" y="2092702"/>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5" name="î$ḻïde">
                <a:extLst>
                  <a:ext uri="{FF2B5EF4-FFF2-40B4-BE49-F238E27FC236}">
                    <a16:creationId xmlns:a16="http://schemas.microsoft.com/office/drawing/2014/main" id="{61E2AC0D-CA5C-40B3-A615-CC1A27A52AD0}"/>
                  </a:ext>
                </a:extLst>
              </p:cNvPr>
              <p:cNvSpPr/>
              <p:nvPr/>
            </p:nvSpPr>
            <p:spPr bwMode="auto">
              <a:xfrm>
                <a:off x="8384072" y="2445420"/>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6" name="ïślïḋé">
                <a:extLst>
                  <a:ext uri="{FF2B5EF4-FFF2-40B4-BE49-F238E27FC236}">
                    <a16:creationId xmlns:a16="http://schemas.microsoft.com/office/drawing/2014/main" id="{F3B79AB8-13A3-409B-A7E6-BD9C10AD7127}"/>
                  </a:ext>
                </a:extLst>
              </p:cNvPr>
              <p:cNvSpPr/>
              <p:nvPr/>
            </p:nvSpPr>
            <p:spPr bwMode="auto">
              <a:xfrm>
                <a:off x="8384072" y="2096868"/>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7" name="íŝľïḍé">
                <a:extLst>
                  <a:ext uri="{FF2B5EF4-FFF2-40B4-BE49-F238E27FC236}">
                    <a16:creationId xmlns:a16="http://schemas.microsoft.com/office/drawing/2014/main" id="{7D031C8F-9C0E-4FED-8094-1E5198FB5FD3}"/>
                  </a:ext>
                </a:extLst>
              </p:cNvPr>
              <p:cNvSpPr/>
              <p:nvPr/>
            </p:nvSpPr>
            <p:spPr bwMode="auto">
              <a:xfrm>
                <a:off x="8103564" y="3082812"/>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8" name="íṩḻïḋè">
                <a:extLst>
                  <a:ext uri="{FF2B5EF4-FFF2-40B4-BE49-F238E27FC236}">
                    <a16:creationId xmlns:a16="http://schemas.microsoft.com/office/drawing/2014/main" id="{9A7E848F-AD6A-4EAE-BAA7-4E81D3687BDC}"/>
                  </a:ext>
                </a:extLst>
              </p:cNvPr>
              <p:cNvSpPr/>
              <p:nvPr/>
            </p:nvSpPr>
            <p:spPr bwMode="auto">
              <a:xfrm>
                <a:off x="8670135" y="2092702"/>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19" name="íslídè">
                <a:extLst>
                  <a:ext uri="{FF2B5EF4-FFF2-40B4-BE49-F238E27FC236}">
                    <a16:creationId xmlns:a16="http://schemas.microsoft.com/office/drawing/2014/main" id="{0EDD0BA8-F928-42EC-B5C5-E078B4F37B87}"/>
                  </a:ext>
                </a:extLst>
              </p:cNvPr>
              <p:cNvSpPr/>
              <p:nvPr/>
            </p:nvSpPr>
            <p:spPr bwMode="auto">
              <a:xfrm>
                <a:off x="8692354" y="3142523"/>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0" name="ïśḻiďé">
                <a:extLst>
                  <a:ext uri="{FF2B5EF4-FFF2-40B4-BE49-F238E27FC236}">
                    <a16:creationId xmlns:a16="http://schemas.microsoft.com/office/drawing/2014/main" id="{46319689-EC3E-4E8B-90A5-DD55898712C3}"/>
                  </a:ext>
                </a:extLst>
              </p:cNvPr>
              <p:cNvSpPr/>
              <p:nvPr/>
            </p:nvSpPr>
            <p:spPr bwMode="auto">
              <a:xfrm>
                <a:off x="10140718" y="3695207"/>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1" name="íṣlíḓè">
                <a:extLst>
                  <a:ext uri="{FF2B5EF4-FFF2-40B4-BE49-F238E27FC236}">
                    <a16:creationId xmlns:a16="http://schemas.microsoft.com/office/drawing/2014/main" id="{228308CB-E9D8-4B71-A3BF-5B7DDC75C55C}"/>
                  </a:ext>
                </a:extLst>
              </p:cNvPr>
              <p:cNvSpPr/>
              <p:nvPr/>
            </p:nvSpPr>
            <p:spPr bwMode="auto">
              <a:xfrm>
                <a:off x="8192438" y="3728535"/>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2" name="iṡḻiḋé">
                <a:extLst>
                  <a:ext uri="{FF2B5EF4-FFF2-40B4-BE49-F238E27FC236}">
                    <a16:creationId xmlns:a16="http://schemas.microsoft.com/office/drawing/2014/main" id="{E86901C5-5B94-4F51-AF9D-5FC3D6FD8C29}"/>
                  </a:ext>
                </a:extLst>
              </p:cNvPr>
              <p:cNvSpPr/>
              <p:nvPr/>
            </p:nvSpPr>
            <p:spPr bwMode="auto">
              <a:xfrm flipH="1" flipV="1">
                <a:off x="8735402" y="3728535"/>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3" name="íśľiḓè">
                <a:extLst>
                  <a:ext uri="{FF2B5EF4-FFF2-40B4-BE49-F238E27FC236}">
                    <a16:creationId xmlns:a16="http://schemas.microsoft.com/office/drawing/2014/main" id="{00928BD5-831B-4937-A421-5D4424361301}"/>
                  </a:ext>
                </a:extLst>
              </p:cNvPr>
              <p:cNvSpPr/>
              <p:nvPr/>
            </p:nvSpPr>
            <p:spPr bwMode="auto">
              <a:xfrm flipH="1">
                <a:off x="10851709" y="3243895"/>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4" name="íṣḻîḑê">
                <a:extLst>
                  <a:ext uri="{FF2B5EF4-FFF2-40B4-BE49-F238E27FC236}">
                    <a16:creationId xmlns:a16="http://schemas.microsoft.com/office/drawing/2014/main" id="{EB983D00-6E55-4AA6-9E43-517475EC78B0}"/>
                  </a:ext>
                </a:extLst>
              </p:cNvPr>
              <p:cNvSpPr/>
              <p:nvPr/>
            </p:nvSpPr>
            <p:spPr bwMode="auto">
              <a:xfrm>
                <a:off x="10647576" y="3849347"/>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5" name="iṣlïďê">
                <a:extLst>
                  <a:ext uri="{FF2B5EF4-FFF2-40B4-BE49-F238E27FC236}">
                    <a16:creationId xmlns:a16="http://schemas.microsoft.com/office/drawing/2014/main" id="{85A09CBE-8BEA-4CC8-A21C-A9D71DEAD9AF}"/>
                  </a:ext>
                </a:extLst>
              </p:cNvPr>
              <p:cNvSpPr/>
              <p:nvPr/>
            </p:nvSpPr>
            <p:spPr bwMode="auto">
              <a:xfrm flipH="1" flipV="1">
                <a:off x="10887813" y="4277052"/>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6" name="ïṩḷîḑé">
                <a:extLst>
                  <a:ext uri="{FF2B5EF4-FFF2-40B4-BE49-F238E27FC236}">
                    <a16:creationId xmlns:a16="http://schemas.microsoft.com/office/drawing/2014/main" id="{4885ACEB-C9AE-42C3-B012-D32698420DE2}"/>
                  </a:ext>
                </a:extLst>
              </p:cNvPr>
              <p:cNvSpPr/>
              <p:nvPr/>
            </p:nvSpPr>
            <p:spPr bwMode="auto">
              <a:xfrm>
                <a:off x="10561480" y="4122912"/>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7" name="í$ḷîḓê">
                <a:extLst>
                  <a:ext uri="{FF2B5EF4-FFF2-40B4-BE49-F238E27FC236}">
                    <a16:creationId xmlns:a16="http://schemas.microsoft.com/office/drawing/2014/main" id="{083E7158-17DF-42D4-BEFA-92BE769CE3FE}"/>
                  </a:ext>
                </a:extLst>
              </p:cNvPr>
              <p:cNvSpPr/>
              <p:nvPr/>
            </p:nvSpPr>
            <p:spPr bwMode="auto">
              <a:xfrm flipH="1">
                <a:off x="9028407" y="4896391"/>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29" name="ísḻîďê">
                <a:extLst>
                  <a:ext uri="{FF2B5EF4-FFF2-40B4-BE49-F238E27FC236}">
                    <a16:creationId xmlns:a16="http://schemas.microsoft.com/office/drawing/2014/main" id="{9CADB19A-0EC7-4251-B374-8854537C8589}"/>
                  </a:ext>
                </a:extLst>
              </p:cNvPr>
              <p:cNvSpPr/>
              <p:nvPr/>
            </p:nvSpPr>
            <p:spPr bwMode="auto">
              <a:xfrm flipH="1">
                <a:off x="9660244" y="3159187"/>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0" name="ïṧļîḓè">
                <a:extLst>
                  <a:ext uri="{FF2B5EF4-FFF2-40B4-BE49-F238E27FC236}">
                    <a16:creationId xmlns:a16="http://schemas.microsoft.com/office/drawing/2014/main" id="{043853DB-2B98-421A-8332-78C3FB9C58C4}"/>
                  </a:ext>
                </a:extLst>
              </p:cNvPr>
              <p:cNvSpPr/>
              <p:nvPr/>
            </p:nvSpPr>
            <p:spPr bwMode="auto">
              <a:xfrm flipH="1">
                <a:off x="9778279" y="3675766"/>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algn="ctr"/>
                <a:endParaRPr sz="1350"/>
              </a:p>
            </p:txBody>
          </p:sp>
          <p:sp>
            <p:nvSpPr>
              <p:cNvPr id="31" name="ïš1íḋe">
                <a:extLst>
                  <a:ext uri="{FF2B5EF4-FFF2-40B4-BE49-F238E27FC236}">
                    <a16:creationId xmlns:a16="http://schemas.microsoft.com/office/drawing/2014/main" id="{F147FFA0-6605-4E18-AFC6-894414E41BBF}"/>
                  </a:ext>
                </a:extLst>
              </p:cNvPr>
              <p:cNvSpPr/>
              <p:nvPr/>
            </p:nvSpPr>
            <p:spPr bwMode="auto">
              <a:xfrm>
                <a:off x="10084177" y="2428110"/>
                <a:ext cx="112481"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2" name="iśľïḋê">
                <a:extLst>
                  <a:ext uri="{FF2B5EF4-FFF2-40B4-BE49-F238E27FC236}">
                    <a16:creationId xmlns:a16="http://schemas.microsoft.com/office/drawing/2014/main" id="{E50B4CB4-D803-45C4-B0AA-D3FF172D2140}"/>
                  </a:ext>
                </a:extLst>
              </p:cNvPr>
              <p:cNvSpPr/>
              <p:nvPr/>
            </p:nvSpPr>
            <p:spPr bwMode="auto">
              <a:xfrm>
                <a:off x="10835438" y="324741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3" name="ïṣḷîḓé">
                <a:extLst>
                  <a:ext uri="{FF2B5EF4-FFF2-40B4-BE49-F238E27FC236}">
                    <a16:creationId xmlns:a16="http://schemas.microsoft.com/office/drawing/2014/main" id="{4BC13DFA-B343-4AA8-8BCB-E7E77ABC8489}"/>
                  </a:ext>
                </a:extLst>
              </p:cNvPr>
              <p:cNvSpPr/>
              <p:nvPr/>
            </p:nvSpPr>
            <p:spPr bwMode="auto">
              <a:xfrm>
                <a:off x="10436895" y="3396000"/>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4" name="îŝḻidè">
                <a:extLst>
                  <a:ext uri="{FF2B5EF4-FFF2-40B4-BE49-F238E27FC236}">
                    <a16:creationId xmlns:a16="http://schemas.microsoft.com/office/drawing/2014/main" id="{93969389-CF2C-454B-8400-861F4F12A378}"/>
                  </a:ext>
                </a:extLst>
              </p:cNvPr>
              <p:cNvSpPr/>
              <p:nvPr/>
            </p:nvSpPr>
            <p:spPr bwMode="auto">
              <a:xfrm>
                <a:off x="9985583" y="3119659"/>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5" name="iṡļíďe">
                <a:extLst>
                  <a:ext uri="{FF2B5EF4-FFF2-40B4-BE49-F238E27FC236}">
                    <a16:creationId xmlns:a16="http://schemas.microsoft.com/office/drawing/2014/main" id="{514612BB-1A25-4A88-AA4A-76650045580F}"/>
                  </a:ext>
                </a:extLst>
              </p:cNvPr>
              <p:cNvSpPr/>
              <p:nvPr/>
            </p:nvSpPr>
            <p:spPr bwMode="auto">
              <a:xfrm>
                <a:off x="9394016" y="3809819"/>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6" name="íśḷíďé">
                <a:extLst>
                  <a:ext uri="{FF2B5EF4-FFF2-40B4-BE49-F238E27FC236}">
                    <a16:creationId xmlns:a16="http://schemas.microsoft.com/office/drawing/2014/main" id="{6F97C06B-B2C6-4928-85DD-921E2D8FCBE7}"/>
                  </a:ext>
                </a:extLst>
              </p:cNvPr>
              <p:cNvSpPr/>
              <p:nvPr/>
            </p:nvSpPr>
            <p:spPr bwMode="auto">
              <a:xfrm>
                <a:off x="8841333" y="3184925"/>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8" name="îSḻîḍè">
                <a:extLst>
                  <a:ext uri="{FF2B5EF4-FFF2-40B4-BE49-F238E27FC236}">
                    <a16:creationId xmlns:a16="http://schemas.microsoft.com/office/drawing/2014/main" id="{5F2D1658-838D-4BB4-B2D0-4C2934DC2938}"/>
                  </a:ext>
                </a:extLst>
              </p:cNvPr>
              <p:cNvSpPr/>
              <p:nvPr/>
            </p:nvSpPr>
            <p:spPr bwMode="auto">
              <a:xfrm>
                <a:off x="8548327" y="4095882"/>
                <a:ext cx="111093" cy="112481"/>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39" name="íṥḷiḓè">
                <a:extLst>
                  <a:ext uri="{FF2B5EF4-FFF2-40B4-BE49-F238E27FC236}">
                    <a16:creationId xmlns:a16="http://schemas.microsoft.com/office/drawing/2014/main" id="{E661B50B-EE78-481C-83E7-EE63565A1B29}"/>
                  </a:ext>
                </a:extLst>
              </p:cNvPr>
              <p:cNvSpPr/>
              <p:nvPr/>
            </p:nvSpPr>
            <p:spPr bwMode="auto">
              <a:xfrm>
                <a:off x="9113509" y="4606905"/>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0" name="i$1iďe">
                <a:extLst>
                  <a:ext uri="{FF2B5EF4-FFF2-40B4-BE49-F238E27FC236}">
                    <a16:creationId xmlns:a16="http://schemas.microsoft.com/office/drawing/2014/main" id="{1F380987-B148-43CB-A12E-61FEF187C18D}"/>
                  </a:ext>
                </a:extLst>
              </p:cNvPr>
              <p:cNvSpPr/>
              <p:nvPr/>
            </p:nvSpPr>
            <p:spPr bwMode="auto">
              <a:xfrm>
                <a:off x="10041129" y="4225026"/>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1" name="íṧḷîḋê">
                <a:extLst>
                  <a:ext uri="{FF2B5EF4-FFF2-40B4-BE49-F238E27FC236}">
                    <a16:creationId xmlns:a16="http://schemas.microsoft.com/office/drawing/2014/main" id="{CEC68AE5-82F8-4B1E-BEF4-8785A7BCC5D6}"/>
                  </a:ext>
                </a:extLst>
              </p:cNvPr>
              <p:cNvSpPr/>
              <p:nvPr/>
            </p:nvSpPr>
            <p:spPr bwMode="auto">
              <a:xfrm>
                <a:off x="10492441" y="4063943"/>
                <a:ext cx="112481"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2" name="îṧľíḍê">
                <a:extLst>
                  <a:ext uri="{FF2B5EF4-FFF2-40B4-BE49-F238E27FC236}">
                    <a16:creationId xmlns:a16="http://schemas.microsoft.com/office/drawing/2014/main" id="{4498F5DF-1C2B-4DEC-B07C-CCEC7CE6BCB5}"/>
                  </a:ext>
                </a:extLst>
              </p:cNvPr>
              <p:cNvSpPr/>
              <p:nvPr/>
            </p:nvSpPr>
            <p:spPr bwMode="auto">
              <a:xfrm>
                <a:off x="10835438" y="4225026"/>
                <a:ext cx="111093" cy="111092"/>
              </a:xfrm>
              <a:prstGeom prst="ellipse">
                <a:avLst/>
              </a:prstGeom>
              <a:solidFill>
                <a:schemeClr val="accent1">
                  <a:lumMod val="100000"/>
                </a:schemeClr>
              </a:solidFill>
              <a:ln w="9525">
                <a:solidFill>
                  <a:schemeClr val="accent6"/>
                </a:solidFill>
                <a:round/>
                <a:headEnd/>
                <a:tailEnd/>
              </a:ln>
            </p:spPr>
            <p:txBody>
              <a:bodyPr anchor="ctr"/>
              <a:lstStyle/>
              <a:p>
                <a:pPr algn="ctr"/>
                <a:endParaRPr sz="1350"/>
              </a:p>
            </p:txBody>
          </p:sp>
          <p:sp>
            <p:nvSpPr>
              <p:cNvPr id="43" name="iṩḷidé">
                <a:extLst>
                  <a:ext uri="{FF2B5EF4-FFF2-40B4-BE49-F238E27FC236}">
                    <a16:creationId xmlns:a16="http://schemas.microsoft.com/office/drawing/2014/main" id="{36BD4A94-4F06-4F71-8529-779F1B34515D}"/>
                  </a:ext>
                </a:extLst>
              </p:cNvPr>
              <p:cNvSpPr/>
              <p:nvPr/>
            </p:nvSpPr>
            <p:spPr bwMode="auto">
              <a:xfrm>
                <a:off x="9689405" y="4839456"/>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p:spPr>
            <p:txBody>
              <a:bodyPr anchor="ctr"/>
              <a:lstStyle/>
              <a:p>
                <a:pPr algn="ctr"/>
                <a:endParaRPr sz="1350"/>
              </a:p>
            </p:txBody>
          </p:sp>
          <p:grpSp>
            <p:nvGrpSpPr>
              <p:cNvPr id="44" name="iṣļîdè">
                <a:extLst>
                  <a:ext uri="{FF2B5EF4-FFF2-40B4-BE49-F238E27FC236}">
                    <a16:creationId xmlns:a16="http://schemas.microsoft.com/office/drawing/2014/main" id="{9EA0EDCD-E918-4D02-8107-C8FB3F8236F7}"/>
                  </a:ext>
                </a:extLst>
              </p:cNvPr>
              <p:cNvGrpSpPr/>
              <p:nvPr/>
            </p:nvGrpSpPr>
            <p:grpSpPr>
              <a:xfrm>
                <a:off x="8577077" y="2557054"/>
                <a:ext cx="1992389" cy="2081876"/>
                <a:chOff x="4707152" y="2248023"/>
                <a:chExt cx="2414023" cy="2522443"/>
              </a:xfrm>
            </p:grpSpPr>
            <p:grpSp>
              <p:nvGrpSpPr>
                <p:cNvPr id="91" name="ï$ļïḓé">
                  <a:extLst>
                    <a:ext uri="{FF2B5EF4-FFF2-40B4-BE49-F238E27FC236}">
                      <a16:creationId xmlns:a16="http://schemas.microsoft.com/office/drawing/2014/main" id="{8794CBC6-1A7D-42AC-A0AC-C1B274726E39}"/>
                    </a:ext>
                  </a:extLst>
                </p:cNvPr>
                <p:cNvGrpSpPr/>
                <p:nvPr/>
              </p:nvGrpSpPr>
              <p:grpSpPr>
                <a:xfrm>
                  <a:off x="6792726" y="2408141"/>
                  <a:ext cx="328449" cy="330554"/>
                  <a:chOff x="4149281" y="1887719"/>
                  <a:chExt cx="224837" cy="226650"/>
                </a:xfrm>
              </p:grpSpPr>
              <p:sp>
                <p:nvSpPr>
                  <p:cNvPr id="104" name="îslíḑè">
                    <a:extLst>
                      <a:ext uri="{FF2B5EF4-FFF2-40B4-BE49-F238E27FC236}">
                        <a16:creationId xmlns:a16="http://schemas.microsoft.com/office/drawing/2014/main" id="{A36862DD-AF95-40E8-8454-26529EF96675}"/>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5" name="îšļíḋé">
                    <a:extLst>
                      <a:ext uri="{FF2B5EF4-FFF2-40B4-BE49-F238E27FC236}">
                        <a16:creationId xmlns:a16="http://schemas.microsoft.com/office/drawing/2014/main" id="{F0836628-9A8B-48FA-A483-5FA8C18BE74C}"/>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2" name="íṥḻîḑè">
                  <a:extLst>
                    <a:ext uri="{FF2B5EF4-FFF2-40B4-BE49-F238E27FC236}">
                      <a16:creationId xmlns:a16="http://schemas.microsoft.com/office/drawing/2014/main" id="{80F48A78-75CD-43A0-B07C-18A0BD5916F0}"/>
                    </a:ext>
                  </a:extLst>
                </p:cNvPr>
                <p:cNvGrpSpPr/>
                <p:nvPr/>
              </p:nvGrpSpPr>
              <p:grpSpPr>
                <a:xfrm>
                  <a:off x="5832354" y="2796766"/>
                  <a:ext cx="328449" cy="330554"/>
                  <a:chOff x="4149281" y="1887719"/>
                  <a:chExt cx="224837" cy="226650"/>
                </a:xfrm>
              </p:grpSpPr>
              <p:sp>
                <p:nvSpPr>
                  <p:cNvPr id="102" name="iśľîďe">
                    <a:extLst>
                      <a:ext uri="{FF2B5EF4-FFF2-40B4-BE49-F238E27FC236}">
                        <a16:creationId xmlns:a16="http://schemas.microsoft.com/office/drawing/2014/main" id="{AED06400-B9FC-43CB-947B-11F0950C69B6}"/>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3" name="ïSḷïďé">
                    <a:extLst>
                      <a:ext uri="{FF2B5EF4-FFF2-40B4-BE49-F238E27FC236}">
                        <a16:creationId xmlns:a16="http://schemas.microsoft.com/office/drawing/2014/main" id="{00932FA4-63D3-4E8C-A676-787D318E0809}"/>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3" name="iS1ïdè">
                  <a:extLst>
                    <a:ext uri="{FF2B5EF4-FFF2-40B4-BE49-F238E27FC236}">
                      <a16:creationId xmlns:a16="http://schemas.microsoft.com/office/drawing/2014/main" id="{A853D042-775F-4EE1-9416-F85CBED9841B}"/>
                    </a:ext>
                  </a:extLst>
                </p:cNvPr>
                <p:cNvGrpSpPr/>
                <p:nvPr/>
              </p:nvGrpSpPr>
              <p:grpSpPr>
                <a:xfrm>
                  <a:off x="4707152" y="3462362"/>
                  <a:ext cx="328449" cy="330554"/>
                  <a:chOff x="4149281" y="1887719"/>
                  <a:chExt cx="224837" cy="226650"/>
                </a:xfrm>
              </p:grpSpPr>
              <p:sp>
                <p:nvSpPr>
                  <p:cNvPr id="100" name="is1ïdè">
                    <a:extLst>
                      <a:ext uri="{FF2B5EF4-FFF2-40B4-BE49-F238E27FC236}">
                        <a16:creationId xmlns:a16="http://schemas.microsoft.com/office/drawing/2014/main" id="{99640378-0981-4D8B-B734-FD49F181EA67}"/>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1" name="îş1îḍê">
                    <a:extLst>
                      <a:ext uri="{FF2B5EF4-FFF2-40B4-BE49-F238E27FC236}">
                        <a16:creationId xmlns:a16="http://schemas.microsoft.com/office/drawing/2014/main" id="{DE1C4304-C32D-4854-8B2F-18C76512FF59}"/>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4" name="iSḻiḓê">
                  <a:extLst>
                    <a:ext uri="{FF2B5EF4-FFF2-40B4-BE49-F238E27FC236}">
                      <a16:creationId xmlns:a16="http://schemas.microsoft.com/office/drawing/2014/main" id="{D30F82B1-E0DA-476D-BC13-647BBD00911C}"/>
                    </a:ext>
                  </a:extLst>
                </p:cNvPr>
                <p:cNvGrpSpPr/>
                <p:nvPr/>
              </p:nvGrpSpPr>
              <p:grpSpPr>
                <a:xfrm>
                  <a:off x="5940643" y="4439912"/>
                  <a:ext cx="328449" cy="330554"/>
                  <a:chOff x="4149281" y="1887719"/>
                  <a:chExt cx="224837" cy="226650"/>
                </a:xfrm>
              </p:grpSpPr>
              <p:sp>
                <p:nvSpPr>
                  <p:cNvPr id="98" name="îSlídè">
                    <a:extLst>
                      <a:ext uri="{FF2B5EF4-FFF2-40B4-BE49-F238E27FC236}">
                        <a16:creationId xmlns:a16="http://schemas.microsoft.com/office/drawing/2014/main" id="{A5BEFFDB-05FD-4185-A944-AE7242CA9B11}"/>
                      </a:ext>
                    </a:extLst>
                  </p:cNvPr>
                  <p:cNvSpPr/>
                  <p:nvPr/>
                </p:nvSpPr>
                <p:spPr>
                  <a:xfrm>
                    <a:off x="4149281" y="1887719"/>
                    <a:ext cx="224837" cy="22665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9" name="íśļîḋe">
                    <a:extLst>
                      <a:ext uri="{FF2B5EF4-FFF2-40B4-BE49-F238E27FC236}">
                        <a16:creationId xmlns:a16="http://schemas.microsoft.com/office/drawing/2014/main" id="{D7F7552D-6567-46AC-B3C5-9B811646A7AB}"/>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95" name="iṧļíḍê">
                  <a:extLst>
                    <a:ext uri="{FF2B5EF4-FFF2-40B4-BE49-F238E27FC236}">
                      <a16:creationId xmlns:a16="http://schemas.microsoft.com/office/drawing/2014/main" id="{0302BE4C-DA5F-4221-8974-CBDC35EF96D7}"/>
                    </a:ext>
                  </a:extLst>
                </p:cNvPr>
                <p:cNvGrpSpPr/>
                <p:nvPr/>
              </p:nvGrpSpPr>
              <p:grpSpPr>
                <a:xfrm>
                  <a:off x="5995533" y="2248023"/>
                  <a:ext cx="206943" cy="208270"/>
                  <a:chOff x="4149281" y="1887719"/>
                  <a:chExt cx="224837" cy="226650"/>
                </a:xfrm>
              </p:grpSpPr>
              <p:sp>
                <p:nvSpPr>
                  <p:cNvPr id="96" name="îśľîḍe">
                    <a:extLst>
                      <a:ext uri="{FF2B5EF4-FFF2-40B4-BE49-F238E27FC236}">
                        <a16:creationId xmlns:a16="http://schemas.microsoft.com/office/drawing/2014/main" id="{4F3F347E-E95E-46DF-A91D-290AB968B797}"/>
                      </a:ext>
                    </a:extLst>
                  </p:cNvPr>
                  <p:cNvSpPr/>
                  <p:nvPr/>
                </p:nvSpPr>
                <p:spPr>
                  <a:xfrm>
                    <a:off x="4149281" y="1887719"/>
                    <a:ext cx="224837" cy="226650"/>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7" name="ïŝ1îḋè">
                    <a:extLst>
                      <a:ext uri="{FF2B5EF4-FFF2-40B4-BE49-F238E27FC236}">
                        <a16:creationId xmlns:a16="http://schemas.microsoft.com/office/drawing/2014/main" id="{BADB81EC-7271-4153-8358-76A27C2DC2FB}"/>
                      </a:ext>
                    </a:extLst>
                  </p:cNvPr>
                  <p:cNvSpPr/>
                  <p:nvPr/>
                </p:nvSpPr>
                <p:spPr>
                  <a:xfrm>
                    <a:off x="4209256" y="1948177"/>
                    <a:ext cx="104887" cy="105734"/>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nvGrpSpPr>
              <p:cNvPr id="45" name="îṥ1íḑê">
                <a:extLst>
                  <a:ext uri="{FF2B5EF4-FFF2-40B4-BE49-F238E27FC236}">
                    <a16:creationId xmlns:a16="http://schemas.microsoft.com/office/drawing/2014/main" id="{B2AF6679-E286-47AA-8685-DD91B9314750}"/>
                  </a:ext>
                </a:extLst>
              </p:cNvPr>
              <p:cNvGrpSpPr/>
              <p:nvPr/>
            </p:nvGrpSpPr>
            <p:grpSpPr>
              <a:xfrm>
                <a:off x="9960748" y="3515891"/>
                <a:ext cx="271082" cy="272819"/>
                <a:chOff x="4149281" y="1887719"/>
                <a:chExt cx="224837" cy="226650"/>
              </a:xfrm>
            </p:grpSpPr>
            <p:sp>
              <p:nvSpPr>
                <p:cNvPr id="89" name="íṧḷíḑè">
                  <a:extLst>
                    <a:ext uri="{FF2B5EF4-FFF2-40B4-BE49-F238E27FC236}">
                      <a16:creationId xmlns:a16="http://schemas.microsoft.com/office/drawing/2014/main" id="{98C1353A-94A2-4CB7-9929-8C0FF7A2D06C}"/>
                    </a:ext>
                  </a:extLst>
                </p:cNvPr>
                <p:cNvSpPr/>
                <p:nvPr/>
              </p:nvSpPr>
              <p:spPr>
                <a:xfrm>
                  <a:off x="4149281" y="1887719"/>
                  <a:ext cx="224837" cy="226650"/>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0" name="îṩḻîdê">
                  <a:extLst>
                    <a:ext uri="{FF2B5EF4-FFF2-40B4-BE49-F238E27FC236}">
                      <a16:creationId xmlns:a16="http://schemas.microsoft.com/office/drawing/2014/main" id="{41350659-4BE0-46EC-87A7-35407DC507F0}"/>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6" name="îśľîḋê">
                <a:extLst>
                  <a:ext uri="{FF2B5EF4-FFF2-40B4-BE49-F238E27FC236}">
                    <a16:creationId xmlns:a16="http://schemas.microsoft.com/office/drawing/2014/main" id="{636223CF-69E5-44EF-815C-93ACD05DE6AB}"/>
                  </a:ext>
                </a:extLst>
              </p:cNvPr>
              <p:cNvGrpSpPr/>
              <p:nvPr/>
            </p:nvGrpSpPr>
            <p:grpSpPr>
              <a:xfrm>
                <a:off x="9630783" y="3693124"/>
                <a:ext cx="170798" cy="171893"/>
                <a:chOff x="4149281" y="1887719"/>
                <a:chExt cx="224837" cy="226650"/>
              </a:xfrm>
            </p:grpSpPr>
            <p:sp>
              <p:nvSpPr>
                <p:cNvPr id="87" name="ïṩḻíḑé">
                  <a:extLst>
                    <a:ext uri="{FF2B5EF4-FFF2-40B4-BE49-F238E27FC236}">
                      <a16:creationId xmlns:a16="http://schemas.microsoft.com/office/drawing/2014/main" id="{86ECDC61-4443-4492-BD3C-9BFAED0C964E}"/>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8" name="iṡḻïḋê">
                  <a:extLst>
                    <a:ext uri="{FF2B5EF4-FFF2-40B4-BE49-F238E27FC236}">
                      <a16:creationId xmlns:a16="http://schemas.microsoft.com/office/drawing/2014/main" id="{7469620C-A2DF-4584-9FBF-1282C4E9919E}"/>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7" name="ïṡḷiḓè">
                <a:extLst>
                  <a:ext uri="{FF2B5EF4-FFF2-40B4-BE49-F238E27FC236}">
                    <a16:creationId xmlns:a16="http://schemas.microsoft.com/office/drawing/2014/main" id="{B167144F-7971-41A4-A4D5-6F492C2ECC12}"/>
                  </a:ext>
                </a:extLst>
              </p:cNvPr>
              <p:cNvGrpSpPr/>
              <p:nvPr/>
            </p:nvGrpSpPr>
            <p:grpSpPr>
              <a:xfrm>
                <a:off x="10720278" y="3714243"/>
                <a:ext cx="187879" cy="189083"/>
                <a:chOff x="4149281" y="1887719"/>
                <a:chExt cx="224837" cy="226650"/>
              </a:xfrm>
            </p:grpSpPr>
            <p:sp>
              <p:nvSpPr>
                <p:cNvPr id="85" name="ïsļiḓé">
                  <a:extLst>
                    <a:ext uri="{FF2B5EF4-FFF2-40B4-BE49-F238E27FC236}">
                      <a16:creationId xmlns:a16="http://schemas.microsoft.com/office/drawing/2014/main" id="{FDA16D4B-5833-4F39-8565-07D1F110E7FF}"/>
                    </a:ext>
                  </a:extLst>
                </p:cNvPr>
                <p:cNvSpPr/>
                <p:nvPr/>
              </p:nvSpPr>
              <p:spPr>
                <a:xfrm>
                  <a:off x="4149281" y="1887719"/>
                  <a:ext cx="224837" cy="226650"/>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6" name="îşḷïďe">
                  <a:extLst>
                    <a:ext uri="{FF2B5EF4-FFF2-40B4-BE49-F238E27FC236}">
                      <a16:creationId xmlns:a16="http://schemas.microsoft.com/office/drawing/2014/main" id="{A50BF2FE-A5EF-4385-9AE5-7BA9EDC807E5}"/>
                    </a:ext>
                  </a:extLst>
                </p:cNvPr>
                <p:cNvSpPr/>
                <p:nvPr/>
              </p:nvSpPr>
              <p:spPr>
                <a:xfrm>
                  <a:off x="4209256" y="1948177"/>
                  <a:ext cx="104887" cy="105734"/>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8" name="ïsļíḑe">
                <a:extLst>
                  <a:ext uri="{FF2B5EF4-FFF2-40B4-BE49-F238E27FC236}">
                    <a16:creationId xmlns:a16="http://schemas.microsoft.com/office/drawing/2014/main" id="{15CD78C8-FA79-4E77-98DE-5780DCF2D05B}"/>
                  </a:ext>
                </a:extLst>
              </p:cNvPr>
              <p:cNvGrpSpPr/>
              <p:nvPr/>
            </p:nvGrpSpPr>
            <p:grpSpPr>
              <a:xfrm>
                <a:off x="8064407" y="4282751"/>
                <a:ext cx="206666" cy="207992"/>
                <a:chOff x="4149281" y="1887719"/>
                <a:chExt cx="224837" cy="226650"/>
              </a:xfrm>
            </p:grpSpPr>
            <p:sp>
              <p:nvSpPr>
                <p:cNvPr id="83" name="îşḷídê">
                  <a:extLst>
                    <a:ext uri="{FF2B5EF4-FFF2-40B4-BE49-F238E27FC236}">
                      <a16:creationId xmlns:a16="http://schemas.microsoft.com/office/drawing/2014/main" id="{65948C09-51EE-4834-9154-BF44A4B39F3B}"/>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4" name="íSlîḓê">
                  <a:extLst>
                    <a:ext uri="{FF2B5EF4-FFF2-40B4-BE49-F238E27FC236}">
                      <a16:creationId xmlns:a16="http://schemas.microsoft.com/office/drawing/2014/main" id="{8B88B145-9AE9-4FCD-B24D-BFBE5493C285}"/>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49" name="íṣľïḑê">
                <a:extLst>
                  <a:ext uri="{FF2B5EF4-FFF2-40B4-BE49-F238E27FC236}">
                    <a16:creationId xmlns:a16="http://schemas.microsoft.com/office/drawing/2014/main" id="{5D48D996-F68D-4B66-8CF6-CBD9475633F9}"/>
                  </a:ext>
                </a:extLst>
              </p:cNvPr>
              <p:cNvGrpSpPr/>
              <p:nvPr/>
            </p:nvGrpSpPr>
            <p:grpSpPr>
              <a:xfrm>
                <a:off x="8955070" y="5174890"/>
                <a:ext cx="206666" cy="207992"/>
                <a:chOff x="4149281" y="1887719"/>
                <a:chExt cx="224837" cy="226650"/>
              </a:xfrm>
            </p:grpSpPr>
            <p:sp>
              <p:nvSpPr>
                <p:cNvPr id="81" name="iṩ1íḑê">
                  <a:extLst>
                    <a:ext uri="{FF2B5EF4-FFF2-40B4-BE49-F238E27FC236}">
                      <a16:creationId xmlns:a16="http://schemas.microsoft.com/office/drawing/2014/main" id="{10BF6CA4-3E97-4AAB-B743-E6BDA77FB54C}"/>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2" name="îṥļïḍè">
                  <a:extLst>
                    <a:ext uri="{FF2B5EF4-FFF2-40B4-BE49-F238E27FC236}">
                      <a16:creationId xmlns:a16="http://schemas.microsoft.com/office/drawing/2014/main" id="{BA8A2B2B-AC26-4232-99F8-49D02173C7AD}"/>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0" name="ïS1ïde">
                <a:extLst>
                  <a:ext uri="{FF2B5EF4-FFF2-40B4-BE49-F238E27FC236}">
                    <a16:creationId xmlns:a16="http://schemas.microsoft.com/office/drawing/2014/main" id="{0DCF9BB7-D4F2-4DE6-8F74-B11CE4C0198F}"/>
                  </a:ext>
                </a:extLst>
              </p:cNvPr>
              <p:cNvGrpSpPr/>
              <p:nvPr/>
            </p:nvGrpSpPr>
            <p:grpSpPr>
              <a:xfrm>
                <a:off x="10292880" y="5137384"/>
                <a:ext cx="206666" cy="207992"/>
                <a:chOff x="4149281" y="1887719"/>
                <a:chExt cx="224837" cy="226650"/>
              </a:xfrm>
            </p:grpSpPr>
            <p:sp>
              <p:nvSpPr>
                <p:cNvPr id="79" name="îṥḷiďe">
                  <a:extLst>
                    <a:ext uri="{FF2B5EF4-FFF2-40B4-BE49-F238E27FC236}">
                      <a16:creationId xmlns:a16="http://schemas.microsoft.com/office/drawing/2014/main" id="{85452440-D4E8-4B1E-B43B-CD0A089B92E6}"/>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0" name="iSļïḑé">
                  <a:extLst>
                    <a:ext uri="{FF2B5EF4-FFF2-40B4-BE49-F238E27FC236}">
                      <a16:creationId xmlns:a16="http://schemas.microsoft.com/office/drawing/2014/main" id="{AC7E3A6B-04EA-493A-BDC4-9DED9425857C}"/>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1" name="íṣļiḋê">
                <a:extLst>
                  <a:ext uri="{FF2B5EF4-FFF2-40B4-BE49-F238E27FC236}">
                    <a16:creationId xmlns:a16="http://schemas.microsoft.com/office/drawing/2014/main" id="{20D19BDC-3483-4B79-9EF9-8417AEE92195}"/>
                  </a:ext>
                </a:extLst>
              </p:cNvPr>
              <p:cNvGrpSpPr/>
              <p:nvPr/>
            </p:nvGrpSpPr>
            <p:grpSpPr>
              <a:xfrm>
                <a:off x="11174118" y="4385234"/>
                <a:ext cx="206666" cy="207992"/>
                <a:chOff x="4149281" y="1887719"/>
                <a:chExt cx="224837" cy="226650"/>
              </a:xfrm>
            </p:grpSpPr>
            <p:sp>
              <p:nvSpPr>
                <p:cNvPr id="77" name="ïŝliḑe">
                  <a:extLst>
                    <a:ext uri="{FF2B5EF4-FFF2-40B4-BE49-F238E27FC236}">
                      <a16:creationId xmlns:a16="http://schemas.microsoft.com/office/drawing/2014/main" id="{91538E15-B78A-4EE4-9C8A-F8478AA39AF8}"/>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8" name="îṡľîďe">
                  <a:extLst>
                    <a:ext uri="{FF2B5EF4-FFF2-40B4-BE49-F238E27FC236}">
                      <a16:creationId xmlns:a16="http://schemas.microsoft.com/office/drawing/2014/main" id="{4E09AC73-B807-4AD4-8140-3AC5A7E0F4BA}"/>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52" name="îśľïḍè">
                <a:extLst>
                  <a:ext uri="{FF2B5EF4-FFF2-40B4-BE49-F238E27FC236}">
                    <a16:creationId xmlns:a16="http://schemas.microsoft.com/office/drawing/2014/main" id="{4B3E9B16-7120-449A-AC48-A7D36481900C}"/>
                  </a:ext>
                </a:extLst>
              </p:cNvPr>
              <p:cNvSpPr/>
              <p:nvPr/>
            </p:nvSpPr>
            <p:spPr>
              <a:xfrm>
                <a:off x="11213087" y="3145365"/>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53" name="ïṡḷiḍè">
                <a:extLst>
                  <a:ext uri="{FF2B5EF4-FFF2-40B4-BE49-F238E27FC236}">
                    <a16:creationId xmlns:a16="http://schemas.microsoft.com/office/drawing/2014/main" id="{CFFC8CEC-B14F-41FA-8B7F-DBE413C6E5CB}"/>
                  </a:ext>
                </a:extLst>
              </p:cNvPr>
              <p:cNvGrpSpPr/>
              <p:nvPr/>
            </p:nvGrpSpPr>
            <p:grpSpPr>
              <a:xfrm>
                <a:off x="10849339" y="2499297"/>
                <a:ext cx="170798" cy="171894"/>
                <a:chOff x="4149281" y="1887719"/>
                <a:chExt cx="224837" cy="226650"/>
              </a:xfrm>
            </p:grpSpPr>
            <p:sp>
              <p:nvSpPr>
                <p:cNvPr id="75" name="îšľiḑé">
                  <a:extLst>
                    <a:ext uri="{FF2B5EF4-FFF2-40B4-BE49-F238E27FC236}">
                      <a16:creationId xmlns:a16="http://schemas.microsoft.com/office/drawing/2014/main" id="{42048EA0-B38F-4839-96C5-5EA645461F76}"/>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6" name="is1iḍé">
                  <a:extLst>
                    <a:ext uri="{FF2B5EF4-FFF2-40B4-BE49-F238E27FC236}">
                      <a16:creationId xmlns:a16="http://schemas.microsoft.com/office/drawing/2014/main" id="{70F07CE0-037F-4DB3-B6EC-60177718E055}"/>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4" name="iSḻiḍè">
                <a:extLst>
                  <a:ext uri="{FF2B5EF4-FFF2-40B4-BE49-F238E27FC236}">
                    <a16:creationId xmlns:a16="http://schemas.microsoft.com/office/drawing/2014/main" id="{F76DBE38-621D-4915-BC6E-BE45ED3B817E}"/>
                  </a:ext>
                </a:extLst>
              </p:cNvPr>
              <p:cNvGrpSpPr/>
              <p:nvPr/>
            </p:nvGrpSpPr>
            <p:grpSpPr>
              <a:xfrm>
                <a:off x="10199623" y="2101555"/>
                <a:ext cx="170798" cy="171894"/>
                <a:chOff x="4149281" y="1887719"/>
                <a:chExt cx="224837" cy="226650"/>
              </a:xfrm>
            </p:grpSpPr>
            <p:sp>
              <p:nvSpPr>
                <p:cNvPr id="73" name="íśḻíḍê">
                  <a:extLst>
                    <a:ext uri="{FF2B5EF4-FFF2-40B4-BE49-F238E27FC236}">
                      <a16:creationId xmlns:a16="http://schemas.microsoft.com/office/drawing/2014/main" id="{F19F1A84-265F-4E5E-8FA7-95A502BEE32D}"/>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4" name="îṡḻíḋe">
                  <a:extLst>
                    <a:ext uri="{FF2B5EF4-FFF2-40B4-BE49-F238E27FC236}">
                      <a16:creationId xmlns:a16="http://schemas.microsoft.com/office/drawing/2014/main" id="{ECC3BE04-8B3D-4691-9596-67E1C66F0931}"/>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5" name="íś1iďê">
                <a:extLst>
                  <a:ext uri="{FF2B5EF4-FFF2-40B4-BE49-F238E27FC236}">
                    <a16:creationId xmlns:a16="http://schemas.microsoft.com/office/drawing/2014/main" id="{97EB83E0-AFC0-4D22-8AF1-4E52C5683E6D}"/>
                  </a:ext>
                </a:extLst>
              </p:cNvPr>
              <p:cNvGrpSpPr/>
              <p:nvPr/>
            </p:nvGrpSpPr>
            <p:grpSpPr>
              <a:xfrm>
                <a:off x="9344445" y="1991998"/>
                <a:ext cx="170798" cy="171894"/>
                <a:chOff x="4149281" y="1887719"/>
                <a:chExt cx="224837" cy="226650"/>
              </a:xfrm>
            </p:grpSpPr>
            <p:sp>
              <p:nvSpPr>
                <p:cNvPr id="71" name="iSļîḑé">
                  <a:extLst>
                    <a:ext uri="{FF2B5EF4-FFF2-40B4-BE49-F238E27FC236}">
                      <a16:creationId xmlns:a16="http://schemas.microsoft.com/office/drawing/2014/main" id="{E9243D3C-676B-45D7-B815-2646D80F809D}"/>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2" name="î$ḷidé">
                  <a:extLst>
                    <a:ext uri="{FF2B5EF4-FFF2-40B4-BE49-F238E27FC236}">
                      <a16:creationId xmlns:a16="http://schemas.microsoft.com/office/drawing/2014/main" id="{04F244C4-3214-4773-9FD4-1A33A0E3860E}"/>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6" name="îṧḷíḓè">
                <a:extLst>
                  <a:ext uri="{FF2B5EF4-FFF2-40B4-BE49-F238E27FC236}">
                    <a16:creationId xmlns:a16="http://schemas.microsoft.com/office/drawing/2014/main" id="{18E5851A-B801-4714-A656-A14F0FB27320}"/>
                  </a:ext>
                </a:extLst>
              </p:cNvPr>
              <p:cNvGrpSpPr/>
              <p:nvPr/>
            </p:nvGrpSpPr>
            <p:grpSpPr>
              <a:xfrm>
                <a:off x="8284829" y="2625930"/>
                <a:ext cx="181307" cy="182470"/>
                <a:chOff x="4149281" y="1887719"/>
                <a:chExt cx="224837" cy="226650"/>
              </a:xfrm>
            </p:grpSpPr>
            <p:sp>
              <p:nvSpPr>
                <p:cNvPr id="69" name="iṧ1îdé">
                  <a:extLst>
                    <a:ext uri="{FF2B5EF4-FFF2-40B4-BE49-F238E27FC236}">
                      <a16:creationId xmlns:a16="http://schemas.microsoft.com/office/drawing/2014/main" id="{F6A88524-4682-49E0-BBA5-639F5A863316}"/>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0" name="iṡḻîḋé">
                  <a:extLst>
                    <a:ext uri="{FF2B5EF4-FFF2-40B4-BE49-F238E27FC236}">
                      <a16:creationId xmlns:a16="http://schemas.microsoft.com/office/drawing/2014/main" id="{062DC5F6-0354-4C0A-B0DF-8F29DC27466A}"/>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7" name="îṧľïḓe">
                <a:extLst>
                  <a:ext uri="{FF2B5EF4-FFF2-40B4-BE49-F238E27FC236}">
                    <a16:creationId xmlns:a16="http://schemas.microsoft.com/office/drawing/2014/main" id="{F49C811A-2EFB-4A81-AD18-A7A94CAB706F}"/>
                  </a:ext>
                </a:extLst>
              </p:cNvPr>
              <p:cNvGrpSpPr/>
              <p:nvPr/>
            </p:nvGrpSpPr>
            <p:grpSpPr>
              <a:xfrm>
                <a:off x="8575520" y="3036395"/>
                <a:ext cx="164825" cy="165880"/>
                <a:chOff x="4149281" y="1887719"/>
                <a:chExt cx="224837" cy="226650"/>
              </a:xfrm>
            </p:grpSpPr>
            <p:sp>
              <p:nvSpPr>
                <p:cNvPr id="67" name="îśḷídé">
                  <a:extLst>
                    <a:ext uri="{FF2B5EF4-FFF2-40B4-BE49-F238E27FC236}">
                      <a16:creationId xmlns:a16="http://schemas.microsoft.com/office/drawing/2014/main" id="{42EF5FEC-B5FF-4B86-8D3E-6BD5A148DA46}"/>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8" name="iṩļíḑe">
                  <a:extLst>
                    <a:ext uri="{FF2B5EF4-FFF2-40B4-BE49-F238E27FC236}">
                      <a16:creationId xmlns:a16="http://schemas.microsoft.com/office/drawing/2014/main" id="{A97E0D46-CA0E-4200-9C7A-480983B02D0B}"/>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8" name="ïŝḻîḍe">
                <a:extLst>
                  <a:ext uri="{FF2B5EF4-FFF2-40B4-BE49-F238E27FC236}">
                    <a16:creationId xmlns:a16="http://schemas.microsoft.com/office/drawing/2014/main" id="{8FB8EA45-9350-4790-B438-0C0B3A98C9D8}"/>
                  </a:ext>
                </a:extLst>
              </p:cNvPr>
              <p:cNvGrpSpPr/>
              <p:nvPr/>
            </p:nvGrpSpPr>
            <p:grpSpPr>
              <a:xfrm>
                <a:off x="8709469" y="4330439"/>
                <a:ext cx="271082" cy="272820"/>
                <a:chOff x="4149281" y="1887719"/>
                <a:chExt cx="224837" cy="226650"/>
              </a:xfrm>
            </p:grpSpPr>
            <p:sp>
              <p:nvSpPr>
                <p:cNvPr id="65" name="ïślidé">
                  <a:extLst>
                    <a:ext uri="{FF2B5EF4-FFF2-40B4-BE49-F238E27FC236}">
                      <a16:creationId xmlns:a16="http://schemas.microsoft.com/office/drawing/2014/main" id="{9DE89647-22A4-401D-BC36-7EE24E1AE995}"/>
                    </a:ext>
                  </a:extLst>
                </p:cNvPr>
                <p:cNvSpPr/>
                <p:nvPr/>
              </p:nvSpPr>
              <p:spPr>
                <a:xfrm>
                  <a:off x="4149281" y="1887719"/>
                  <a:ext cx="224837" cy="22665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6" name="ïşlíḋê">
                  <a:extLst>
                    <a:ext uri="{FF2B5EF4-FFF2-40B4-BE49-F238E27FC236}">
                      <a16:creationId xmlns:a16="http://schemas.microsoft.com/office/drawing/2014/main" id="{E7AA7DA0-DCEE-4A2E-9054-8E4E9DCFC2C3}"/>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59" name="íṩlïďé">
                <a:extLst>
                  <a:ext uri="{FF2B5EF4-FFF2-40B4-BE49-F238E27FC236}">
                    <a16:creationId xmlns:a16="http://schemas.microsoft.com/office/drawing/2014/main" id="{7C706E8A-FC88-455E-9A4F-6ED3788E07F3}"/>
                  </a:ext>
                </a:extLst>
              </p:cNvPr>
              <p:cNvGrpSpPr/>
              <p:nvPr/>
            </p:nvGrpSpPr>
            <p:grpSpPr>
              <a:xfrm>
                <a:off x="9215633" y="2351279"/>
                <a:ext cx="170798" cy="171894"/>
                <a:chOff x="4149281" y="1887719"/>
                <a:chExt cx="224837" cy="226650"/>
              </a:xfrm>
            </p:grpSpPr>
            <p:sp>
              <p:nvSpPr>
                <p:cNvPr id="63" name="iṡḷïde">
                  <a:extLst>
                    <a:ext uri="{FF2B5EF4-FFF2-40B4-BE49-F238E27FC236}">
                      <a16:creationId xmlns:a16="http://schemas.microsoft.com/office/drawing/2014/main" id="{C5EA9338-6A3C-4B09-AD0E-D37E8B3889B9}"/>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4" name="ïśḻîḑê">
                  <a:extLst>
                    <a:ext uri="{FF2B5EF4-FFF2-40B4-BE49-F238E27FC236}">
                      <a16:creationId xmlns:a16="http://schemas.microsoft.com/office/drawing/2014/main" id="{D31ACF9C-8886-4BB8-82FD-9C47F80545A2}"/>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60" name="ïšļïḑé">
                <a:extLst>
                  <a:ext uri="{FF2B5EF4-FFF2-40B4-BE49-F238E27FC236}">
                    <a16:creationId xmlns:a16="http://schemas.microsoft.com/office/drawing/2014/main" id="{6B9270DC-BEC0-4B85-B514-E4833655C01E}"/>
                  </a:ext>
                </a:extLst>
              </p:cNvPr>
              <p:cNvGrpSpPr/>
              <p:nvPr/>
            </p:nvGrpSpPr>
            <p:grpSpPr>
              <a:xfrm>
                <a:off x="10526093" y="4752957"/>
                <a:ext cx="206667" cy="207992"/>
                <a:chOff x="4149281" y="1887719"/>
                <a:chExt cx="224837" cy="226650"/>
              </a:xfrm>
            </p:grpSpPr>
            <p:sp>
              <p:nvSpPr>
                <p:cNvPr id="61" name="išļîḓé">
                  <a:extLst>
                    <a:ext uri="{FF2B5EF4-FFF2-40B4-BE49-F238E27FC236}">
                      <a16:creationId xmlns:a16="http://schemas.microsoft.com/office/drawing/2014/main" id="{0791D363-0BCD-4F54-A115-65E1B15BF7BF}"/>
                    </a:ext>
                  </a:extLst>
                </p:cNvPr>
                <p:cNvSpPr/>
                <p:nvPr/>
              </p:nvSpPr>
              <p:spPr>
                <a:xfrm>
                  <a:off x="4149281" y="1887719"/>
                  <a:ext cx="224837" cy="22665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2" name="ïṣḻïḓê">
                  <a:extLst>
                    <a:ext uri="{FF2B5EF4-FFF2-40B4-BE49-F238E27FC236}">
                      <a16:creationId xmlns:a16="http://schemas.microsoft.com/office/drawing/2014/main" id="{1B306EB4-57FF-450E-B671-4F600AB30E3E}"/>
                    </a:ext>
                  </a:extLst>
                </p:cNvPr>
                <p:cNvSpPr/>
                <p:nvPr/>
              </p:nvSpPr>
              <p:spPr>
                <a:xfrm>
                  <a:off x="4209256" y="1948177"/>
                  <a:ext cx="104887" cy="10573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grpSp>
      <p:pic>
        <p:nvPicPr>
          <p:cNvPr id="106" name="圖片 105">
            <a:extLst>
              <a:ext uri="{FF2B5EF4-FFF2-40B4-BE49-F238E27FC236}">
                <a16:creationId xmlns:a16="http://schemas.microsoft.com/office/drawing/2014/main" id="{051A37BA-3A92-4B44-8C70-BB5C24F1F20C}"/>
              </a:ext>
            </a:extLst>
          </p:cNvPr>
          <p:cNvPicPr>
            <a:picLocks noChangeAspect="1"/>
          </p:cNvPicPr>
          <p:nvPr/>
        </p:nvPicPr>
        <p:blipFill rotWithShape="1">
          <a:blip r:embed="rId4">
            <a:extLst>
              <a:ext uri="{28A0092B-C50C-407E-A947-70E740481C1C}">
                <a14:useLocalDpi xmlns:a14="http://schemas.microsoft.com/office/drawing/2010/main" val="0"/>
              </a:ext>
            </a:extLst>
          </a:blip>
          <a:srcRect t="-1" b="84125"/>
          <a:stretch/>
        </p:blipFill>
        <p:spPr>
          <a:xfrm>
            <a:off x="435494" y="2882172"/>
            <a:ext cx="6775013" cy="781969"/>
          </a:xfrm>
          <a:prstGeom prst="rect">
            <a:avLst/>
          </a:prstGeom>
        </p:spPr>
      </p:pic>
    </p:spTree>
    <p:extLst>
      <p:ext uri="{BB962C8B-B14F-4D97-AF65-F5344CB8AC3E}">
        <p14:creationId xmlns:p14="http://schemas.microsoft.com/office/powerpoint/2010/main" val="2358084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4.3.2</a:t>
            </a:r>
            <a:r>
              <a:rPr lang="en-US" altLang="zh-TW" sz="3600" kern="100" dirty="0">
                <a:latin typeface="微軟正黑體" panose="020B0604030504040204" pitchFamily="34" charset="-120"/>
                <a:ea typeface="+mn-ea"/>
                <a:cs typeface="Times New Roman" panose="02020603050405020304" pitchFamily="18" charset="0"/>
              </a:rPr>
              <a:t> </a:t>
            </a:r>
            <a:r>
              <a:rPr lang="en-US" altLang="zh-TW" sz="3600" kern="100" dirty="0">
                <a:latin typeface="微軟正黑體" panose="020B0604030504040204" pitchFamily="34" charset="-120"/>
                <a:cs typeface="Times New Roman" panose="02020603050405020304" pitchFamily="18" charset="0"/>
              </a:rPr>
              <a:t>Holt-Winters </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1092112" y="1249178"/>
            <a:ext cx="7578049" cy="1538883"/>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4.3.2.2 </a:t>
            </a:r>
            <a:r>
              <a:rPr lang="zh-TW" altLang="en-US" sz="2400" kern="100" dirty="0">
                <a:latin typeface="微軟正黑體" panose="020B0604030504040204" pitchFamily="34" charset="-120"/>
                <a:cs typeface="Times New Roman" panose="02020603050405020304" pitchFamily="18" charset="0"/>
              </a:rPr>
              <a:t>平滑參數選定</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1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en-US" sz="2000" dirty="0"/>
              <a:t>經過推演過程確定三次指數平滑法參數</a:t>
            </a:r>
            <a:endParaRPr lang="en-US" altLang="zh-TW" sz="2000" dirty="0"/>
          </a:p>
          <a:p>
            <a:pPr marL="342900" indent="-342900" hangingPunct="0">
              <a:buFont typeface="Arial" panose="020B0604020202020204" pitchFamily="34" charset="0"/>
              <a:buChar char="•"/>
            </a:pPr>
            <a:r>
              <a:rPr lang="zh-TW" altLang="zh-TW" sz="2000" dirty="0"/>
              <a:t>擬合結果，水平項參數約為</a:t>
            </a:r>
            <a:r>
              <a:rPr lang="en-US" altLang="zh-TW" sz="2000" dirty="0"/>
              <a:t>0.1166550</a:t>
            </a:r>
            <a:r>
              <a:rPr lang="zh-TW" altLang="zh-TW" sz="2000" dirty="0"/>
              <a:t>，趨勢項參數約為</a:t>
            </a:r>
            <a:r>
              <a:rPr lang="en-US" altLang="zh-TW" sz="2000" dirty="0"/>
              <a:t>0.0000001</a:t>
            </a:r>
            <a:r>
              <a:rPr lang="zh-TW" altLang="zh-TW" sz="2000" dirty="0"/>
              <a:t>，週期參數約為</a:t>
            </a:r>
            <a:r>
              <a:rPr lang="en-US" altLang="zh-TW" sz="2000" dirty="0"/>
              <a:t>0.0167684</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57</a:t>
            </a:fld>
            <a:endParaRPr lang="zh-CN" altLang="en-US" dirty="0"/>
          </a:p>
        </p:txBody>
      </p:sp>
      <p:graphicFrame>
        <p:nvGraphicFramePr>
          <p:cNvPr id="5" name="表格 5">
            <a:extLst>
              <a:ext uri="{FF2B5EF4-FFF2-40B4-BE49-F238E27FC236}">
                <a16:creationId xmlns:a16="http://schemas.microsoft.com/office/drawing/2014/main" id="{E30A2881-991F-4ECB-9F9D-902C3422870A}"/>
              </a:ext>
            </a:extLst>
          </p:cNvPr>
          <p:cNvGraphicFramePr>
            <a:graphicFrameLocks noGrp="1"/>
          </p:cNvGraphicFramePr>
          <p:nvPr>
            <p:extLst>
              <p:ext uri="{D42A27DB-BD31-4B8C-83A1-F6EECF244321}">
                <p14:modId xmlns:p14="http://schemas.microsoft.com/office/powerpoint/2010/main" val="1731656645"/>
              </p:ext>
            </p:extLst>
          </p:nvPr>
        </p:nvGraphicFramePr>
        <p:xfrm>
          <a:off x="1194999" y="3429000"/>
          <a:ext cx="7210870" cy="2654300"/>
        </p:xfrm>
        <a:graphic>
          <a:graphicData uri="http://schemas.openxmlformats.org/drawingml/2006/table">
            <a:tbl>
              <a:tblPr firstRow="1" bandRow="1">
                <a:tableStyleId>{00A15C55-8517-42AA-B614-E9B94910E393}</a:tableStyleId>
              </a:tblPr>
              <a:tblGrid>
                <a:gridCol w="3605435">
                  <a:extLst>
                    <a:ext uri="{9D8B030D-6E8A-4147-A177-3AD203B41FA5}">
                      <a16:colId xmlns:a16="http://schemas.microsoft.com/office/drawing/2014/main" val="1371149748"/>
                    </a:ext>
                  </a:extLst>
                </a:gridCol>
                <a:gridCol w="3605435">
                  <a:extLst>
                    <a:ext uri="{9D8B030D-6E8A-4147-A177-3AD203B41FA5}">
                      <a16:colId xmlns:a16="http://schemas.microsoft.com/office/drawing/2014/main" val="2072618711"/>
                    </a:ext>
                  </a:extLst>
                </a:gridCol>
              </a:tblGrid>
              <a:tr h="663575">
                <a:tc>
                  <a:txBody>
                    <a:bodyPr/>
                    <a:lstStyle/>
                    <a:p>
                      <a:pPr algn="ctr"/>
                      <a:r>
                        <a:rPr lang="zh-TW" altLang="en-US" dirty="0"/>
                        <a:t>平滑參數</a:t>
                      </a:r>
                    </a:p>
                  </a:txBody>
                  <a:tcPr anchor="ctr"/>
                </a:tc>
                <a:tc>
                  <a:txBody>
                    <a:bodyPr/>
                    <a:lstStyle/>
                    <a:p>
                      <a:pPr algn="ctr"/>
                      <a:r>
                        <a:rPr lang="zh-TW" altLang="zh-TW" sz="1800" kern="1200" dirty="0">
                          <a:effectLst/>
                        </a:rPr>
                        <a:t>最優擬合數值</a:t>
                      </a:r>
                      <a:endParaRPr lang="zh-TW" altLang="en-US" dirty="0"/>
                    </a:p>
                  </a:txBody>
                  <a:tcPr anchor="ctr"/>
                </a:tc>
                <a:extLst>
                  <a:ext uri="{0D108BD9-81ED-4DB2-BD59-A6C34878D82A}">
                    <a16:rowId xmlns:a16="http://schemas.microsoft.com/office/drawing/2014/main" val="2011140081"/>
                  </a:ext>
                </a:extLst>
              </a:tr>
              <a:tr h="663575">
                <a:tc>
                  <a:txBody>
                    <a:bodyPr/>
                    <a:lstStyle/>
                    <a:p>
                      <a:pPr algn="ctr"/>
                      <a:r>
                        <a:rPr lang="en-US" altLang="zh-TW" sz="1800" kern="1200" dirty="0">
                          <a:effectLst/>
                        </a:rPr>
                        <a:t>α</a:t>
                      </a:r>
                      <a:endParaRPr lang="zh-TW" altLang="en-US" dirty="0"/>
                    </a:p>
                  </a:txBody>
                  <a:tcPr anchor="ctr"/>
                </a:tc>
                <a:tc>
                  <a:txBody>
                    <a:bodyPr/>
                    <a:lstStyle/>
                    <a:p>
                      <a:pPr algn="ctr"/>
                      <a:r>
                        <a:rPr lang="en-US" altLang="zh-TW" sz="1800" kern="1200" dirty="0">
                          <a:effectLst/>
                        </a:rPr>
                        <a:t>0.1166550</a:t>
                      </a:r>
                      <a:endParaRPr lang="zh-TW" altLang="en-US" dirty="0"/>
                    </a:p>
                  </a:txBody>
                  <a:tcPr anchor="ctr"/>
                </a:tc>
                <a:extLst>
                  <a:ext uri="{0D108BD9-81ED-4DB2-BD59-A6C34878D82A}">
                    <a16:rowId xmlns:a16="http://schemas.microsoft.com/office/drawing/2014/main" val="756006071"/>
                  </a:ext>
                </a:extLst>
              </a:tr>
              <a:tr h="663575">
                <a:tc>
                  <a:txBody>
                    <a:bodyPr/>
                    <a:lstStyle/>
                    <a:p>
                      <a:pPr algn="ctr"/>
                      <a:r>
                        <a:rPr lang="en-US" altLang="zh-TW" sz="1800" kern="1200" dirty="0">
                          <a:effectLst/>
                        </a:rPr>
                        <a:t>β</a:t>
                      </a:r>
                      <a:endParaRPr lang="zh-TW" altLang="en-US" dirty="0"/>
                    </a:p>
                  </a:txBody>
                  <a:tcPr anchor="ctr"/>
                </a:tc>
                <a:tc>
                  <a:txBody>
                    <a:bodyPr/>
                    <a:lstStyle/>
                    <a:p>
                      <a:pPr algn="ctr"/>
                      <a:r>
                        <a:rPr lang="en-US" altLang="zh-TW" sz="1800" kern="1200" dirty="0">
                          <a:effectLst/>
                        </a:rPr>
                        <a:t>0.0000001</a:t>
                      </a:r>
                      <a:endParaRPr lang="zh-TW" altLang="en-US" dirty="0"/>
                    </a:p>
                  </a:txBody>
                  <a:tcPr anchor="ctr"/>
                </a:tc>
                <a:extLst>
                  <a:ext uri="{0D108BD9-81ED-4DB2-BD59-A6C34878D82A}">
                    <a16:rowId xmlns:a16="http://schemas.microsoft.com/office/drawing/2014/main" val="648865923"/>
                  </a:ext>
                </a:extLst>
              </a:tr>
              <a:tr h="663575">
                <a:tc>
                  <a:txBody>
                    <a:bodyPr/>
                    <a:lstStyle/>
                    <a:p>
                      <a:pPr algn="ctr"/>
                      <a:r>
                        <a:rPr lang="en-US" altLang="zh-TW" sz="1800" kern="1200" dirty="0">
                          <a:effectLst/>
                        </a:rPr>
                        <a:t>γ</a:t>
                      </a:r>
                      <a:endParaRPr lang="zh-TW" altLang="en-US" dirty="0"/>
                    </a:p>
                  </a:txBody>
                  <a:tcPr anchor="ctr"/>
                </a:tc>
                <a:tc>
                  <a:txBody>
                    <a:bodyPr/>
                    <a:lstStyle/>
                    <a:p>
                      <a:pPr algn="ctr"/>
                      <a:r>
                        <a:rPr lang="en-US" altLang="zh-TW" sz="1800" kern="1200" dirty="0">
                          <a:effectLst/>
                        </a:rPr>
                        <a:t>0.0167684</a:t>
                      </a:r>
                      <a:endParaRPr lang="zh-TW" altLang="en-US" dirty="0"/>
                    </a:p>
                  </a:txBody>
                  <a:tcPr anchor="ctr"/>
                </a:tc>
                <a:extLst>
                  <a:ext uri="{0D108BD9-81ED-4DB2-BD59-A6C34878D82A}">
                    <a16:rowId xmlns:a16="http://schemas.microsoft.com/office/drawing/2014/main" val="2503744050"/>
                  </a:ext>
                </a:extLst>
              </a:tr>
            </a:tbl>
          </a:graphicData>
        </a:graphic>
      </p:graphicFrame>
    </p:spTree>
    <p:extLst>
      <p:ext uri="{BB962C8B-B14F-4D97-AF65-F5344CB8AC3E}">
        <p14:creationId xmlns:p14="http://schemas.microsoft.com/office/powerpoint/2010/main" val="1148539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4.3.2</a:t>
            </a:r>
            <a:r>
              <a:rPr lang="en-US" altLang="zh-TW" sz="3600" kern="100" dirty="0">
                <a:latin typeface="微軟正黑體" panose="020B0604030504040204" pitchFamily="34" charset="-120"/>
                <a:ea typeface="+mn-ea"/>
                <a:cs typeface="Times New Roman" panose="02020603050405020304" pitchFamily="18" charset="0"/>
              </a:rPr>
              <a:t> </a:t>
            </a:r>
            <a:r>
              <a:rPr lang="en-US" altLang="zh-TW" sz="3600" kern="100" dirty="0">
                <a:latin typeface="微軟正黑體" panose="020B0604030504040204" pitchFamily="34" charset="-120"/>
                <a:cs typeface="Times New Roman" panose="02020603050405020304" pitchFamily="18" charset="0"/>
              </a:rPr>
              <a:t>Holt-Winters </a:t>
            </a:r>
            <a:r>
              <a:rPr lang="zh-TW" altLang="en-US" sz="3600" kern="100" dirty="0">
                <a:latin typeface="微軟正黑體" panose="020B0604030504040204" pitchFamily="34" charset="-120"/>
                <a:cs typeface="Times New Roman" panose="02020603050405020304" pitchFamily="18" charset="0"/>
              </a:rPr>
              <a:t>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923330"/>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4.3.2.3</a:t>
            </a:r>
            <a:r>
              <a:rPr lang="zh-TW" altLang="en-US" sz="2400" kern="100" dirty="0">
                <a:latin typeface="微軟正黑體" panose="020B0604030504040204" pitchFamily="34" charset="-120"/>
                <a:cs typeface="Times New Roman" panose="02020603050405020304" pitchFamily="18" charset="0"/>
              </a:rPr>
              <a:t>準確度驗證</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1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dirty="0">
                <a:latin typeface="+mn-ea"/>
              </a:rPr>
              <a:t>採用</a:t>
            </a:r>
            <a:r>
              <a:rPr lang="en-US" altLang="zh-TW" dirty="0">
                <a:latin typeface="+mn-ea"/>
              </a:rPr>
              <a:t>MAPE</a:t>
            </a:r>
            <a:r>
              <a:rPr lang="zh-TW" altLang="zh-TW" dirty="0">
                <a:latin typeface="+mn-ea"/>
              </a:rPr>
              <a:t>及</a:t>
            </a:r>
            <a:r>
              <a:rPr lang="en-US" altLang="zh-TW" dirty="0">
                <a:latin typeface="+mn-ea"/>
              </a:rPr>
              <a:t>MAE</a:t>
            </a:r>
            <a:r>
              <a:rPr lang="zh-TW" altLang="zh-TW" dirty="0">
                <a:latin typeface="+mn-ea"/>
              </a:rPr>
              <a:t>驗證準確度，求得數值如下</a:t>
            </a:r>
            <a:r>
              <a:rPr lang="zh-TW" altLang="zh-TW" dirty="0"/>
              <a:t>表</a:t>
            </a:r>
            <a:r>
              <a:rPr lang="zh-TW" altLang="zh-TW" sz="2000" dirty="0"/>
              <a:t>。</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58</a:t>
            </a:fld>
            <a:endParaRPr lang="zh-CN" altLang="en-US" dirty="0"/>
          </a:p>
        </p:txBody>
      </p:sp>
      <p:graphicFrame>
        <p:nvGraphicFramePr>
          <p:cNvPr id="3" name="表格 2">
            <a:extLst>
              <a:ext uri="{FF2B5EF4-FFF2-40B4-BE49-F238E27FC236}">
                <a16:creationId xmlns:a16="http://schemas.microsoft.com/office/drawing/2014/main" id="{837EFBE1-B8D8-4657-A01B-5A140647C05B}"/>
              </a:ext>
            </a:extLst>
          </p:cNvPr>
          <p:cNvGraphicFramePr>
            <a:graphicFrameLocks noGrp="1"/>
          </p:cNvGraphicFramePr>
          <p:nvPr>
            <p:extLst>
              <p:ext uri="{D42A27DB-BD31-4B8C-83A1-F6EECF244321}">
                <p14:modId xmlns:p14="http://schemas.microsoft.com/office/powerpoint/2010/main" val="2074136094"/>
              </p:ext>
            </p:extLst>
          </p:nvPr>
        </p:nvGraphicFramePr>
        <p:xfrm>
          <a:off x="1179895" y="2089006"/>
          <a:ext cx="6982513" cy="1061818"/>
        </p:xfrm>
        <a:graphic>
          <a:graphicData uri="http://schemas.openxmlformats.org/drawingml/2006/table">
            <a:tbl>
              <a:tblPr firstRow="1" firstCol="1" bandRow="1">
                <a:tableStyleId>{00A15C55-8517-42AA-B614-E9B94910E393}</a:tableStyleId>
              </a:tblPr>
              <a:tblGrid>
                <a:gridCol w="2839966">
                  <a:extLst>
                    <a:ext uri="{9D8B030D-6E8A-4147-A177-3AD203B41FA5}">
                      <a16:colId xmlns:a16="http://schemas.microsoft.com/office/drawing/2014/main" val="3341886023"/>
                    </a:ext>
                  </a:extLst>
                </a:gridCol>
                <a:gridCol w="1562790">
                  <a:extLst>
                    <a:ext uri="{9D8B030D-6E8A-4147-A177-3AD203B41FA5}">
                      <a16:colId xmlns:a16="http://schemas.microsoft.com/office/drawing/2014/main" val="275834263"/>
                    </a:ext>
                  </a:extLst>
                </a:gridCol>
                <a:gridCol w="1573567">
                  <a:extLst>
                    <a:ext uri="{9D8B030D-6E8A-4147-A177-3AD203B41FA5}">
                      <a16:colId xmlns:a16="http://schemas.microsoft.com/office/drawing/2014/main" val="2439037538"/>
                    </a:ext>
                  </a:extLst>
                </a:gridCol>
                <a:gridCol w="1006190">
                  <a:extLst>
                    <a:ext uri="{9D8B030D-6E8A-4147-A177-3AD203B41FA5}">
                      <a16:colId xmlns:a16="http://schemas.microsoft.com/office/drawing/2014/main" val="836182625"/>
                    </a:ext>
                  </a:extLst>
                </a:gridCol>
              </a:tblGrid>
              <a:tr h="530200">
                <a:tc>
                  <a:txBody>
                    <a:bodyPr/>
                    <a:lstStyle/>
                    <a:p>
                      <a:pPr indent="127000" algn="ctr" hangingPunct="0">
                        <a:lnSpc>
                          <a:spcPct val="150000"/>
                        </a:lnSpc>
                        <a:spcAft>
                          <a:spcPts val="0"/>
                        </a:spcAft>
                      </a:pPr>
                      <a:r>
                        <a:rPr lang="zh-TW" sz="1800" kern="100" dirty="0">
                          <a:effectLst/>
                        </a:rPr>
                        <a:t>參數</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dirty="0">
                          <a:effectLst/>
                        </a:rPr>
                        <a:t>MAPE</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rPr>
                        <a:t>MAE</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1800" kern="100" dirty="0">
                          <a:effectLst/>
                        </a:rPr>
                        <a:t>備考</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404219782"/>
                  </a:ext>
                </a:extLst>
              </a:tr>
              <a:tr h="531618">
                <a:tc>
                  <a:txBody>
                    <a:bodyPr/>
                    <a:lstStyle/>
                    <a:p>
                      <a:pPr indent="127000" algn="ctr" hangingPunct="0">
                        <a:lnSpc>
                          <a:spcPct val="150000"/>
                        </a:lnSpc>
                        <a:spcAft>
                          <a:spcPts val="0"/>
                        </a:spcAft>
                      </a:pPr>
                      <a:r>
                        <a:rPr lang="zh-TW" sz="1800" kern="100" dirty="0">
                          <a:effectLst/>
                        </a:rPr>
                        <a:t>α</a:t>
                      </a:r>
                      <a:r>
                        <a:rPr lang="en-US" sz="1800" kern="100" dirty="0">
                          <a:effectLst/>
                        </a:rPr>
                        <a:t>=0.11</a:t>
                      </a:r>
                      <a:r>
                        <a:rPr lang="zh-TW" sz="1800" kern="100" dirty="0">
                          <a:effectLst/>
                        </a:rPr>
                        <a:t>，β</a:t>
                      </a:r>
                      <a:r>
                        <a:rPr lang="en-US" sz="1800" kern="100" dirty="0">
                          <a:effectLst/>
                        </a:rPr>
                        <a:t>=0</a:t>
                      </a:r>
                      <a:r>
                        <a:rPr lang="zh-TW" sz="1800" kern="100" dirty="0">
                          <a:effectLst/>
                        </a:rPr>
                        <a:t>，γ</a:t>
                      </a:r>
                      <a:r>
                        <a:rPr lang="en-US" sz="1800" kern="100" dirty="0">
                          <a:effectLst/>
                        </a:rPr>
                        <a:t>=0.016</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10.17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5230.27</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59377961"/>
                  </a:ext>
                </a:extLst>
              </a:tr>
            </a:tbl>
          </a:graphicData>
        </a:graphic>
      </p:graphicFrame>
      <p:pic>
        <p:nvPicPr>
          <p:cNvPr id="6" name="圖片 5">
            <a:extLst>
              <a:ext uri="{FF2B5EF4-FFF2-40B4-BE49-F238E27FC236}">
                <a16:creationId xmlns:a16="http://schemas.microsoft.com/office/drawing/2014/main" id="{F8E7856E-7C5B-4C71-AA8B-E71C7FB8F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820" y="3245122"/>
            <a:ext cx="7380049" cy="3222271"/>
          </a:xfrm>
          <a:prstGeom prst="rect">
            <a:avLst/>
          </a:prstGeom>
        </p:spPr>
      </p:pic>
    </p:spTree>
    <p:extLst>
      <p:ext uri="{BB962C8B-B14F-4D97-AF65-F5344CB8AC3E}">
        <p14:creationId xmlns:p14="http://schemas.microsoft.com/office/powerpoint/2010/main" val="3742520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56C6E5-9B0E-4A0D-864D-53C9DEC71AC4}"/>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59</a:t>
            </a:fld>
            <a:endParaRPr lang="zh-CN" altLang="en-US" dirty="0"/>
          </a:p>
        </p:txBody>
      </p:sp>
      <p:sp>
        <p:nvSpPr>
          <p:cNvPr id="10" name="标题 1">
            <a:extLst>
              <a:ext uri="{FF2B5EF4-FFF2-40B4-BE49-F238E27FC236}">
                <a16:creationId xmlns:a16="http://schemas.microsoft.com/office/drawing/2014/main" id="{B3BC6554-DF41-4088-8570-C45BE02CE79E}"/>
              </a:ext>
            </a:extLst>
          </p:cNvPr>
          <p:cNvSpPr txBox="1">
            <a:spLocks/>
          </p:cNvSpPr>
          <p:nvPr/>
        </p:nvSpPr>
        <p:spPr>
          <a:xfrm>
            <a:off x="926973" y="838200"/>
            <a:ext cx="7290054" cy="1499616"/>
          </a:xfrm>
          <a:prstGeom prst="rect">
            <a:avLst/>
          </a:prstGeom>
        </p:spPr>
        <p:txBody>
          <a:bodyP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n-US" altLang="zh-TW" sz="3600">
                <a:latin typeface="+mn-ea"/>
              </a:rPr>
              <a:t>4.3.3</a:t>
            </a:r>
            <a:r>
              <a:rPr lang="en-US" altLang="zh-TW" sz="3600" kern="100">
                <a:latin typeface="微軟正黑體" panose="020B0604030504040204" pitchFamily="34" charset="-120"/>
                <a:cs typeface="Times New Roman" panose="02020603050405020304" pitchFamily="18" charset="0"/>
              </a:rPr>
              <a:t> </a:t>
            </a:r>
            <a:r>
              <a:rPr lang="zh-TW" altLang="en-US" sz="3600" kern="100">
                <a:latin typeface="微軟正黑體" panose="020B0604030504040204" pitchFamily="34" charset="-120"/>
                <a:cs typeface="Times New Roman" panose="02020603050405020304" pitchFamily="18" charset="0"/>
              </a:rPr>
              <a:t>分解法</a:t>
            </a:r>
            <a:endParaRPr lang="zh-CN" altLang="en-US" sz="3600" dirty="0">
              <a:latin typeface="+mn-ea"/>
              <a:ea typeface="+mn-ea"/>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A7DF349-01B8-4BD1-A237-922CE4722EF0}"/>
                  </a:ext>
                </a:extLst>
              </p:cNvPr>
              <p:cNvSpPr/>
              <p:nvPr/>
            </p:nvSpPr>
            <p:spPr>
              <a:xfrm>
                <a:off x="926973" y="1459695"/>
                <a:ext cx="7578049" cy="3645550"/>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4.3.3.1 </a:t>
                </a:r>
                <a:r>
                  <a:rPr lang="zh-TW" altLang="en-US" sz="2400" kern="100" dirty="0">
                    <a:latin typeface="微軟正黑體" panose="020B0604030504040204" pitchFamily="34" charset="-120"/>
                    <a:cs typeface="Times New Roman" panose="02020603050405020304" pitchFamily="18" charset="0"/>
                  </a:rPr>
                  <a:t>公式運用</a:t>
                </a:r>
                <a:endParaRPr lang="en-US" altLang="zh-TW" sz="2400" kern="100" dirty="0">
                  <a:latin typeface="微軟正黑體" panose="020B0604030504040204" pitchFamily="34" charset="-120"/>
                  <a:cs typeface="Times New Roman" panose="02020603050405020304" pitchFamily="18" charset="0"/>
                </a:endParaRPr>
              </a:p>
              <a:p>
                <a:pPr marL="359410"/>
                <a:endParaRPr lang="en-US" altLang="zh-TW" sz="10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en-US" sz="2400" dirty="0"/>
                  <a:t>乘積模型：</a:t>
                </a:r>
                <a:r>
                  <a:rPr lang="en-US" altLang="zh-TW" sz="2400" i="1" dirty="0" err="1">
                    <a:latin typeface="+mj-ea"/>
                    <a:ea typeface="+mj-ea"/>
                  </a:rPr>
                  <a:t>Xt</a:t>
                </a:r>
                <a:r>
                  <a:rPr lang="en-US" altLang="zh-TW" sz="2400" i="1" dirty="0">
                    <a:latin typeface="+mj-ea"/>
                    <a:ea typeface="+mj-ea"/>
                  </a:rPr>
                  <a:t>=</a:t>
                </a:r>
                <a:r>
                  <a:rPr lang="en-US" altLang="zh-TW" sz="2400" i="1" dirty="0" err="1">
                    <a:latin typeface="+mj-ea"/>
                    <a:ea typeface="+mj-ea"/>
                  </a:rPr>
                  <a:t>Tt×St×Ct×It</a:t>
                </a:r>
                <a:endParaRPr lang="en-US" altLang="zh-TW" sz="2400" i="1" dirty="0">
                  <a:latin typeface="+mj-ea"/>
                  <a:ea typeface="+mj-ea"/>
                </a:endParaRPr>
              </a:p>
              <a:p>
                <a:pPr marL="342900" indent="-342900" hangingPunct="0">
                  <a:buFont typeface="Arial" panose="020B0604020202020204" pitchFamily="34" charset="0"/>
                  <a:buChar char="•"/>
                </a:pPr>
                <a:endParaRPr lang="en-US" altLang="zh-TW" sz="2400" i="1" dirty="0">
                  <a:latin typeface="+mj-ea"/>
                  <a:ea typeface="+mj-ea"/>
                </a:endParaRPr>
              </a:p>
              <a:p>
                <a:pPr marL="342900" indent="-342900" hangingPunct="0">
                  <a:buFont typeface="Arial" panose="020B0604020202020204" pitchFamily="34" charset="0"/>
                  <a:buChar char="•"/>
                </a:pPr>
                <a:r>
                  <a:rPr lang="zh-TW" altLang="zh-TW" sz="2000" dirty="0">
                    <a:latin typeface="+mj-ea"/>
                    <a:ea typeface="+mj-ea"/>
                  </a:rPr>
                  <a:t>移動平均值</a:t>
                </a:r>
                <a:r>
                  <a:rPr lang="en-US" altLang="zh-TW" sz="2000" dirty="0">
                    <a:latin typeface="+mj-ea"/>
                    <a:ea typeface="+mj-ea"/>
                  </a:rPr>
                  <a:t>TC=53081.34</a:t>
                </a:r>
              </a:p>
              <a:p>
                <a:pPr marL="342900" indent="-342900" hangingPunct="0">
                  <a:buFont typeface="Arial" panose="020B0604020202020204" pitchFamily="34" charset="0"/>
                  <a:buChar char="•"/>
                </a:pPr>
                <a:r>
                  <a:rPr lang="zh-TW" altLang="zh-TW" sz="2000" dirty="0">
                    <a:latin typeface="+mj-ea"/>
                    <a:ea typeface="+mj-ea"/>
                  </a:rPr>
                  <a:t>從序列中剔除移動平均值</a:t>
                </a:r>
                <a:r>
                  <a:rPr lang="en-US" altLang="zh-TW" sz="2000" dirty="0">
                    <a:latin typeface="+mj-ea"/>
                    <a:ea typeface="+mj-ea"/>
                  </a:rPr>
                  <a:t>S</a:t>
                </a:r>
                <a:r>
                  <a:rPr lang="en-US" altLang="zh-TW" sz="2000" baseline="-25000" dirty="0">
                    <a:latin typeface="+mj-ea"/>
                    <a:ea typeface="+mj-ea"/>
                  </a:rPr>
                  <a:t>i</a:t>
                </a:r>
                <a:r>
                  <a:rPr lang="en-US" altLang="zh-TW" sz="2000" dirty="0">
                    <a:latin typeface="+mj-ea"/>
                    <a:ea typeface="+mj-ea"/>
                  </a:rPr>
                  <a:t>=Y/TC=0.996</a:t>
                </a:r>
              </a:p>
              <a:p>
                <a:pPr marL="342900" indent="-342900" hangingPunct="0">
                  <a:buFont typeface="Arial" panose="020B0604020202020204" pitchFamily="34" charset="0"/>
                  <a:buChar char="•"/>
                </a:pPr>
                <a:r>
                  <a:rPr lang="zh-TW" altLang="zh-TW" sz="2000" dirty="0">
                    <a:latin typeface="+mj-ea"/>
                    <a:ea typeface="+mj-ea"/>
                  </a:rPr>
                  <a:t>消去季節成分和趨勢值的序列</a:t>
                </a:r>
                <a:r>
                  <a:rPr lang="en-US" altLang="zh-TW" sz="2000" dirty="0">
                    <a:latin typeface="+mj-ea"/>
                    <a:ea typeface="+mj-ea"/>
                  </a:rPr>
                  <a:t>CI</a:t>
                </a:r>
                <a:r>
                  <a:rPr lang="zh-TW" altLang="zh-TW" sz="2000" dirty="0">
                    <a:latin typeface="+mj-ea"/>
                    <a:ea typeface="+mj-ea"/>
                  </a:rPr>
                  <a:t>進行移動平均以消除不規則波動，得到循環變動成分</a:t>
                </a:r>
                <a:r>
                  <a:rPr lang="en-US" altLang="zh-TW" sz="2000" dirty="0">
                    <a:latin typeface="+mj-ea"/>
                    <a:ea typeface="+mj-ea"/>
                  </a:rPr>
                  <a:t>C=53078.82</a:t>
                </a:r>
              </a:p>
              <a:p>
                <a:pPr marL="342900" indent="-342900" hangingPunct="0">
                  <a:buFont typeface="Arial" panose="020B0604020202020204" pitchFamily="34" charset="0"/>
                  <a:buChar char="•"/>
                </a:pPr>
                <a:r>
                  <a:rPr lang="zh-TW" altLang="zh-TW" sz="2000" dirty="0">
                    <a:latin typeface="+mj-ea"/>
                    <a:ea typeface="+mj-ea"/>
                  </a:rPr>
                  <a:t>取得不規則變動分析，進一步分解出不規則變動成分：</a:t>
                </a:r>
                <a14:m>
                  <m:oMath xmlns:m="http://schemas.openxmlformats.org/officeDocument/2006/math">
                    <m:r>
                      <a:rPr lang="en-US" altLang="zh-TW" sz="2000" i="1">
                        <a:latin typeface="Cambria Math" panose="02040503050406030204" pitchFamily="18" charset="0"/>
                        <a:ea typeface="+mj-ea"/>
                      </a:rPr>
                      <m:t>𝐼</m:t>
                    </m:r>
                    <m:r>
                      <a:rPr lang="en-US" altLang="zh-TW" sz="2000" i="1">
                        <a:latin typeface="Cambria Math" panose="02040503050406030204" pitchFamily="18" charset="0"/>
                        <a:ea typeface="+mj-ea"/>
                      </a:rPr>
                      <m:t>= </m:t>
                    </m:r>
                    <m:f>
                      <m:fPr>
                        <m:ctrlPr>
                          <a:rPr lang="zh-TW" altLang="zh-TW" sz="2000" i="1">
                            <a:latin typeface="Cambria Math" panose="02040503050406030204" pitchFamily="18" charset="0"/>
                            <a:ea typeface="+mj-ea"/>
                          </a:rPr>
                        </m:ctrlPr>
                      </m:fPr>
                      <m:num>
                        <m:r>
                          <a:rPr lang="en-US" altLang="zh-TW" sz="2000" i="1">
                            <a:latin typeface="Cambria Math" panose="02040503050406030204" pitchFamily="18" charset="0"/>
                            <a:ea typeface="+mj-ea"/>
                          </a:rPr>
                          <m:t>𝑇</m:t>
                        </m:r>
                        <m:r>
                          <a:rPr lang="en-US" altLang="zh-TW" sz="2000" i="1">
                            <a:latin typeface="Cambria Math" panose="02040503050406030204" pitchFamily="18" charset="0"/>
                            <a:ea typeface="+mj-ea"/>
                          </a:rPr>
                          <m:t>×</m:t>
                        </m:r>
                        <m:r>
                          <a:rPr lang="en-US" altLang="zh-TW" sz="2000" i="1">
                            <a:latin typeface="Cambria Math" panose="02040503050406030204" pitchFamily="18" charset="0"/>
                            <a:ea typeface="+mj-ea"/>
                          </a:rPr>
                          <m:t>𝑆</m:t>
                        </m:r>
                        <m:r>
                          <a:rPr lang="en-US" altLang="zh-TW" sz="2000" i="1">
                            <a:latin typeface="Cambria Math" panose="02040503050406030204" pitchFamily="18" charset="0"/>
                            <a:ea typeface="+mj-ea"/>
                          </a:rPr>
                          <m:t>×</m:t>
                        </m:r>
                        <m:r>
                          <a:rPr lang="en-US" altLang="zh-TW" sz="2000" i="1">
                            <a:latin typeface="Cambria Math" panose="02040503050406030204" pitchFamily="18" charset="0"/>
                            <a:ea typeface="+mj-ea"/>
                          </a:rPr>
                          <m:t>𝐶</m:t>
                        </m:r>
                        <m:r>
                          <a:rPr lang="en-US" altLang="zh-TW" sz="2000" i="1">
                            <a:latin typeface="Cambria Math" panose="02040503050406030204" pitchFamily="18" charset="0"/>
                            <a:ea typeface="+mj-ea"/>
                          </a:rPr>
                          <m:t>×</m:t>
                        </m:r>
                        <m:r>
                          <a:rPr lang="en-US" altLang="zh-TW" sz="2000" i="1">
                            <a:latin typeface="Cambria Math" panose="02040503050406030204" pitchFamily="18" charset="0"/>
                            <a:ea typeface="+mj-ea"/>
                          </a:rPr>
                          <m:t>𝐼</m:t>
                        </m:r>
                      </m:num>
                      <m:den>
                        <m:r>
                          <a:rPr lang="en-US" altLang="zh-TW" sz="2000" i="1">
                            <a:latin typeface="Cambria Math" panose="02040503050406030204" pitchFamily="18" charset="0"/>
                            <a:ea typeface="+mj-ea"/>
                          </a:rPr>
                          <m:t>𝑇</m:t>
                        </m:r>
                        <m:r>
                          <a:rPr lang="en-US" altLang="zh-TW" sz="2000" i="1">
                            <a:latin typeface="Cambria Math" panose="02040503050406030204" pitchFamily="18" charset="0"/>
                            <a:ea typeface="+mj-ea"/>
                          </a:rPr>
                          <m:t>×</m:t>
                        </m:r>
                        <m:r>
                          <a:rPr lang="en-US" altLang="zh-TW" sz="2000" i="1">
                            <a:latin typeface="Cambria Math" panose="02040503050406030204" pitchFamily="18" charset="0"/>
                            <a:ea typeface="+mj-ea"/>
                          </a:rPr>
                          <m:t>𝑆</m:t>
                        </m:r>
                        <m:r>
                          <a:rPr lang="en-US" altLang="zh-TW" sz="2000" i="1">
                            <a:latin typeface="Cambria Math" panose="02040503050406030204" pitchFamily="18" charset="0"/>
                            <a:ea typeface="+mj-ea"/>
                          </a:rPr>
                          <m:t>×</m:t>
                        </m:r>
                        <m:r>
                          <a:rPr lang="en-US" altLang="zh-TW" sz="2000" i="1">
                            <a:latin typeface="Cambria Math" panose="02040503050406030204" pitchFamily="18" charset="0"/>
                            <a:ea typeface="+mj-ea"/>
                          </a:rPr>
                          <m:t>𝐶</m:t>
                        </m:r>
                      </m:den>
                    </m:f>
                    <m:r>
                      <a:rPr lang="en-US" altLang="zh-TW" sz="2000">
                        <a:latin typeface="Cambria Math" panose="02040503050406030204" pitchFamily="18" charset="0"/>
                        <a:ea typeface="+mj-ea"/>
                      </a:rPr>
                      <m:t>=0.998</m:t>
                    </m:r>
                  </m:oMath>
                </a14:m>
                <a:endParaRPr lang="zh-TW" altLang="zh-TW" sz="2000" dirty="0">
                  <a:latin typeface="+mj-ea"/>
                  <a:ea typeface="+mj-ea"/>
                </a:endParaRPr>
              </a:p>
              <a:p>
                <a:pPr marL="342900" indent="-342900" hangingPunct="0">
                  <a:buFont typeface="Arial" panose="020B0604020202020204" pitchFamily="34" charset="0"/>
                  <a:buChar char="•"/>
                </a:pPr>
                <a:endParaRPr lang="zh-TW" altLang="zh-TW" sz="2000" dirty="0">
                  <a:latin typeface="+mn-ea"/>
                </a:endParaRPr>
              </a:p>
            </p:txBody>
          </p:sp>
        </mc:Choice>
        <mc:Fallback xmlns="">
          <p:sp>
            <p:nvSpPr>
              <p:cNvPr id="13" name="矩形 12">
                <a:extLst>
                  <a:ext uri="{FF2B5EF4-FFF2-40B4-BE49-F238E27FC236}">
                    <a16:creationId xmlns:a16="http://schemas.microsoft.com/office/drawing/2014/main" id="{6A7DF349-01B8-4BD1-A237-922CE4722EF0}"/>
                  </a:ext>
                </a:extLst>
              </p:cNvPr>
              <p:cNvSpPr>
                <a:spLocks noRot="1" noChangeAspect="1" noMove="1" noResize="1" noEditPoints="1" noAdjustHandles="1" noChangeArrowheads="1" noChangeShapeType="1" noTextEdit="1"/>
              </p:cNvSpPr>
              <p:nvPr/>
            </p:nvSpPr>
            <p:spPr>
              <a:xfrm>
                <a:off x="926973" y="1459695"/>
                <a:ext cx="7578049" cy="3645550"/>
              </a:xfrm>
              <a:prstGeom prst="rect">
                <a:avLst/>
              </a:prstGeom>
              <a:blipFill>
                <a:blip r:embed="rId3"/>
                <a:stretch>
                  <a:fillRect l="-1046" t="-11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1341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EAED2DD-BA94-4536-875A-B12EB3098BE5}"/>
              </a:ext>
            </a:extLst>
          </p:cNvPr>
          <p:cNvSpPr/>
          <p:nvPr/>
        </p:nvSpPr>
        <p:spPr>
          <a:xfrm>
            <a:off x="0" y="6335486"/>
            <a:ext cx="9144000" cy="522514"/>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華航財務資訊</a:t>
            </a:r>
            <a:r>
              <a:rPr lang="en-US" altLang="zh-TW" dirty="0"/>
              <a:t>(2018)</a:t>
            </a:r>
            <a:r>
              <a:rPr lang="zh-TW" altLang="en-US" dirty="0"/>
              <a:t>，商業週刊</a:t>
            </a:r>
            <a:r>
              <a:rPr lang="en-US" altLang="zh-TW" dirty="0"/>
              <a:t>(2017)</a:t>
            </a:r>
            <a:endParaRPr lang="zh-TW" altLang="en-US" dirty="0"/>
          </a:p>
        </p:txBody>
      </p:sp>
      <p:sp>
        <p:nvSpPr>
          <p:cNvPr id="2" name="標題 1">
            <a:extLst>
              <a:ext uri="{FF2B5EF4-FFF2-40B4-BE49-F238E27FC236}">
                <a16:creationId xmlns:a16="http://schemas.microsoft.com/office/drawing/2014/main" id="{F9F142E1-DAE2-4357-8C4E-5D2242E66357}"/>
              </a:ext>
            </a:extLst>
          </p:cNvPr>
          <p:cNvSpPr>
            <a:spLocks noGrp="1"/>
          </p:cNvSpPr>
          <p:nvPr>
            <p:ph type="title"/>
          </p:nvPr>
        </p:nvSpPr>
        <p:spPr>
          <a:xfrm>
            <a:off x="614880" y="618193"/>
            <a:ext cx="3291840" cy="1737360"/>
          </a:xfrm>
        </p:spPr>
        <p:txBody>
          <a:bodyPr/>
          <a:lstStyle/>
          <a:p>
            <a:r>
              <a:rPr lang="zh-TW" altLang="zh-TW" sz="3200" dirty="0"/>
              <a:t>油料是民間運輸業最主要的成本</a:t>
            </a:r>
            <a:endParaRPr lang="zh-TW" altLang="en-US" sz="3200" dirty="0"/>
          </a:p>
        </p:txBody>
      </p:sp>
      <p:graphicFrame>
        <p:nvGraphicFramePr>
          <p:cNvPr id="5" name="內容版面配置區 4">
            <a:extLst>
              <a:ext uri="{FF2B5EF4-FFF2-40B4-BE49-F238E27FC236}">
                <a16:creationId xmlns:a16="http://schemas.microsoft.com/office/drawing/2014/main" id="{455DE4EF-7D20-45A7-AAAE-9C3CF3039D02}"/>
              </a:ext>
            </a:extLst>
          </p:cNvPr>
          <p:cNvGraphicFramePr>
            <a:graphicFrameLocks noGrp="1"/>
          </p:cNvGraphicFramePr>
          <p:nvPr>
            <p:ph idx="1"/>
            <p:extLst>
              <p:ext uri="{D42A27DB-BD31-4B8C-83A1-F6EECF244321}">
                <p14:modId xmlns:p14="http://schemas.microsoft.com/office/powerpoint/2010/main" val="2823125901"/>
              </p:ext>
            </p:extLst>
          </p:nvPr>
        </p:nvGraphicFramePr>
        <p:xfrm>
          <a:off x="4086441" y="1131373"/>
          <a:ext cx="4822464" cy="5066227"/>
        </p:xfrm>
        <a:graphic>
          <a:graphicData uri="http://schemas.openxmlformats.org/drawingml/2006/table">
            <a:tbl>
              <a:tblPr firstRow="1" bandRow="1">
                <a:tableStyleId>{5C22544A-7EE6-4342-B048-85BDC9FD1C3A}</a:tableStyleId>
              </a:tblPr>
              <a:tblGrid>
                <a:gridCol w="1831759">
                  <a:extLst>
                    <a:ext uri="{9D8B030D-6E8A-4147-A177-3AD203B41FA5}">
                      <a16:colId xmlns:a16="http://schemas.microsoft.com/office/drawing/2014/main" val="743174665"/>
                    </a:ext>
                  </a:extLst>
                </a:gridCol>
                <a:gridCol w="1574800">
                  <a:extLst>
                    <a:ext uri="{9D8B030D-6E8A-4147-A177-3AD203B41FA5}">
                      <a16:colId xmlns:a16="http://schemas.microsoft.com/office/drawing/2014/main" val="145559088"/>
                    </a:ext>
                  </a:extLst>
                </a:gridCol>
                <a:gridCol w="1415905">
                  <a:extLst>
                    <a:ext uri="{9D8B030D-6E8A-4147-A177-3AD203B41FA5}">
                      <a16:colId xmlns:a16="http://schemas.microsoft.com/office/drawing/2014/main" val="660622176"/>
                    </a:ext>
                  </a:extLst>
                </a:gridCol>
              </a:tblGrid>
              <a:tr h="494227">
                <a:tc gridSpan="3">
                  <a:txBody>
                    <a:bodyPr/>
                    <a:lstStyle/>
                    <a:p>
                      <a:pPr algn="just"/>
                      <a:r>
                        <a:rPr lang="zh-TW" altLang="zh-TW" sz="2000" b="1" kern="1200" dirty="0">
                          <a:solidFill>
                            <a:schemeClr val="lt1"/>
                          </a:solidFill>
                          <a:effectLst/>
                          <a:latin typeface="微軟正黑體" panose="020B0604030504040204" pitchFamily="34" charset="-120"/>
                          <a:ea typeface="微軟正黑體" panose="020B0604030504040204" pitchFamily="34" charset="-120"/>
                          <a:cs typeface="+mn-cs"/>
                        </a:rPr>
                        <a:t>華航</a:t>
                      </a:r>
                      <a:r>
                        <a:rPr lang="en-US" altLang="zh-TW" sz="2000" b="1" kern="1200" dirty="0">
                          <a:solidFill>
                            <a:schemeClr val="lt1"/>
                          </a:solidFill>
                          <a:effectLst/>
                          <a:latin typeface="微軟正黑體" panose="020B0604030504040204" pitchFamily="34" charset="-120"/>
                          <a:ea typeface="微軟正黑體" panose="020B0604030504040204" pitchFamily="34" charset="-120"/>
                          <a:cs typeface="+mn-cs"/>
                        </a:rPr>
                        <a:t>2018</a:t>
                      </a:r>
                      <a:r>
                        <a:rPr lang="zh-TW" altLang="zh-TW" sz="2000" b="1" kern="1200" dirty="0">
                          <a:solidFill>
                            <a:schemeClr val="lt1"/>
                          </a:solidFill>
                          <a:effectLst/>
                          <a:latin typeface="微軟正黑體" panose="020B0604030504040204" pitchFamily="34" charset="-120"/>
                          <a:ea typeface="微軟正黑體" panose="020B0604030504040204" pitchFamily="34" charset="-120"/>
                          <a:cs typeface="+mn-cs"/>
                        </a:rPr>
                        <a:t>年</a:t>
                      </a:r>
                      <a:r>
                        <a:rPr lang="en-US" altLang="zh-TW" sz="2000" b="1" kern="1200" dirty="0">
                          <a:solidFill>
                            <a:schemeClr val="lt1"/>
                          </a:solidFill>
                          <a:effectLst/>
                          <a:latin typeface="微軟正黑體" panose="020B0604030504040204" pitchFamily="34" charset="-120"/>
                          <a:ea typeface="微軟正黑體" panose="020B0604030504040204" pitchFamily="34" charset="-120"/>
                          <a:cs typeface="+mn-cs"/>
                        </a:rPr>
                        <a:t>Q3</a:t>
                      </a:r>
                      <a:r>
                        <a:rPr lang="zh-TW" altLang="zh-TW" sz="2000" b="1" kern="1200" dirty="0">
                          <a:solidFill>
                            <a:schemeClr val="lt1"/>
                          </a:solidFill>
                          <a:effectLst/>
                          <a:latin typeface="微軟正黑體" panose="020B0604030504040204" pitchFamily="34" charset="-120"/>
                          <a:ea typeface="微軟正黑體" panose="020B0604030504040204" pitchFamily="34" charset="-120"/>
                          <a:cs typeface="+mn-cs"/>
                        </a:rPr>
                        <a:t>財務報表</a:t>
                      </a:r>
                      <a:endParaRPr lang="zh-TW" altLang="en-US" sz="2000" b="1" dirty="0">
                        <a:latin typeface="微軟正黑體" panose="020B0604030504040204" pitchFamily="34" charset="-120"/>
                        <a:ea typeface="微軟正黑體" panose="020B0604030504040204" pitchFamily="34" charset="-120"/>
                      </a:endParaRPr>
                    </a:p>
                  </a:txBody>
                  <a:tcPr marL="68580" marR="68580" marT="34290" marB="34290" anchor="ct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524130053"/>
                  </a:ext>
                </a:extLst>
              </a:tr>
              <a:tr h="455877">
                <a:tc>
                  <a:txBody>
                    <a:bodyPr/>
                    <a:lstStyle/>
                    <a:p>
                      <a:pPr indent="127000" algn="ctr" fontAlgn="ctr" hangingPunct="0">
                        <a:lnSpc>
                          <a:spcPct val="150000"/>
                        </a:lnSpc>
                        <a:spcAft>
                          <a:spcPts val="0"/>
                        </a:spcAft>
                      </a:pPr>
                      <a:r>
                        <a:rPr lang="zh-TW" sz="20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給付款項</a:t>
                      </a:r>
                    </a:p>
                  </a:txBody>
                  <a:tcPr marL="51435" marR="51435" marT="0" marB="0" anchor="ctr"/>
                </a:tc>
                <a:tc>
                  <a:txBody>
                    <a:bodyPr/>
                    <a:lstStyle/>
                    <a:p>
                      <a:pPr indent="127000" algn="ctr" fontAlgn="ctr" hangingPunct="0">
                        <a:lnSpc>
                          <a:spcPct val="150000"/>
                        </a:lnSpc>
                        <a:spcAft>
                          <a:spcPts val="0"/>
                        </a:spcAft>
                      </a:pPr>
                      <a:r>
                        <a:rPr lang="zh-TW" sz="20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金額</a:t>
                      </a:r>
                    </a:p>
                  </a:txBody>
                  <a:tcPr marL="51435" marR="51435" marT="0" marB="0" anchor="ctr"/>
                </a:tc>
                <a:tc>
                  <a:txBody>
                    <a:bodyPr/>
                    <a:lstStyle/>
                    <a:p>
                      <a:pPr indent="127000" algn="ctr" fontAlgn="ctr" hangingPunct="0">
                        <a:lnSpc>
                          <a:spcPct val="150000"/>
                        </a:lnSpc>
                        <a:spcAft>
                          <a:spcPts val="0"/>
                        </a:spcAft>
                      </a:pPr>
                      <a:r>
                        <a:rPr lang="zh-TW" sz="2000" b="1" kern="100" dirty="0">
                          <a:effectLst/>
                          <a:latin typeface="微軟正黑體" panose="020B0604030504040204" pitchFamily="34" charset="-120"/>
                          <a:ea typeface="微軟正黑體" panose="020B0604030504040204" pitchFamily="34" charset="-120"/>
                          <a:cs typeface="Times New Roman" panose="02020603050405020304" pitchFamily="18" charset="0"/>
                        </a:rPr>
                        <a:t>百分比</a:t>
                      </a:r>
                    </a:p>
                  </a:txBody>
                  <a:tcPr marL="51435" marR="51435" marT="0" marB="0" anchor="ctr"/>
                </a:tc>
                <a:extLst>
                  <a:ext uri="{0D108BD9-81ED-4DB2-BD59-A6C34878D82A}">
                    <a16:rowId xmlns:a16="http://schemas.microsoft.com/office/drawing/2014/main" val="681735829"/>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飛行油料</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4,068,459</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30%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1791805989"/>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地勤委託費用</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1,345,208</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effectLst/>
                          <a:latin typeface="微軟正黑體" panose="020B0604030504040204" pitchFamily="34" charset="-120"/>
                          <a:ea typeface="微軟正黑體" panose="020B0604030504040204" pitchFamily="34" charset="-120"/>
                          <a:cs typeface="Times New Roman" panose="02020603050405020304" pitchFamily="18" charset="0"/>
                        </a:rPr>
                        <a:t>10%</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705528936"/>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修護費用</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1,193,528</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9%</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566327975"/>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財務成本</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212,902</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1274157243"/>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員工短期福利</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2,312,632</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17%</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129157150"/>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場站使用費</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893,254</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effectLst/>
                          <a:latin typeface="微軟正黑體" panose="020B0604030504040204" pitchFamily="34" charset="-120"/>
                          <a:ea typeface="微軟正黑體" panose="020B0604030504040204" pitchFamily="34" charset="-120"/>
                          <a:cs typeface="Times New Roman" panose="02020603050405020304" pitchFamily="18" charset="0"/>
                        </a:rPr>
                        <a:t>7%</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3911170415"/>
                  </a:ext>
                </a:extLst>
              </a:tr>
              <a:tr h="455877">
                <a:tc>
                  <a:txBody>
                    <a:bodyPr/>
                    <a:lstStyle/>
                    <a:p>
                      <a:pPr indent="127000" algn="ctr" fontAlgn="ctr" hangingPunct="0">
                        <a:lnSpc>
                          <a:spcPct val="150000"/>
                        </a:lnSpc>
                        <a:spcAft>
                          <a:spcPts val="0"/>
                        </a:spcAft>
                      </a:pPr>
                      <a:r>
                        <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佣金費用</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322,483</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925082284"/>
                  </a:ext>
                </a:extLst>
              </a:tr>
              <a:tr h="455877">
                <a:tc>
                  <a:txBody>
                    <a:bodyPr/>
                    <a:lstStyle/>
                    <a:p>
                      <a:pPr indent="127000" algn="ctr" fontAlgn="ctr" hangingPunct="0">
                        <a:lnSpc>
                          <a:spcPct val="150000"/>
                        </a:lnSpc>
                        <a:spcAft>
                          <a:spcPts val="0"/>
                        </a:spcAft>
                      </a:pPr>
                      <a:r>
                        <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rPr>
                        <a:t>其 他</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3,245,601</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24%</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3647324364"/>
                  </a:ext>
                </a:extLst>
              </a:tr>
              <a:tr h="455877">
                <a:tc>
                  <a:txBody>
                    <a:bodyPr/>
                    <a:lstStyle/>
                    <a:p>
                      <a:pPr indent="127000" algn="ctr" fontAlgn="ctr" hangingPunct="0">
                        <a:lnSpc>
                          <a:spcPct val="150000"/>
                        </a:lnSpc>
                        <a:spcAft>
                          <a:spcPts val="0"/>
                        </a:spcAft>
                      </a:pPr>
                      <a:r>
                        <a:rPr lang="zh-TW" sz="2000" kern="100">
                          <a:effectLst/>
                          <a:latin typeface="微軟正黑體" panose="020B0604030504040204" pitchFamily="34" charset="-120"/>
                          <a:ea typeface="微軟正黑體" panose="020B0604030504040204" pitchFamily="34" charset="-120"/>
                          <a:cs typeface="Times New Roman" panose="02020603050405020304" pitchFamily="18" charset="0"/>
                        </a:rPr>
                        <a:t>合計</a:t>
                      </a: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13,594,067</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indent="127000" algn="ctr" fontAlgn="ctr" hangingPunct="0">
                        <a:lnSpc>
                          <a:spcPct val="150000"/>
                        </a:lnSpc>
                        <a:spcAft>
                          <a:spcPts val="0"/>
                        </a:spcAft>
                      </a:pPr>
                      <a:r>
                        <a:rPr lang="en-US" sz="2000" kern="100" dirty="0">
                          <a:effectLst/>
                          <a:latin typeface="微軟正黑體" panose="020B0604030504040204" pitchFamily="34" charset="-120"/>
                          <a:ea typeface="微軟正黑體" panose="020B0604030504040204" pitchFamily="34" charset="-120"/>
                          <a:cs typeface="Times New Roman" panose="02020603050405020304" pitchFamily="18" charset="0"/>
                        </a:rPr>
                        <a:t>100%</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extLst>
                  <a:ext uri="{0D108BD9-81ED-4DB2-BD59-A6C34878D82A}">
                    <a16:rowId xmlns:a16="http://schemas.microsoft.com/office/drawing/2014/main" val="1553053454"/>
                  </a:ext>
                </a:extLst>
              </a:tr>
            </a:tbl>
          </a:graphicData>
        </a:graphic>
      </p:graphicFrame>
      <p:sp>
        <p:nvSpPr>
          <p:cNvPr id="4" name="文字版面配置區 3">
            <a:extLst>
              <a:ext uri="{FF2B5EF4-FFF2-40B4-BE49-F238E27FC236}">
                <a16:creationId xmlns:a16="http://schemas.microsoft.com/office/drawing/2014/main" id="{11AD1171-C134-4AD0-9960-575397BA9E41}"/>
              </a:ext>
            </a:extLst>
          </p:cNvPr>
          <p:cNvSpPr>
            <a:spLocks noGrp="1"/>
          </p:cNvSpPr>
          <p:nvPr>
            <p:ph type="body" sz="half" idx="2"/>
          </p:nvPr>
        </p:nvSpPr>
        <p:spPr>
          <a:xfrm>
            <a:off x="413179" y="2429565"/>
            <a:ext cx="3593749" cy="3762294"/>
          </a:xfrm>
        </p:spPr>
        <p:txBody>
          <a:bodyPr>
            <a:noAutofit/>
          </a:bodyPr>
          <a:lstStyle/>
          <a:p>
            <a:pPr marL="342900" indent="-342900">
              <a:buFont typeface="Arial" panose="020B0604020202020204" pitchFamily="34" charset="0"/>
              <a:buChar char="•"/>
            </a:pPr>
            <a:r>
              <a:rPr lang="zh-TW" altLang="zh-TW" sz="2400" dirty="0">
                <a:solidFill>
                  <a:srgbClr val="800000"/>
                </a:solidFill>
                <a:latin typeface="+mj-ea"/>
                <a:ea typeface="+mj-ea"/>
              </a:rPr>
              <a:t>以航空業</a:t>
            </a:r>
            <a:r>
              <a:rPr lang="zh-TW" altLang="zh-TW" sz="2400" dirty="0">
                <a:latin typeface="+mn-ea"/>
                <a:cs typeface="Arial" panose="020B0604020202020204" pitchFamily="34" charset="0"/>
              </a:rPr>
              <a:t>波音</a:t>
            </a:r>
            <a:r>
              <a:rPr lang="en-US" altLang="zh-TW" sz="2400" dirty="0">
                <a:latin typeface="+mn-ea"/>
                <a:cs typeface="Arial" panose="020B0604020202020204" pitchFamily="34" charset="0"/>
              </a:rPr>
              <a:t>747-400</a:t>
            </a:r>
            <a:r>
              <a:rPr lang="zh-TW" altLang="zh-TW" sz="2400" dirty="0">
                <a:latin typeface="+mn-ea"/>
                <a:cs typeface="Arial" panose="020B0604020202020204" pitchFamily="34" charset="0"/>
              </a:rPr>
              <a:t>機型為例，平均每小時油價</a:t>
            </a:r>
            <a:r>
              <a:rPr lang="zh-TW" altLang="en-US" sz="2400" dirty="0">
                <a:latin typeface="+mn-ea"/>
                <a:cs typeface="Arial" panose="020B0604020202020204" pitchFamily="34" charset="0"/>
              </a:rPr>
              <a:t>花費</a:t>
            </a:r>
            <a:r>
              <a:rPr lang="zh-TW" altLang="zh-TW" sz="2400" dirty="0">
                <a:latin typeface="+mn-ea"/>
                <a:cs typeface="Arial" panose="020B0604020202020204" pitchFamily="34" charset="0"/>
              </a:rPr>
              <a:t>成本就將近</a:t>
            </a:r>
            <a:r>
              <a:rPr lang="en-US" altLang="zh-TW" sz="2400" dirty="0">
                <a:latin typeface="+mn-ea"/>
                <a:cs typeface="Arial" panose="020B0604020202020204" pitchFamily="34" charset="0"/>
              </a:rPr>
              <a:t>41</a:t>
            </a:r>
            <a:r>
              <a:rPr lang="zh-TW" altLang="zh-TW" sz="2400" dirty="0">
                <a:latin typeface="+mn-ea"/>
                <a:cs typeface="Arial" panose="020B0604020202020204" pitchFamily="34" charset="0"/>
              </a:rPr>
              <a:t>萬元</a:t>
            </a:r>
            <a:r>
              <a:rPr lang="zh-TW" altLang="en-US" sz="2400" dirty="0">
                <a:latin typeface="+mn-ea"/>
                <a:cs typeface="Arial" panose="020B0604020202020204" pitchFamily="34" charset="0"/>
              </a:rPr>
              <a:t>；</a:t>
            </a:r>
            <a:r>
              <a:rPr lang="zh-TW" altLang="zh-TW" sz="2400" dirty="0">
                <a:solidFill>
                  <a:srgbClr val="800000"/>
                </a:solidFill>
                <a:latin typeface="+mj-ea"/>
                <a:ea typeface="+mj-ea"/>
              </a:rPr>
              <a:t>華航</a:t>
            </a:r>
            <a:r>
              <a:rPr lang="en-US" altLang="zh-TW" sz="2400" dirty="0">
                <a:solidFill>
                  <a:srgbClr val="800000"/>
                </a:solidFill>
                <a:latin typeface="+mj-ea"/>
                <a:ea typeface="+mj-ea"/>
              </a:rPr>
              <a:t>107</a:t>
            </a:r>
            <a:r>
              <a:rPr lang="zh-TW" altLang="zh-TW" sz="2400" dirty="0">
                <a:solidFill>
                  <a:srgbClr val="800000"/>
                </a:solidFill>
                <a:latin typeface="+mj-ea"/>
                <a:ea typeface="+mj-ea"/>
              </a:rPr>
              <a:t>年</a:t>
            </a:r>
            <a:r>
              <a:rPr lang="en-US" altLang="zh-TW" sz="2400" dirty="0">
                <a:solidFill>
                  <a:srgbClr val="800000"/>
                </a:solidFill>
                <a:latin typeface="+mj-ea"/>
                <a:ea typeface="+mj-ea"/>
              </a:rPr>
              <a:t>Q3</a:t>
            </a:r>
            <a:r>
              <a:rPr lang="zh-TW" altLang="zh-TW" sz="2400" dirty="0">
                <a:solidFill>
                  <a:srgbClr val="800000"/>
                </a:solidFill>
                <a:latin typeface="+mj-ea"/>
                <a:ea typeface="+mj-ea"/>
              </a:rPr>
              <a:t>燃油成本約佔總成本</a:t>
            </a:r>
            <a:r>
              <a:rPr lang="en-US" altLang="zh-TW" sz="2400" dirty="0">
                <a:solidFill>
                  <a:srgbClr val="800000"/>
                </a:solidFill>
                <a:latin typeface="+mj-ea"/>
                <a:ea typeface="+mj-ea"/>
              </a:rPr>
              <a:t>30%</a:t>
            </a:r>
            <a:r>
              <a:rPr lang="zh-TW" altLang="en-US" sz="2400" dirty="0">
                <a:latin typeface="+mn-ea"/>
                <a:cs typeface="Arial" panose="020B0604020202020204" pitchFamily="34" charset="0"/>
              </a:rPr>
              <a:t>。</a:t>
            </a:r>
            <a:endParaRPr lang="en-US" altLang="zh-TW" sz="2400" dirty="0">
              <a:latin typeface="+mn-ea"/>
              <a:cs typeface="Arial" panose="020B0604020202020204" pitchFamily="34" charset="0"/>
            </a:endParaRPr>
          </a:p>
          <a:p>
            <a:pPr marL="342900" indent="-342900">
              <a:buFont typeface="Arial" panose="020B0604020202020204" pitchFamily="34" charset="0"/>
              <a:buChar char="•"/>
            </a:pPr>
            <a:r>
              <a:rPr lang="zh-TW" altLang="zh-TW" sz="2400" dirty="0">
                <a:latin typeface="+mn-ea"/>
                <a:cs typeface="Arial" panose="020B0604020202020204" pitchFamily="34" charset="0"/>
              </a:rPr>
              <a:t>而以</a:t>
            </a:r>
            <a:r>
              <a:rPr lang="zh-TW" altLang="zh-TW" sz="2400" dirty="0">
                <a:solidFill>
                  <a:srgbClr val="800000"/>
                </a:solidFill>
                <a:latin typeface="+mj-ea"/>
                <a:ea typeface="+mj-ea"/>
              </a:rPr>
              <a:t>客貨運輸業</a:t>
            </a:r>
            <a:r>
              <a:rPr lang="zh-TW" altLang="zh-TW" sz="2400" dirty="0">
                <a:latin typeface="+mn-ea"/>
                <a:cs typeface="Arial" panose="020B0604020202020204" pitchFamily="34" charset="0"/>
              </a:rPr>
              <a:t>來看，油料成本約佔車隊營運</a:t>
            </a:r>
            <a:r>
              <a:rPr lang="zh-TW" altLang="zh-TW" sz="2400" dirty="0">
                <a:solidFill>
                  <a:srgbClr val="800000"/>
                </a:solidFill>
                <a:latin typeface="+mj-ea"/>
                <a:ea typeface="+mj-ea"/>
              </a:rPr>
              <a:t>成本</a:t>
            </a:r>
            <a:r>
              <a:rPr lang="zh-TW" altLang="zh-TW" sz="2400" dirty="0">
                <a:latin typeface="+mn-ea"/>
                <a:cs typeface="Arial" panose="020B0604020202020204" pitchFamily="34" charset="0"/>
              </a:rPr>
              <a:t>的</a:t>
            </a:r>
            <a:r>
              <a:rPr lang="en-US" altLang="zh-TW" sz="2400" dirty="0">
                <a:solidFill>
                  <a:srgbClr val="800000"/>
                </a:solidFill>
                <a:latin typeface="+mj-ea"/>
                <a:ea typeface="+mj-ea"/>
              </a:rPr>
              <a:t>25%~35%</a:t>
            </a:r>
            <a:r>
              <a:rPr lang="zh-TW" altLang="zh-TW" sz="2400" dirty="0">
                <a:solidFill>
                  <a:srgbClr val="800000"/>
                </a:solidFill>
                <a:latin typeface="+mj-ea"/>
                <a:ea typeface="+mj-ea"/>
              </a:rPr>
              <a:t>之間</a:t>
            </a:r>
            <a:r>
              <a:rPr lang="zh-TW" altLang="en-US" sz="2400" dirty="0">
                <a:latin typeface="Arial" panose="020B0604020202020204" pitchFamily="34" charset="0"/>
                <a:cs typeface="Arial" panose="020B0604020202020204" pitchFamily="34" charset="0"/>
              </a:rPr>
              <a:t>。</a:t>
            </a:r>
          </a:p>
        </p:txBody>
      </p:sp>
      <p:sp>
        <p:nvSpPr>
          <p:cNvPr id="3" name="矩形 2">
            <a:extLst>
              <a:ext uri="{FF2B5EF4-FFF2-40B4-BE49-F238E27FC236}">
                <a16:creationId xmlns:a16="http://schemas.microsoft.com/office/drawing/2014/main" id="{51B4B25F-ABCB-4FE9-A3D4-CDC512AA57A6}"/>
              </a:ext>
            </a:extLst>
          </p:cNvPr>
          <p:cNvSpPr/>
          <p:nvPr/>
        </p:nvSpPr>
        <p:spPr>
          <a:xfrm>
            <a:off x="-5154797" y="5314434"/>
            <a:ext cx="4108817" cy="369332"/>
          </a:xfrm>
          <a:prstGeom prst="rect">
            <a:avLst/>
          </a:prstGeom>
        </p:spPr>
        <p:txBody>
          <a:bodyPr wrap="none">
            <a:spAutoFit/>
          </a:bodyPr>
          <a:lstStyle/>
          <a:p>
            <a:r>
              <a:rPr lang="zh-TW" altLang="zh-TW" dirty="0">
                <a:latin typeface="Arial" panose="020B0604020202020204" pitchFamily="34" charset="0"/>
                <a:cs typeface="Arial" panose="020B0604020202020204" pitchFamily="34" charset="0"/>
              </a:rPr>
              <a:t>顯見油料對於民間航運業者之重要性。</a:t>
            </a:r>
            <a:endParaRPr lang="zh-TW" altLang="en-US" dirty="0"/>
          </a:p>
        </p:txBody>
      </p:sp>
      <p:sp>
        <p:nvSpPr>
          <p:cNvPr id="6" name="矩形 5">
            <a:extLst>
              <a:ext uri="{FF2B5EF4-FFF2-40B4-BE49-F238E27FC236}">
                <a16:creationId xmlns:a16="http://schemas.microsoft.com/office/drawing/2014/main" id="{5523F7A7-736D-42E9-963C-9319ABBC903E}"/>
              </a:ext>
            </a:extLst>
          </p:cNvPr>
          <p:cNvSpPr/>
          <p:nvPr/>
        </p:nvSpPr>
        <p:spPr>
          <a:xfrm>
            <a:off x="-4359831" y="3936484"/>
            <a:ext cx="2544286" cy="369332"/>
          </a:xfrm>
          <a:prstGeom prst="rect">
            <a:avLst/>
          </a:prstGeom>
        </p:spPr>
        <p:txBody>
          <a:bodyPr wrap="none">
            <a:spAutoFit/>
          </a:bodyPr>
          <a:lstStyle/>
          <a:p>
            <a:r>
              <a:rPr lang="zh-TW" altLang="zh-TW" dirty="0">
                <a:latin typeface="Arial" panose="020B0604020202020204" pitchFamily="34" charset="0"/>
                <a:cs typeface="Arial" panose="020B0604020202020204" pitchFamily="34" charset="0"/>
              </a:rPr>
              <a:t>（商業周刊，</a:t>
            </a:r>
            <a:r>
              <a:rPr lang="en-US" altLang="zh-TW" dirty="0">
                <a:latin typeface="Arial" panose="020B0604020202020204" pitchFamily="34" charset="0"/>
                <a:cs typeface="Arial" panose="020B0604020202020204" pitchFamily="34" charset="0"/>
              </a:rPr>
              <a:t>2017</a:t>
            </a:r>
            <a:r>
              <a:rPr lang="zh-TW" altLang="zh-TW" dirty="0">
                <a:latin typeface="Arial" panose="020B0604020202020204" pitchFamily="34" charset="0"/>
                <a:cs typeface="Arial" panose="020B0604020202020204" pitchFamily="34" charset="0"/>
              </a:rPr>
              <a:t>），</a:t>
            </a:r>
            <a:endParaRPr lang="zh-TW" altLang="en-US" dirty="0"/>
          </a:p>
        </p:txBody>
      </p:sp>
      <p:sp>
        <p:nvSpPr>
          <p:cNvPr id="9" name="矩形 8">
            <a:extLst>
              <a:ext uri="{FF2B5EF4-FFF2-40B4-BE49-F238E27FC236}">
                <a16:creationId xmlns:a16="http://schemas.microsoft.com/office/drawing/2014/main" id="{58A189F0-333B-4FC1-9B63-94BFD788065C}"/>
              </a:ext>
            </a:extLst>
          </p:cNvPr>
          <p:cNvSpPr/>
          <p:nvPr/>
        </p:nvSpPr>
        <p:spPr>
          <a:xfrm>
            <a:off x="413179" y="124871"/>
            <a:ext cx="3695242" cy="646331"/>
          </a:xfrm>
          <a:prstGeom prst="rect">
            <a:avLst/>
          </a:prstGeom>
        </p:spPr>
        <p:txBody>
          <a:bodyPr wrap="square">
            <a:spAutoFit/>
          </a:bodyPr>
          <a:lstStyle/>
          <a:p>
            <a:r>
              <a:rPr lang="en-US" altLang="zh-TW" sz="3600" dirty="0">
                <a:latin typeface="+mj-ea"/>
              </a:rPr>
              <a:t>1.1</a:t>
            </a:r>
            <a:r>
              <a:rPr lang="zh-TW" altLang="en-US" sz="3600" dirty="0">
                <a:latin typeface="+mj-ea"/>
              </a:rPr>
              <a:t>研究背景</a:t>
            </a:r>
            <a:r>
              <a:rPr lang="en-US" altLang="zh-TW" sz="3600" dirty="0">
                <a:latin typeface="+mj-ea"/>
              </a:rPr>
              <a:t>(3/4)</a:t>
            </a:r>
          </a:p>
        </p:txBody>
      </p:sp>
      <p:sp>
        <p:nvSpPr>
          <p:cNvPr id="8" name="灯片编号占位符 3">
            <a:extLst>
              <a:ext uri="{FF2B5EF4-FFF2-40B4-BE49-F238E27FC236}">
                <a16:creationId xmlns:a16="http://schemas.microsoft.com/office/drawing/2014/main" id="{2945359B-A98B-4DBB-B1B0-EABF0699B003}"/>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a:t>
            </a:fld>
            <a:endParaRPr lang="zh-CN" altLang="en-US" dirty="0"/>
          </a:p>
        </p:txBody>
      </p:sp>
    </p:spTree>
    <p:extLst>
      <p:ext uri="{BB962C8B-B14F-4D97-AF65-F5344CB8AC3E}">
        <p14:creationId xmlns:p14="http://schemas.microsoft.com/office/powerpoint/2010/main" val="3227640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4.3.3</a:t>
            </a:r>
            <a:r>
              <a:rPr lang="en-US" altLang="zh-TW" sz="3600" kern="100" dirty="0">
                <a:latin typeface="微軟正黑體" panose="020B0604030504040204" pitchFamily="34" charset="-120"/>
                <a:ea typeface="+mn-ea"/>
                <a:cs typeface="Times New Roman" panose="02020603050405020304" pitchFamily="18" charset="0"/>
              </a:rPr>
              <a:t> </a:t>
            </a:r>
            <a:r>
              <a:rPr lang="zh-TW" altLang="en-US" sz="3600" kern="100" dirty="0">
                <a:latin typeface="微軟正黑體" panose="020B0604030504040204" pitchFamily="34" charset="-120"/>
                <a:ea typeface="+mn-ea"/>
                <a:cs typeface="Times New Roman" panose="02020603050405020304" pitchFamily="18" charset="0"/>
              </a:rPr>
              <a:t>分解法</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1138773"/>
          </a:xfrm>
          <a:prstGeom prst="rect">
            <a:avLst/>
          </a:prstGeom>
        </p:spPr>
        <p:txBody>
          <a:bodyPr wrap="square">
            <a:spAutoFit/>
          </a:bodyPr>
          <a:lstStyle/>
          <a:p>
            <a:pPr marL="359410"/>
            <a:r>
              <a:rPr lang="en-US" altLang="zh-TW" sz="2400" kern="100" dirty="0">
                <a:latin typeface="微軟正黑體" panose="020B0604030504040204" pitchFamily="34" charset="-120"/>
                <a:cs typeface="Times New Roman" panose="02020603050405020304" pitchFamily="18" charset="0"/>
              </a:rPr>
              <a:t>4.3.3.2 </a:t>
            </a:r>
            <a:r>
              <a:rPr lang="zh-TW" altLang="en-US" sz="2400" kern="100" dirty="0">
                <a:latin typeface="微軟正黑體" panose="020B0604030504040204" pitchFamily="34" charset="-120"/>
                <a:cs typeface="Times New Roman" panose="02020603050405020304" pitchFamily="18" charset="0"/>
              </a:rPr>
              <a:t>準確度驗證</a:t>
            </a:r>
            <a:endParaRPr lang="en-US" altLang="zh-TW" sz="2400" kern="100" dirty="0">
              <a:latin typeface="微軟正黑體" panose="020B0604030504040204" pitchFamily="34" charset="-120"/>
              <a:cs typeface="Times New Roman" panose="02020603050405020304" pitchFamily="18" charset="0"/>
            </a:endParaRPr>
          </a:p>
          <a:p>
            <a:pPr marL="359410"/>
            <a:endParaRPr lang="zh-TW" altLang="en-US" sz="2400" kern="100" dirty="0">
              <a:latin typeface="微軟正黑體" panose="020B0604030504040204" pitchFamily="34" charset="-120"/>
              <a:cs typeface="Times New Roman" panose="02020603050405020304" pitchFamily="18" charset="0"/>
            </a:endParaRPr>
          </a:p>
          <a:p>
            <a:pPr marL="342900" indent="-342900" hangingPunct="0">
              <a:buFont typeface="Arial" panose="020B0604020202020204" pitchFamily="34" charset="0"/>
              <a:buChar char="•"/>
            </a:pPr>
            <a:r>
              <a:rPr lang="zh-TW" altLang="zh-TW" dirty="0">
                <a:latin typeface="+mn-ea"/>
              </a:rPr>
              <a:t>本階段採用</a:t>
            </a:r>
            <a:r>
              <a:rPr lang="en-US" altLang="zh-TW" dirty="0">
                <a:latin typeface="+mn-ea"/>
              </a:rPr>
              <a:t>MAPE</a:t>
            </a:r>
            <a:r>
              <a:rPr lang="zh-TW" altLang="zh-TW" dirty="0">
                <a:latin typeface="+mn-ea"/>
              </a:rPr>
              <a:t>及</a:t>
            </a:r>
            <a:r>
              <a:rPr lang="en-US" altLang="zh-TW" dirty="0">
                <a:latin typeface="+mn-ea"/>
              </a:rPr>
              <a:t>MAE</a:t>
            </a:r>
            <a:r>
              <a:rPr lang="zh-TW" altLang="zh-TW" dirty="0">
                <a:latin typeface="+mn-ea"/>
              </a:rPr>
              <a:t>驗證準確度，求得數值如下表</a:t>
            </a:r>
            <a:r>
              <a:rPr lang="zh-TW" altLang="zh-TW" sz="2000" dirty="0">
                <a:latin typeface="+mn-ea"/>
              </a:rPr>
              <a:t>。</a:t>
            </a: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60</a:t>
            </a:fld>
            <a:endParaRPr lang="zh-CN" altLang="en-US" dirty="0"/>
          </a:p>
        </p:txBody>
      </p:sp>
      <p:graphicFrame>
        <p:nvGraphicFramePr>
          <p:cNvPr id="6" name="表格 5">
            <a:extLst>
              <a:ext uri="{FF2B5EF4-FFF2-40B4-BE49-F238E27FC236}">
                <a16:creationId xmlns:a16="http://schemas.microsoft.com/office/drawing/2014/main" id="{BEA50F35-7615-4E78-B2B5-7063E422525D}"/>
              </a:ext>
            </a:extLst>
          </p:cNvPr>
          <p:cNvGraphicFramePr>
            <a:graphicFrameLocks noGrp="1"/>
          </p:cNvGraphicFramePr>
          <p:nvPr>
            <p:extLst>
              <p:ext uri="{D42A27DB-BD31-4B8C-83A1-F6EECF244321}">
                <p14:modId xmlns:p14="http://schemas.microsoft.com/office/powerpoint/2010/main" val="2077449871"/>
              </p:ext>
            </p:extLst>
          </p:nvPr>
        </p:nvGraphicFramePr>
        <p:xfrm>
          <a:off x="1053434" y="2331520"/>
          <a:ext cx="7454033" cy="1061818"/>
        </p:xfrm>
        <a:graphic>
          <a:graphicData uri="http://schemas.openxmlformats.org/drawingml/2006/table">
            <a:tbl>
              <a:tblPr firstRow="1" firstCol="1" bandRow="1">
                <a:tableStyleId>{00A15C55-8517-42AA-B614-E9B94910E393}</a:tableStyleId>
              </a:tblPr>
              <a:tblGrid>
                <a:gridCol w="3031745">
                  <a:extLst>
                    <a:ext uri="{9D8B030D-6E8A-4147-A177-3AD203B41FA5}">
                      <a16:colId xmlns:a16="http://schemas.microsoft.com/office/drawing/2014/main" val="708468449"/>
                    </a:ext>
                  </a:extLst>
                </a:gridCol>
                <a:gridCol w="1668323">
                  <a:extLst>
                    <a:ext uri="{9D8B030D-6E8A-4147-A177-3AD203B41FA5}">
                      <a16:colId xmlns:a16="http://schemas.microsoft.com/office/drawing/2014/main" val="3975924658"/>
                    </a:ext>
                  </a:extLst>
                </a:gridCol>
                <a:gridCol w="1679828">
                  <a:extLst>
                    <a:ext uri="{9D8B030D-6E8A-4147-A177-3AD203B41FA5}">
                      <a16:colId xmlns:a16="http://schemas.microsoft.com/office/drawing/2014/main" val="241873991"/>
                    </a:ext>
                  </a:extLst>
                </a:gridCol>
                <a:gridCol w="1074137">
                  <a:extLst>
                    <a:ext uri="{9D8B030D-6E8A-4147-A177-3AD203B41FA5}">
                      <a16:colId xmlns:a16="http://schemas.microsoft.com/office/drawing/2014/main" val="276119577"/>
                    </a:ext>
                  </a:extLst>
                </a:gridCol>
              </a:tblGrid>
              <a:tr h="530200">
                <a:tc>
                  <a:txBody>
                    <a:bodyPr/>
                    <a:lstStyle/>
                    <a:p>
                      <a:pPr indent="127000" algn="ctr" hangingPunct="0">
                        <a:lnSpc>
                          <a:spcPct val="150000"/>
                        </a:lnSpc>
                        <a:spcAft>
                          <a:spcPts val="0"/>
                        </a:spcAft>
                      </a:pPr>
                      <a:r>
                        <a:rPr lang="zh-TW" sz="1800" kern="100" dirty="0">
                          <a:effectLst/>
                        </a:rPr>
                        <a:t>參數</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rPr>
                        <a:t>MAPE</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rPr>
                        <a:t>MAE</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1800" kern="100" dirty="0">
                          <a:effectLst/>
                        </a:rPr>
                        <a:t>備考</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686137942"/>
                  </a:ext>
                </a:extLst>
              </a:tr>
              <a:tr h="531618">
                <a:tc>
                  <a:txBody>
                    <a:bodyPr/>
                    <a:lstStyle/>
                    <a:p>
                      <a:pPr indent="127000" algn="ctr" hangingPunct="0">
                        <a:lnSpc>
                          <a:spcPct val="150000"/>
                        </a:lnSpc>
                        <a:spcAft>
                          <a:spcPts val="0"/>
                        </a:spcAft>
                      </a:pPr>
                      <a:r>
                        <a:rPr lang="en-US" altLang="zh-TW" sz="1800" b="1" i="1" kern="1200" dirty="0" err="1">
                          <a:solidFill>
                            <a:schemeClr val="lt1"/>
                          </a:solidFill>
                          <a:latin typeface="+mj-ea"/>
                          <a:ea typeface="+mn-ea"/>
                          <a:cs typeface="+mn-cs"/>
                        </a:rPr>
                        <a:t>Xt</a:t>
                      </a:r>
                      <a:r>
                        <a:rPr lang="en-US" altLang="zh-TW" sz="1800" b="1" i="1" kern="1200" dirty="0">
                          <a:solidFill>
                            <a:schemeClr val="lt1"/>
                          </a:solidFill>
                          <a:latin typeface="+mj-ea"/>
                          <a:ea typeface="+mn-ea"/>
                          <a:cs typeface="+mn-cs"/>
                        </a:rPr>
                        <a:t>=</a:t>
                      </a:r>
                      <a:r>
                        <a:rPr lang="en-US" altLang="zh-TW" sz="1800" b="1" i="1" kern="1200" dirty="0" err="1">
                          <a:solidFill>
                            <a:schemeClr val="lt1"/>
                          </a:solidFill>
                          <a:latin typeface="+mj-ea"/>
                          <a:ea typeface="+mn-ea"/>
                          <a:cs typeface="+mn-cs"/>
                        </a:rPr>
                        <a:t>Tt×St×Ct×It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10.33</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5323.459</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58801804"/>
                  </a:ext>
                </a:extLst>
              </a:tr>
            </a:tbl>
          </a:graphicData>
        </a:graphic>
      </p:graphicFrame>
      <p:pic>
        <p:nvPicPr>
          <p:cNvPr id="7" name="圖片 6">
            <a:extLst>
              <a:ext uri="{FF2B5EF4-FFF2-40B4-BE49-F238E27FC236}">
                <a16:creationId xmlns:a16="http://schemas.microsoft.com/office/drawing/2014/main" id="{6BCAD3E5-0E27-4E81-ACFB-E8C0247E5616}"/>
              </a:ext>
            </a:extLst>
          </p:cNvPr>
          <p:cNvPicPr/>
          <p:nvPr/>
        </p:nvPicPr>
        <p:blipFill>
          <a:blip r:embed="rId3">
            <a:extLst>
              <a:ext uri="{28A0092B-C50C-407E-A947-70E740481C1C}">
                <a14:useLocalDpi xmlns:a14="http://schemas.microsoft.com/office/drawing/2010/main" val="0"/>
              </a:ext>
            </a:extLst>
          </a:blip>
          <a:stretch>
            <a:fillRect/>
          </a:stretch>
        </p:blipFill>
        <p:spPr>
          <a:xfrm>
            <a:off x="929420" y="3428650"/>
            <a:ext cx="7578048" cy="3213450"/>
          </a:xfrm>
          <a:prstGeom prst="rect">
            <a:avLst/>
          </a:prstGeom>
        </p:spPr>
      </p:pic>
    </p:spTree>
    <p:extLst>
      <p:ext uri="{BB962C8B-B14F-4D97-AF65-F5344CB8AC3E}">
        <p14:creationId xmlns:p14="http://schemas.microsoft.com/office/powerpoint/2010/main" val="56681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5" y="0"/>
            <a:ext cx="7290054" cy="1499616"/>
          </a:xfrm>
        </p:spPr>
        <p:txBody>
          <a:bodyPr>
            <a:normAutofit/>
          </a:bodyPr>
          <a:lstStyle/>
          <a:p>
            <a:r>
              <a:rPr lang="en-US" altLang="zh-TW" sz="3600" dirty="0">
                <a:latin typeface="+mn-ea"/>
                <a:ea typeface="+mn-ea"/>
              </a:rPr>
              <a:t>4.4 </a:t>
            </a:r>
            <a:r>
              <a:rPr lang="zh-TW" altLang="en-US" sz="3600" kern="100" dirty="0">
                <a:latin typeface="微軟正黑體" panose="020B0604030504040204" pitchFamily="34" charset="-120"/>
                <a:ea typeface="+mn-ea"/>
                <a:cs typeface="Times New Roman" panose="02020603050405020304" pitchFamily="18" charset="0"/>
              </a:rPr>
              <a:t>預測結果比較與分析</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61</a:t>
            </a:fld>
            <a:endParaRPr lang="zh-CN" altLang="en-US" dirty="0"/>
          </a:p>
        </p:txBody>
      </p:sp>
      <p:graphicFrame>
        <p:nvGraphicFramePr>
          <p:cNvPr id="6" name="表格 5">
            <a:extLst>
              <a:ext uri="{FF2B5EF4-FFF2-40B4-BE49-F238E27FC236}">
                <a16:creationId xmlns:a16="http://schemas.microsoft.com/office/drawing/2014/main" id="{BEA50F35-7615-4E78-B2B5-7063E422525D}"/>
              </a:ext>
            </a:extLst>
          </p:cNvPr>
          <p:cNvGraphicFramePr>
            <a:graphicFrameLocks noGrp="1"/>
          </p:cNvGraphicFramePr>
          <p:nvPr>
            <p:extLst>
              <p:ext uri="{D42A27DB-BD31-4B8C-83A1-F6EECF244321}">
                <p14:modId xmlns:p14="http://schemas.microsoft.com/office/powerpoint/2010/main" val="1512287128"/>
              </p:ext>
            </p:extLst>
          </p:nvPr>
        </p:nvGraphicFramePr>
        <p:xfrm>
          <a:off x="1179895" y="3679194"/>
          <a:ext cx="6982513" cy="2125054"/>
        </p:xfrm>
        <a:graphic>
          <a:graphicData uri="http://schemas.openxmlformats.org/drawingml/2006/table">
            <a:tbl>
              <a:tblPr firstRow="1" firstCol="1" bandRow="1">
                <a:tableStyleId>{5C22544A-7EE6-4342-B048-85BDC9FD1C3A}</a:tableStyleId>
              </a:tblPr>
              <a:tblGrid>
                <a:gridCol w="2839966">
                  <a:extLst>
                    <a:ext uri="{9D8B030D-6E8A-4147-A177-3AD203B41FA5}">
                      <a16:colId xmlns:a16="http://schemas.microsoft.com/office/drawing/2014/main" val="708468449"/>
                    </a:ext>
                  </a:extLst>
                </a:gridCol>
                <a:gridCol w="1562790">
                  <a:extLst>
                    <a:ext uri="{9D8B030D-6E8A-4147-A177-3AD203B41FA5}">
                      <a16:colId xmlns:a16="http://schemas.microsoft.com/office/drawing/2014/main" val="3975924658"/>
                    </a:ext>
                  </a:extLst>
                </a:gridCol>
                <a:gridCol w="1573567">
                  <a:extLst>
                    <a:ext uri="{9D8B030D-6E8A-4147-A177-3AD203B41FA5}">
                      <a16:colId xmlns:a16="http://schemas.microsoft.com/office/drawing/2014/main" val="241873991"/>
                    </a:ext>
                  </a:extLst>
                </a:gridCol>
                <a:gridCol w="1006190">
                  <a:extLst>
                    <a:ext uri="{9D8B030D-6E8A-4147-A177-3AD203B41FA5}">
                      <a16:colId xmlns:a16="http://schemas.microsoft.com/office/drawing/2014/main" val="276119577"/>
                    </a:ext>
                  </a:extLst>
                </a:gridCol>
              </a:tblGrid>
              <a:tr h="530200">
                <a:tc>
                  <a:txBody>
                    <a:bodyPr/>
                    <a:lstStyle/>
                    <a:p>
                      <a:pPr indent="127000" algn="ctr" hangingPunct="0">
                        <a:lnSpc>
                          <a:spcPct val="150000"/>
                        </a:lnSpc>
                        <a:spcAft>
                          <a:spcPts val="0"/>
                        </a:spcAft>
                      </a:pPr>
                      <a:r>
                        <a:rPr lang="zh-TW" altLang="en-US" sz="1800" kern="100" dirty="0">
                          <a:effectLst/>
                          <a:latin typeface="+mj-ea"/>
                          <a:ea typeface="+mj-ea"/>
                        </a:rPr>
                        <a:t>模型</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latin typeface="+mj-ea"/>
                          <a:ea typeface="+mj-ea"/>
                        </a:rPr>
                        <a:t>MAPE</a:t>
                      </a:r>
                      <a:endParaRPr lang="zh-TW" sz="1800" kern="10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latin typeface="+mj-ea"/>
                          <a:ea typeface="+mj-ea"/>
                        </a:rPr>
                        <a:t>MAE</a:t>
                      </a:r>
                      <a:endParaRPr lang="zh-TW" sz="1800" kern="10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1800" kern="100" dirty="0">
                          <a:effectLst/>
                          <a:latin typeface="+mj-ea"/>
                          <a:ea typeface="+mj-ea"/>
                        </a:rPr>
                        <a:t>備考</a:t>
                      </a: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686137942"/>
                  </a:ext>
                </a:extLst>
              </a:tr>
              <a:tr h="531618">
                <a:tc>
                  <a:txBody>
                    <a:bodyPr/>
                    <a:lstStyle/>
                    <a:p>
                      <a:pPr indent="127000" algn="ctr" hangingPunct="0">
                        <a:lnSpc>
                          <a:spcPct val="150000"/>
                        </a:lnSpc>
                        <a:spcAft>
                          <a:spcPts val="0"/>
                        </a:spcAft>
                      </a:pPr>
                      <a:r>
                        <a:rPr lang="en-US" altLang="zh-TW" sz="1800" kern="100" dirty="0">
                          <a:effectLst/>
                          <a:latin typeface="+mj-ea"/>
                          <a:ea typeface="+mj-ea"/>
                          <a:cs typeface="Times New Roman" panose="02020603050405020304" pitchFamily="18" charset="0"/>
                        </a:rPr>
                        <a:t>SARIMA</a:t>
                      </a:r>
                      <a:r>
                        <a:rPr lang="en-US" altLang="zh-TW" sz="1800" kern="100" dirty="0">
                          <a:effectLst/>
                          <a:latin typeface="+mn-ea"/>
                          <a:ea typeface="+mn-ea"/>
                        </a:rPr>
                        <a:t> (8,1,8) (1,1,1)7</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marL="0" indent="127000" algn="ctr" defTabSz="914400" rtl="0" eaLnBrk="1" latinLnBrk="0" hangingPunct="0">
                        <a:lnSpc>
                          <a:spcPct val="150000"/>
                        </a:lnSpc>
                        <a:spcAft>
                          <a:spcPts val="0"/>
                        </a:spcAft>
                      </a:pPr>
                      <a:r>
                        <a:rPr lang="en-US" sz="1800" kern="0" dirty="0">
                          <a:solidFill>
                            <a:schemeClr val="dk1"/>
                          </a:solidFill>
                          <a:effectLst/>
                          <a:latin typeface="+mj-ea"/>
                          <a:ea typeface="+mj-ea"/>
                          <a:cs typeface="+mn-cs"/>
                        </a:rPr>
                        <a:t>3.440</a:t>
                      </a:r>
                      <a:endParaRPr lang="zh-TW" altLang="en-US" sz="1800" kern="0" dirty="0">
                        <a:solidFill>
                          <a:schemeClr val="dk1"/>
                        </a:solidFill>
                        <a:effectLst/>
                        <a:latin typeface="+mj-ea"/>
                        <a:ea typeface="+mj-ea"/>
                        <a:cs typeface="+mn-cs"/>
                      </a:endParaRPr>
                    </a:p>
                  </a:txBody>
                  <a:tcPr marL="68580" marR="68580" marT="0" marB="0" anchor="ctr"/>
                </a:tc>
                <a:tc>
                  <a:txBody>
                    <a:bodyPr/>
                    <a:lstStyle/>
                    <a:p>
                      <a:pPr marL="0" indent="127000" algn="ctr" defTabSz="914400" rtl="0" eaLnBrk="1" latinLnBrk="0" hangingPunct="0">
                        <a:lnSpc>
                          <a:spcPct val="150000"/>
                        </a:lnSpc>
                        <a:spcAft>
                          <a:spcPts val="0"/>
                        </a:spcAft>
                      </a:pPr>
                      <a:r>
                        <a:rPr lang="en-US" sz="1800" kern="0" dirty="0">
                          <a:solidFill>
                            <a:schemeClr val="dk1"/>
                          </a:solidFill>
                          <a:effectLst/>
                          <a:latin typeface="+mj-ea"/>
                          <a:ea typeface="+mj-ea"/>
                          <a:cs typeface="+mn-cs"/>
                        </a:rPr>
                        <a:t>3875.042</a:t>
                      </a:r>
                      <a:endParaRPr lang="zh-TW" altLang="en-US" sz="1800" kern="0" dirty="0">
                        <a:solidFill>
                          <a:schemeClr val="dk1"/>
                        </a:solidFill>
                        <a:effectLst/>
                        <a:latin typeface="+mj-ea"/>
                        <a:ea typeface="+mj-ea"/>
                        <a:cs typeface="+mn-cs"/>
                      </a:endParaRPr>
                    </a:p>
                  </a:txBody>
                  <a:tcPr marL="68580" marR="68580" marT="0" marB="0" anchor="ctr"/>
                </a:tc>
                <a:tc>
                  <a:txBody>
                    <a:bodyPr/>
                    <a:lstStyle/>
                    <a:p>
                      <a:pPr indent="127000" algn="ctr" hangingPunct="0">
                        <a:lnSpc>
                          <a:spcPct val="150000"/>
                        </a:lnSpc>
                        <a:spcAft>
                          <a:spcPts val="0"/>
                        </a:spcAft>
                      </a:pPr>
                      <a:r>
                        <a:rPr lang="zh-TW" altLang="en-US" sz="1800" kern="0" dirty="0">
                          <a:effectLst/>
                          <a:latin typeface="+mj-ea"/>
                          <a:ea typeface="+mj-ea"/>
                        </a:rPr>
                        <a:t>最佳</a:t>
                      </a: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58801804"/>
                  </a:ext>
                </a:extLst>
              </a:tr>
              <a:tr h="531618">
                <a:tc>
                  <a:txBody>
                    <a:bodyPr/>
                    <a:lstStyle/>
                    <a:p>
                      <a:pPr indent="127000" algn="ctr" hangingPunct="0">
                        <a:lnSpc>
                          <a:spcPct val="150000"/>
                        </a:lnSpc>
                        <a:spcAft>
                          <a:spcPts val="0"/>
                        </a:spcAft>
                      </a:pPr>
                      <a:r>
                        <a:rPr lang="en-US" altLang="zh-TW" sz="1800" kern="100" dirty="0">
                          <a:effectLst/>
                          <a:latin typeface="+mj-ea"/>
                          <a:ea typeface="+mj-ea"/>
                          <a:cs typeface="Times New Roman" panose="02020603050405020304" pitchFamily="18" charset="0"/>
                        </a:rPr>
                        <a:t>HOLT-WINTER</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10.17</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5230.27</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3387272657"/>
                  </a:ext>
                </a:extLst>
              </a:tr>
              <a:tr h="531618">
                <a:tc>
                  <a:txBody>
                    <a:bodyPr/>
                    <a:lstStyle/>
                    <a:p>
                      <a:pPr indent="127000" algn="ctr" hangingPunct="0">
                        <a:lnSpc>
                          <a:spcPct val="150000"/>
                        </a:lnSpc>
                        <a:spcAft>
                          <a:spcPts val="0"/>
                        </a:spcAft>
                      </a:pPr>
                      <a:r>
                        <a:rPr lang="zh-TW" altLang="en-US" sz="1800" kern="100" dirty="0">
                          <a:effectLst/>
                          <a:latin typeface="+mj-ea"/>
                          <a:ea typeface="+mj-ea"/>
                          <a:cs typeface="Times New Roman" panose="02020603050405020304" pitchFamily="18" charset="0"/>
                        </a:rPr>
                        <a:t>分解法</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10.33</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5323.459</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308844664"/>
                  </a:ext>
                </a:extLst>
              </a:tr>
            </a:tbl>
          </a:graphicData>
        </a:graphic>
      </p:graphicFrame>
      <p:sp>
        <p:nvSpPr>
          <p:cNvPr id="3" name="矩形 2">
            <a:extLst>
              <a:ext uri="{FF2B5EF4-FFF2-40B4-BE49-F238E27FC236}">
                <a16:creationId xmlns:a16="http://schemas.microsoft.com/office/drawing/2014/main" id="{3035F046-057E-4A21-9132-93EB5ABD6422}"/>
              </a:ext>
            </a:extLst>
          </p:cNvPr>
          <p:cNvSpPr/>
          <p:nvPr/>
        </p:nvSpPr>
        <p:spPr>
          <a:xfrm>
            <a:off x="882126" y="1280981"/>
            <a:ext cx="7578049" cy="1938992"/>
          </a:xfrm>
          <a:prstGeom prst="rect">
            <a:avLst/>
          </a:prstGeom>
        </p:spPr>
        <p:txBody>
          <a:bodyPr wrap="square">
            <a:spAutoFit/>
          </a:bodyPr>
          <a:lstStyle/>
          <a:p>
            <a:pPr marL="342900" indent="-342900">
              <a:buFont typeface="Arial" panose="020B0604020202020204" pitchFamily="34" charset="0"/>
              <a:buChar char="•"/>
            </a:pPr>
            <a:r>
              <a:rPr lang="en-US" altLang="zh-TW" sz="2000" spc="-5" dirty="0">
                <a:latin typeface="+mn-ea"/>
              </a:rPr>
              <a:t>SARIMA</a:t>
            </a:r>
            <a:r>
              <a:rPr lang="zh-TW" altLang="zh-TW" sz="2000" spc="-5" dirty="0">
                <a:latin typeface="+mn-ea"/>
                <a:cs typeface="Times New Roman" panose="02020603050405020304" pitchFamily="18" charset="0"/>
              </a:rPr>
              <a:t>模型、</a:t>
            </a:r>
            <a:r>
              <a:rPr lang="en-US" altLang="zh-TW" sz="2000" spc="-5" dirty="0">
                <a:latin typeface="+mn-ea"/>
              </a:rPr>
              <a:t> Holt-Winters </a:t>
            </a:r>
            <a:r>
              <a:rPr lang="zh-TW" altLang="zh-TW" sz="2000" spc="-5" dirty="0">
                <a:latin typeface="+mn-ea"/>
                <a:cs typeface="Times New Roman" panose="02020603050405020304" pitchFamily="18" charset="0"/>
              </a:rPr>
              <a:t>模型、分解法模型</a:t>
            </a:r>
            <a:r>
              <a:rPr lang="en-US" altLang="zh-TW" sz="2000" spc="-5" dirty="0">
                <a:latin typeface="+mn-ea"/>
              </a:rPr>
              <a:t>MAPE</a:t>
            </a:r>
            <a:r>
              <a:rPr lang="zh-TW" altLang="zh-TW" sz="2000" spc="-5" dirty="0">
                <a:latin typeface="+mn-ea"/>
                <a:cs typeface="Times New Roman" panose="02020603050405020304" pitchFamily="18" charset="0"/>
              </a:rPr>
              <a:t>數據分別是</a:t>
            </a:r>
            <a:r>
              <a:rPr lang="en-US" altLang="zh-TW" sz="2000" spc="-5" dirty="0">
                <a:latin typeface="+mn-ea"/>
              </a:rPr>
              <a:t>3.440</a:t>
            </a:r>
            <a:r>
              <a:rPr lang="zh-TW" altLang="zh-TW" sz="2000" spc="-5" dirty="0">
                <a:latin typeface="+mn-ea"/>
                <a:cs typeface="Times New Roman" panose="02020603050405020304" pitchFamily="18" charset="0"/>
              </a:rPr>
              <a:t>、</a:t>
            </a:r>
            <a:r>
              <a:rPr lang="en-US" altLang="zh-TW" sz="2000" spc="-5" dirty="0">
                <a:latin typeface="+mn-ea"/>
              </a:rPr>
              <a:t>10.17</a:t>
            </a:r>
            <a:r>
              <a:rPr lang="zh-TW" altLang="zh-TW" sz="2000" spc="-5" dirty="0">
                <a:latin typeface="+mn-ea"/>
                <a:cs typeface="Times New Roman" panose="02020603050405020304" pitchFamily="18" charset="0"/>
              </a:rPr>
              <a:t>、</a:t>
            </a:r>
            <a:r>
              <a:rPr lang="en-US" altLang="zh-TW" sz="2000" spc="-5" dirty="0">
                <a:latin typeface="+mn-ea"/>
              </a:rPr>
              <a:t>10.33</a:t>
            </a:r>
            <a:r>
              <a:rPr lang="zh-TW" altLang="en-US" sz="2000" spc="-5" dirty="0">
                <a:latin typeface="+mn-ea"/>
              </a:rPr>
              <a:t>。</a:t>
            </a:r>
            <a:endParaRPr lang="en-US" altLang="zh-TW" sz="2000" spc="-5" dirty="0">
              <a:latin typeface="+mn-ea"/>
            </a:endParaRPr>
          </a:p>
          <a:p>
            <a:pPr marL="342900" indent="-342900">
              <a:buFont typeface="Arial" panose="020B0604020202020204" pitchFamily="34" charset="0"/>
              <a:buChar char="•"/>
            </a:pPr>
            <a:endParaRPr lang="en-US" altLang="zh-TW" sz="2000" spc="-5" dirty="0">
              <a:latin typeface="+mn-ea"/>
              <a:cs typeface="Times New Roman" panose="02020603050405020304" pitchFamily="18" charset="0"/>
            </a:endParaRPr>
          </a:p>
          <a:p>
            <a:pPr marL="342900" indent="-342900">
              <a:buFont typeface="Arial" panose="020B0604020202020204" pitchFamily="34" charset="0"/>
              <a:buChar char="•"/>
            </a:pPr>
            <a:r>
              <a:rPr lang="en-US" altLang="zh-TW" sz="2000" spc="-5" dirty="0">
                <a:latin typeface="+mn-ea"/>
              </a:rPr>
              <a:t>SARIMA</a:t>
            </a:r>
            <a:r>
              <a:rPr lang="zh-TW" altLang="zh-TW" sz="2000" spc="-5" dirty="0">
                <a:latin typeface="+mn-ea"/>
                <a:cs typeface="Times New Roman" panose="02020603050405020304" pitchFamily="18" charset="0"/>
              </a:rPr>
              <a:t>模型，準確度最佳，以</a:t>
            </a:r>
            <a:r>
              <a:rPr lang="en-US" altLang="zh-TW" sz="2000" spc="-5" dirty="0">
                <a:latin typeface="+mn-ea"/>
              </a:rPr>
              <a:t>Lewis</a:t>
            </a:r>
            <a:r>
              <a:rPr lang="zh-TW" altLang="zh-TW" sz="2000" spc="-5" dirty="0">
                <a:latin typeface="+mn-ea"/>
                <a:cs typeface="Times New Roman" panose="02020603050405020304" pitchFamily="18" charset="0"/>
              </a:rPr>
              <a:t>所提之</a:t>
            </a:r>
            <a:r>
              <a:rPr lang="en-US" altLang="zh-TW" sz="2000" spc="-5" dirty="0">
                <a:latin typeface="+mn-ea"/>
              </a:rPr>
              <a:t> MAPE</a:t>
            </a:r>
            <a:r>
              <a:rPr lang="zh-TW" altLang="zh-TW" sz="2000" spc="-5" dirty="0">
                <a:latin typeface="+mn-ea"/>
                <a:cs typeface="Times New Roman" panose="02020603050405020304" pitchFamily="18" charset="0"/>
              </a:rPr>
              <a:t>比較表</a:t>
            </a:r>
            <a:r>
              <a:rPr lang="zh-TW" altLang="en-US" sz="2000" spc="-5" dirty="0">
                <a:latin typeface="+mn-ea"/>
                <a:cs typeface="Times New Roman" panose="02020603050405020304" pitchFamily="18" charset="0"/>
              </a:rPr>
              <a:t>分析</a:t>
            </a:r>
            <a:r>
              <a:rPr lang="zh-TW" altLang="zh-TW" sz="2000" spc="-5" dirty="0">
                <a:latin typeface="+mn-ea"/>
                <a:cs typeface="Times New Roman" panose="02020603050405020304" pitchFamily="18" charset="0"/>
              </a:rPr>
              <a:t>，三種模型其預測誤差與小於</a:t>
            </a:r>
            <a:r>
              <a:rPr lang="en-US" altLang="zh-TW" sz="2000" spc="-5" dirty="0">
                <a:latin typeface="+mn-ea"/>
              </a:rPr>
              <a:t>20%</a:t>
            </a:r>
            <a:r>
              <a:rPr lang="zh-TW" altLang="zh-TW" sz="2000" spc="-5" dirty="0">
                <a:latin typeface="+mn-ea"/>
                <a:cs typeface="Times New Roman" panose="02020603050405020304" pitchFamily="18" charset="0"/>
              </a:rPr>
              <a:t>之預測，均為優良之預測，其中</a:t>
            </a:r>
            <a:r>
              <a:rPr lang="en-US" altLang="zh-TW" sz="2000" spc="-5" dirty="0">
                <a:latin typeface="+mn-ea"/>
              </a:rPr>
              <a:t>SARIMA</a:t>
            </a:r>
            <a:r>
              <a:rPr lang="zh-TW" altLang="zh-TW" sz="2000" spc="-5" dirty="0">
                <a:latin typeface="+mn-ea"/>
                <a:cs typeface="Times New Roman" panose="02020603050405020304" pitchFamily="18" charset="0"/>
              </a:rPr>
              <a:t>模型</a:t>
            </a:r>
            <a:r>
              <a:rPr lang="en-US" altLang="zh-TW" sz="2000" spc="-5" dirty="0">
                <a:latin typeface="+mn-ea"/>
              </a:rPr>
              <a:t>MAPE </a:t>
            </a:r>
            <a:r>
              <a:rPr lang="zh-TW" altLang="zh-TW" sz="2000" spc="-5" dirty="0">
                <a:latin typeface="+mn-ea"/>
                <a:cs typeface="Times New Roman" panose="02020603050405020304" pitchFamily="18" charset="0"/>
              </a:rPr>
              <a:t>小於</a:t>
            </a:r>
            <a:r>
              <a:rPr lang="en-US" altLang="zh-TW" sz="2000" spc="-5" dirty="0">
                <a:latin typeface="+mn-ea"/>
              </a:rPr>
              <a:t> 10%</a:t>
            </a:r>
            <a:r>
              <a:rPr lang="zh-TW" altLang="zh-TW" sz="2000" spc="-5" dirty="0">
                <a:latin typeface="+mn-ea"/>
                <a:cs typeface="Times New Roman" panose="02020603050405020304" pitchFamily="18" charset="0"/>
              </a:rPr>
              <a:t>，為極佳之預測</a:t>
            </a:r>
            <a:r>
              <a:rPr lang="zh-TW" altLang="en-US" sz="2000" spc="-5" dirty="0">
                <a:latin typeface="+mn-ea"/>
                <a:cs typeface="Times New Roman" panose="02020603050405020304" pitchFamily="18" charset="0"/>
              </a:rPr>
              <a:t>。</a:t>
            </a:r>
            <a:endParaRPr lang="zh-TW" altLang="en-US" sz="2000" dirty="0">
              <a:latin typeface="+mn-ea"/>
            </a:endParaRPr>
          </a:p>
        </p:txBody>
      </p:sp>
      <p:graphicFrame>
        <p:nvGraphicFramePr>
          <p:cNvPr id="7" name="表格 6">
            <a:extLst>
              <a:ext uri="{FF2B5EF4-FFF2-40B4-BE49-F238E27FC236}">
                <a16:creationId xmlns:a16="http://schemas.microsoft.com/office/drawing/2014/main" id="{B594D7A5-1FEC-4A29-BF25-2C5C4EF2B90E}"/>
              </a:ext>
            </a:extLst>
          </p:cNvPr>
          <p:cNvGraphicFramePr>
            <a:graphicFrameLocks noGrp="1"/>
          </p:cNvGraphicFramePr>
          <p:nvPr>
            <p:extLst>
              <p:ext uri="{D42A27DB-BD31-4B8C-83A1-F6EECF244321}">
                <p14:modId xmlns:p14="http://schemas.microsoft.com/office/powerpoint/2010/main" val="2953024882"/>
              </p:ext>
            </p:extLst>
          </p:nvPr>
        </p:nvGraphicFramePr>
        <p:xfrm>
          <a:off x="-7227505" y="2616667"/>
          <a:ext cx="6982513" cy="2125054"/>
        </p:xfrm>
        <a:graphic>
          <a:graphicData uri="http://schemas.openxmlformats.org/drawingml/2006/table">
            <a:tbl>
              <a:tblPr firstRow="1" firstCol="1" bandRow="1">
                <a:tableStyleId>{5C22544A-7EE6-4342-B048-85BDC9FD1C3A}</a:tableStyleId>
              </a:tblPr>
              <a:tblGrid>
                <a:gridCol w="2839966">
                  <a:extLst>
                    <a:ext uri="{9D8B030D-6E8A-4147-A177-3AD203B41FA5}">
                      <a16:colId xmlns:a16="http://schemas.microsoft.com/office/drawing/2014/main" val="708468449"/>
                    </a:ext>
                  </a:extLst>
                </a:gridCol>
                <a:gridCol w="1562790">
                  <a:extLst>
                    <a:ext uri="{9D8B030D-6E8A-4147-A177-3AD203B41FA5}">
                      <a16:colId xmlns:a16="http://schemas.microsoft.com/office/drawing/2014/main" val="3975924658"/>
                    </a:ext>
                  </a:extLst>
                </a:gridCol>
                <a:gridCol w="1573567">
                  <a:extLst>
                    <a:ext uri="{9D8B030D-6E8A-4147-A177-3AD203B41FA5}">
                      <a16:colId xmlns:a16="http://schemas.microsoft.com/office/drawing/2014/main" val="241873991"/>
                    </a:ext>
                  </a:extLst>
                </a:gridCol>
                <a:gridCol w="1006190">
                  <a:extLst>
                    <a:ext uri="{9D8B030D-6E8A-4147-A177-3AD203B41FA5}">
                      <a16:colId xmlns:a16="http://schemas.microsoft.com/office/drawing/2014/main" val="276119577"/>
                    </a:ext>
                  </a:extLst>
                </a:gridCol>
              </a:tblGrid>
              <a:tr h="530200">
                <a:tc>
                  <a:txBody>
                    <a:bodyPr/>
                    <a:lstStyle/>
                    <a:p>
                      <a:pPr indent="127000" algn="ctr" hangingPunct="0">
                        <a:lnSpc>
                          <a:spcPct val="150000"/>
                        </a:lnSpc>
                        <a:spcAft>
                          <a:spcPts val="0"/>
                        </a:spcAft>
                      </a:pPr>
                      <a:r>
                        <a:rPr lang="zh-TW" altLang="en-US" sz="1800" kern="100" dirty="0">
                          <a:effectLst/>
                          <a:latin typeface="+mj-ea"/>
                          <a:ea typeface="+mj-ea"/>
                        </a:rPr>
                        <a:t>模型</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dirty="0">
                          <a:effectLst/>
                          <a:latin typeface="+mj-ea"/>
                          <a:ea typeface="+mj-ea"/>
                        </a:rPr>
                        <a:t>MAPE</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100">
                          <a:effectLst/>
                          <a:latin typeface="+mj-ea"/>
                          <a:ea typeface="+mj-ea"/>
                        </a:rPr>
                        <a:t>MAE</a:t>
                      </a:r>
                      <a:endParaRPr lang="zh-TW" sz="1800" kern="10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zh-TW" sz="1800" kern="100" dirty="0">
                          <a:effectLst/>
                          <a:latin typeface="+mj-ea"/>
                          <a:ea typeface="+mj-ea"/>
                        </a:rPr>
                        <a:t>備考</a:t>
                      </a: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1686137942"/>
                  </a:ext>
                </a:extLst>
              </a:tr>
              <a:tr h="531618">
                <a:tc>
                  <a:txBody>
                    <a:bodyPr/>
                    <a:lstStyle/>
                    <a:p>
                      <a:pPr indent="127000" algn="ctr" hangingPunct="0">
                        <a:lnSpc>
                          <a:spcPct val="150000"/>
                        </a:lnSpc>
                        <a:spcAft>
                          <a:spcPts val="0"/>
                        </a:spcAft>
                      </a:pPr>
                      <a:r>
                        <a:rPr lang="en-US" altLang="zh-TW" sz="1800" kern="100" dirty="0">
                          <a:effectLst/>
                          <a:latin typeface="+mj-ea"/>
                          <a:ea typeface="+mj-ea"/>
                          <a:cs typeface="Times New Roman" panose="02020603050405020304" pitchFamily="18" charset="0"/>
                        </a:rPr>
                        <a:t>SARIMA</a:t>
                      </a:r>
                      <a:r>
                        <a:rPr lang="en-US" altLang="zh-TW" sz="1800" kern="100" dirty="0">
                          <a:effectLst/>
                          <a:latin typeface="+mn-ea"/>
                          <a:ea typeface="+mn-ea"/>
                        </a:rPr>
                        <a:t> (8,1,8) (1,1,1)7</a:t>
                      </a:r>
                      <a:endParaRPr lang="zh-TW" sz="1800" kern="100" dirty="0">
                        <a:effectLst/>
                        <a:latin typeface="+mj-ea"/>
                        <a:ea typeface="+mj-ea"/>
                        <a:cs typeface="Times New Roman" panose="02020603050405020304" pitchFamily="18" charset="0"/>
                      </a:endParaRPr>
                    </a:p>
                  </a:txBody>
                  <a:tcPr marL="68580" marR="68580" marT="0" marB="0" anchor="ctr">
                    <a:solidFill>
                      <a:schemeClr val="accent2">
                        <a:lumMod val="75000"/>
                      </a:schemeClr>
                    </a:solidFill>
                  </a:tcPr>
                </a:tc>
                <a:tc>
                  <a:txBody>
                    <a:bodyPr/>
                    <a:lstStyle/>
                    <a:p>
                      <a:pPr marL="0" indent="127000" algn="ctr" defTabSz="914400" rtl="0" eaLnBrk="1" latinLnBrk="0" hangingPunct="0">
                        <a:lnSpc>
                          <a:spcPct val="150000"/>
                        </a:lnSpc>
                        <a:spcAft>
                          <a:spcPts val="0"/>
                        </a:spcAft>
                      </a:pPr>
                      <a:r>
                        <a:rPr lang="en-US" sz="1800" kern="0" dirty="0">
                          <a:solidFill>
                            <a:schemeClr val="dk1"/>
                          </a:solidFill>
                          <a:effectLst/>
                          <a:latin typeface="+mj-ea"/>
                          <a:ea typeface="+mj-ea"/>
                          <a:cs typeface="+mn-cs"/>
                        </a:rPr>
                        <a:t>3.440</a:t>
                      </a:r>
                      <a:endParaRPr lang="zh-TW" altLang="en-US" sz="1800" kern="0" dirty="0">
                        <a:solidFill>
                          <a:schemeClr val="dk1"/>
                        </a:solidFill>
                        <a:effectLst/>
                        <a:latin typeface="+mj-ea"/>
                        <a:ea typeface="+mj-ea"/>
                        <a:cs typeface="+mn-cs"/>
                      </a:endParaRPr>
                    </a:p>
                  </a:txBody>
                  <a:tcPr marL="68580" marR="68580" marT="0" marB="0" anchor="ctr">
                    <a:solidFill>
                      <a:schemeClr val="accent1">
                        <a:lumMod val="40000"/>
                        <a:lumOff val="60000"/>
                      </a:schemeClr>
                    </a:solidFill>
                  </a:tcPr>
                </a:tc>
                <a:tc>
                  <a:txBody>
                    <a:bodyPr/>
                    <a:lstStyle/>
                    <a:p>
                      <a:pPr marL="0" indent="127000" algn="ctr" defTabSz="914400" rtl="0" eaLnBrk="1" latinLnBrk="0" hangingPunct="0">
                        <a:lnSpc>
                          <a:spcPct val="150000"/>
                        </a:lnSpc>
                        <a:spcAft>
                          <a:spcPts val="0"/>
                        </a:spcAft>
                      </a:pPr>
                      <a:r>
                        <a:rPr lang="en-US" sz="1800" kern="0" dirty="0">
                          <a:solidFill>
                            <a:schemeClr val="dk1"/>
                          </a:solidFill>
                          <a:effectLst/>
                          <a:latin typeface="+mj-ea"/>
                          <a:ea typeface="+mj-ea"/>
                          <a:cs typeface="+mn-cs"/>
                        </a:rPr>
                        <a:t>3875.042</a:t>
                      </a:r>
                      <a:endParaRPr lang="zh-TW" altLang="en-US" sz="1800" kern="0" dirty="0">
                        <a:solidFill>
                          <a:schemeClr val="dk1"/>
                        </a:solidFill>
                        <a:effectLst/>
                        <a:latin typeface="+mj-ea"/>
                        <a:ea typeface="+mj-ea"/>
                        <a:cs typeface="+mn-cs"/>
                      </a:endParaRPr>
                    </a:p>
                  </a:txBody>
                  <a:tcPr marL="68580" marR="68580" marT="0" marB="0" anchor="ctr">
                    <a:solidFill>
                      <a:schemeClr val="accent1">
                        <a:lumMod val="40000"/>
                        <a:lumOff val="60000"/>
                      </a:schemeClr>
                    </a:solidFill>
                  </a:tcPr>
                </a:tc>
                <a:tc>
                  <a:txBody>
                    <a:bodyPr/>
                    <a:lstStyle/>
                    <a:p>
                      <a:pPr indent="127000" algn="ctr" hangingPunct="0">
                        <a:lnSpc>
                          <a:spcPct val="150000"/>
                        </a:lnSpc>
                        <a:spcAft>
                          <a:spcPts val="0"/>
                        </a:spcAft>
                      </a:pPr>
                      <a:r>
                        <a:rPr lang="zh-TW" altLang="en-US" sz="1800" kern="0" dirty="0">
                          <a:effectLst/>
                          <a:latin typeface="+mj-ea"/>
                          <a:ea typeface="+mj-ea"/>
                        </a:rPr>
                        <a:t>最佳</a:t>
                      </a:r>
                      <a:endParaRPr lang="zh-TW" sz="1800" kern="100" dirty="0">
                        <a:effectLst/>
                        <a:latin typeface="+mj-ea"/>
                        <a:ea typeface="+mj-ea"/>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58801804"/>
                  </a:ext>
                </a:extLst>
              </a:tr>
              <a:tr h="531618">
                <a:tc>
                  <a:txBody>
                    <a:bodyPr/>
                    <a:lstStyle/>
                    <a:p>
                      <a:pPr indent="127000" algn="ctr" hangingPunct="0">
                        <a:lnSpc>
                          <a:spcPct val="150000"/>
                        </a:lnSpc>
                        <a:spcAft>
                          <a:spcPts val="0"/>
                        </a:spcAft>
                      </a:pPr>
                      <a:r>
                        <a:rPr lang="en-US" altLang="zh-TW" sz="1800" kern="100" dirty="0">
                          <a:effectLst/>
                          <a:latin typeface="+mj-ea"/>
                          <a:ea typeface="+mj-ea"/>
                          <a:cs typeface="Times New Roman" panose="02020603050405020304" pitchFamily="18" charset="0"/>
                        </a:rPr>
                        <a:t>HOLT-WINTER</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10.17</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5230.27</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3387272657"/>
                  </a:ext>
                </a:extLst>
              </a:tr>
              <a:tr h="531618">
                <a:tc>
                  <a:txBody>
                    <a:bodyPr/>
                    <a:lstStyle/>
                    <a:p>
                      <a:pPr indent="127000" algn="ctr" hangingPunct="0">
                        <a:lnSpc>
                          <a:spcPct val="150000"/>
                        </a:lnSpc>
                        <a:spcAft>
                          <a:spcPts val="0"/>
                        </a:spcAft>
                      </a:pPr>
                      <a:r>
                        <a:rPr lang="zh-TW" altLang="en-US" sz="1800" kern="100" dirty="0">
                          <a:effectLst/>
                          <a:latin typeface="+mj-ea"/>
                          <a:ea typeface="+mj-ea"/>
                          <a:cs typeface="Times New Roman" panose="02020603050405020304" pitchFamily="18" charset="0"/>
                        </a:rPr>
                        <a:t>分解法</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10.33</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r>
                        <a:rPr lang="en-US" sz="1800" kern="0" dirty="0">
                          <a:effectLst/>
                          <a:latin typeface="+mj-ea"/>
                          <a:ea typeface="+mj-ea"/>
                        </a:rPr>
                        <a:t>5323.459</a:t>
                      </a:r>
                      <a:endParaRPr lang="zh-TW" sz="1800" kern="100" dirty="0">
                        <a:effectLst/>
                        <a:latin typeface="+mj-ea"/>
                        <a:ea typeface="+mj-ea"/>
                        <a:cs typeface="Times New Roman" panose="02020603050405020304" pitchFamily="18" charset="0"/>
                      </a:endParaRPr>
                    </a:p>
                  </a:txBody>
                  <a:tcPr marL="68580" marR="68580" marT="0" marB="0" anchor="ctr"/>
                </a:tc>
                <a:tc>
                  <a:txBody>
                    <a:bodyPr/>
                    <a:lstStyle/>
                    <a:p>
                      <a:pPr indent="127000" algn="ctr" hangingPunct="0">
                        <a:lnSpc>
                          <a:spcPct val="150000"/>
                        </a:lnSpc>
                        <a:spcAft>
                          <a:spcPts val="0"/>
                        </a:spcAft>
                      </a:pPr>
                      <a:endParaRPr lang="zh-TW" sz="18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val="308844664"/>
                  </a:ext>
                </a:extLst>
              </a:tr>
            </a:tbl>
          </a:graphicData>
        </a:graphic>
      </p:graphicFrame>
      <p:pic>
        <p:nvPicPr>
          <p:cNvPr id="5" name="圖片 4">
            <a:extLst>
              <a:ext uri="{FF2B5EF4-FFF2-40B4-BE49-F238E27FC236}">
                <a16:creationId xmlns:a16="http://schemas.microsoft.com/office/drawing/2014/main" id="{8510CDFD-C786-4428-A354-E0920E8616C9}"/>
              </a:ext>
            </a:extLst>
          </p:cNvPr>
          <p:cNvPicPr>
            <a:picLocks noChangeAspect="1"/>
          </p:cNvPicPr>
          <p:nvPr/>
        </p:nvPicPr>
        <p:blipFill rotWithShape="1">
          <a:blip r:embed="rId3">
            <a:extLst>
              <a:ext uri="{28A0092B-C50C-407E-A947-70E740481C1C}">
                <a14:useLocalDpi xmlns:a14="http://schemas.microsoft.com/office/drawing/2010/main" val="0"/>
              </a:ext>
            </a:extLst>
          </a:blip>
          <a:srcRect t="25358" b="51588"/>
          <a:stretch/>
        </p:blipFill>
        <p:spPr>
          <a:xfrm>
            <a:off x="827820" y="4155212"/>
            <a:ext cx="7820546" cy="563420"/>
          </a:xfrm>
          <a:prstGeom prst="rect">
            <a:avLst/>
          </a:prstGeom>
          <a:ln w="38100" cap="sq">
            <a:solidFill>
              <a:srgbClr val="CC33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691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7820" y="341203"/>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62</a:t>
            </a:fld>
            <a:endParaRPr lang="zh-CN" altLang="en-US" dirty="0"/>
          </a:p>
        </p:txBody>
      </p:sp>
      <p:sp>
        <p:nvSpPr>
          <p:cNvPr id="4" name="矩形 3">
            <a:extLst>
              <a:ext uri="{FF2B5EF4-FFF2-40B4-BE49-F238E27FC236}">
                <a16:creationId xmlns:a16="http://schemas.microsoft.com/office/drawing/2014/main" id="{EB89ADE6-08A4-49AB-8871-974A65342C65}"/>
              </a:ext>
            </a:extLst>
          </p:cNvPr>
          <p:cNvSpPr/>
          <p:nvPr/>
        </p:nvSpPr>
        <p:spPr>
          <a:xfrm>
            <a:off x="827820" y="1440169"/>
            <a:ext cx="7667738" cy="646331"/>
          </a:xfrm>
          <a:prstGeom prst="rect">
            <a:avLst/>
          </a:prstGeom>
        </p:spPr>
        <p:txBody>
          <a:bodyPr wrap="square">
            <a:spAutoFit/>
          </a:bodyPr>
          <a:lstStyle/>
          <a:p>
            <a:r>
              <a:rPr lang="zh-TW" altLang="en-US" dirty="0"/>
              <a:t>考量各地區使用裝備、油料耗用量及供補頻次不盡相同，本階段規劃以各地區航空用油耗用量，依上階段建模方式來建立適合油料預測模型。</a:t>
            </a:r>
          </a:p>
        </p:txBody>
      </p:sp>
      <p:sp>
        <p:nvSpPr>
          <p:cNvPr id="6" name="矩形 5">
            <a:extLst>
              <a:ext uri="{FF2B5EF4-FFF2-40B4-BE49-F238E27FC236}">
                <a16:creationId xmlns:a16="http://schemas.microsoft.com/office/drawing/2014/main" id="{E67F281F-9556-4CC0-8CFC-480C2285C27C}"/>
              </a:ext>
            </a:extLst>
          </p:cNvPr>
          <p:cNvSpPr/>
          <p:nvPr/>
        </p:nvSpPr>
        <p:spPr>
          <a:xfrm>
            <a:off x="827820" y="2216287"/>
            <a:ext cx="7901424" cy="2000548"/>
          </a:xfrm>
          <a:prstGeom prst="rect">
            <a:avLst/>
          </a:prstGeom>
        </p:spPr>
        <p:txBody>
          <a:bodyPr wrap="square">
            <a:spAutoFit/>
          </a:bodyPr>
          <a:lstStyle/>
          <a:p>
            <a:r>
              <a:rPr lang="en-US" altLang="zh-TW" sz="2400" dirty="0">
                <a:latin typeface="+mn-ea"/>
              </a:rPr>
              <a:t>4.5.1</a:t>
            </a:r>
            <a:r>
              <a:rPr lang="zh-TW" altLang="zh-TW" sz="2400" dirty="0">
                <a:latin typeface="+mn-ea"/>
              </a:rPr>
              <a:t>資料處理</a:t>
            </a:r>
            <a:endParaRPr lang="en-US" altLang="zh-TW" sz="2400" dirty="0">
              <a:latin typeface="+mn-ea"/>
            </a:endParaRPr>
          </a:p>
          <a:p>
            <a:pPr marL="342900" indent="-342900">
              <a:buFont typeface="Arial" panose="020B0604020202020204" pitchFamily="34" charset="0"/>
              <a:buChar char="•"/>
            </a:pPr>
            <a:r>
              <a:rPr lang="zh-TW" altLang="en-US" sz="2000" dirty="0">
                <a:latin typeface="+mj-ea"/>
                <a:ea typeface="+mj-ea"/>
              </a:rPr>
              <a:t>全國分為</a:t>
            </a:r>
            <a:r>
              <a:rPr lang="en-US" altLang="zh-TW" sz="2000" dirty="0">
                <a:latin typeface="+mj-ea"/>
                <a:ea typeface="+mj-ea"/>
              </a:rPr>
              <a:t>8</a:t>
            </a:r>
            <a:r>
              <a:rPr lang="zh-TW" altLang="en-US" sz="2000" dirty="0">
                <a:latin typeface="+mj-ea"/>
                <a:ea typeface="+mj-ea"/>
              </a:rPr>
              <a:t>地區，以</a:t>
            </a:r>
            <a:r>
              <a:rPr lang="en-US" altLang="zh-TW" sz="2000" dirty="0">
                <a:latin typeface="+mj-ea"/>
                <a:ea typeface="+mj-ea"/>
              </a:rPr>
              <a:t>A</a:t>
            </a:r>
            <a:r>
              <a:rPr lang="zh-TW" altLang="en-US" sz="2000" dirty="0">
                <a:latin typeface="+mj-ea"/>
                <a:ea typeface="+mj-ea"/>
              </a:rPr>
              <a:t>至</a:t>
            </a:r>
            <a:r>
              <a:rPr lang="en-US" altLang="zh-TW" sz="2000" dirty="0">
                <a:latin typeface="+mj-ea"/>
                <a:ea typeface="+mj-ea"/>
              </a:rPr>
              <a:t>H</a:t>
            </a:r>
            <a:r>
              <a:rPr lang="zh-TW" altLang="en-US" sz="2000" dirty="0">
                <a:latin typeface="+mj-ea"/>
                <a:ea typeface="+mj-ea"/>
              </a:rPr>
              <a:t>地區分類</a:t>
            </a:r>
            <a:endParaRPr lang="en-US" altLang="zh-TW" sz="2000" dirty="0">
              <a:latin typeface="+mj-ea"/>
              <a:ea typeface="+mj-ea"/>
            </a:endParaRPr>
          </a:p>
          <a:p>
            <a:pPr marL="342900" indent="-342900">
              <a:buFont typeface="Arial" panose="020B0604020202020204" pitchFamily="34" charset="0"/>
              <a:buChar char="•"/>
            </a:pPr>
            <a:r>
              <a:rPr lang="zh-TW" altLang="en-US" sz="2000" dirty="0">
                <a:latin typeface="+mj-ea"/>
                <a:ea typeface="+mj-ea"/>
              </a:rPr>
              <a:t>發現</a:t>
            </a:r>
            <a:r>
              <a:rPr lang="en-US" altLang="zh-TW" sz="2000" dirty="0">
                <a:latin typeface="+mj-ea"/>
                <a:ea typeface="+mj-ea"/>
              </a:rPr>
              <a:t>A</a:t>
            </a:r>
            <a:r>
              <a:rPr lang="zh-TW" altLang="en-US" sz="2000" dirty="0">
                <a:latin typeface="+mj-ea"/>
                <a:ea typeface="+mj-ea"/>
              </a:rPr>
              <a:t>、</a:t>
            </a:r>
            <a:r>
              <a:rPr lang="en-US" altLang="zh-TW" sz="2000" dirty="0">
                <a:latin typeface="+mj-ea"/>
                <a:ea typeface="+mj-ea"/>
              </a:rPr>
              <a:t>B</a:t>
            </a:r>
            <a:r>
              <a:rPr lang="zh-TW" altLang="en-US" sz="2000" dirty="0">
                <a:latin typeface="+mj-ea"/>
                <a:ea typeface="+mj-ea"/>
              </a:rPr>
              <a:t>、</a:t>
            </a:r>
            <a:r>
              <a:rPr lang="en-US" altLang="zh-TW" sz="2000" dirty="0">
                <a:latin typeface="+mj-ea"/>
                <a:ea typeface="+mj-ea"/>
              </a:rPr>
              <a:t>G</a:t>
            </a:r>
            <a:r>
              <a:rPr lang="zh-TW" altLang="en-US" sz="2000" dirty="0">
                <a:latin typeface="+mj-ea"/>
                <a:ea typeface="+mj-ea"/>
              </a:rPr>
              <a:t>及</a:t>
            </a:r>
            <a:r>
              <a:rPr lang="en-US" altLang="zh-TW" sz="2000" dirty="0">
                <a:latin typeface="+mj-ea"/>
                <a:ea typeface="+mj-ea"/>
              </a:rPr>
              <a:t>H</a:t>
            </a:r>
            <a:r>
              <a:rPr lang="zh-TW" altLang="en-US" sz="2000" dirty="0">
                <a:latin typeface="+mj-ea"/>
                <a:ea typeface="+mj-ea"/>
              </a:rPr>
              <a:t>區資料均有缺漏，將造成無法建立模型。</a:t>
            </a:r>
            <a:endParaRPr lang="en-US" altLang="zh-TW" sz="2000" dirty="0">
              <a:latin typeface="+mj-ea"/>
              <a:ea typeface="+mj-ea"/>
            </a:endParaRPr>
          </a:p>
          <a:p>
            <a:pPr marL="342900" indent="-342900">
              <a:buFont typeface="Arial" panose="020B0604020202020204" pitchFamily="34" charset="0"/>
              <a:buChar char="•"/>
            </a:pPr>
            <a:r>
              <a:rPr lang="zh-TW" altLang="en-US" sz="2000" dirty="0">
                <a:latin typeface="+mj-ea"/>
                <a:ea typeface="+mj-ea"/>
              </a:rPr>
              <a:t>這裡直接以耗油量最少</a:t>
            </a:r>
            <a:r>
              <a:rPr lang="en-US" altLang="zh-TW" sz="2000" dirty="0">
                <a:latin typeface="+mj-ea"/>
                <a:ea typeface="+mj-ea"/>
              </a:rPr>
              <a:t>H</a:t>
            </a:r>
            <a:r>
              <a:rPr lang="zh-TW" altLang="en-US" sz="2000" dirty="0">
                <a:latin typeface="+mj-ea"/>
                <a:ea typeface="+mj-ea"/>
              </a:rPr>
              <a:t>區資料集來測試，建立</a:t>
            </a:r>
            <a:r>
              <a:rPr lang="en-US" altLang="zh-TW" sz="2000" dirty="0">
                <a:latin typeface="+mj-ea"/>
                <a:ea typeface="+mj-ea"/>
              </a:rPr>
              <a:t>SARIMA</a:t>
            </a:r>
            <a:r>
              <a:rPr lang="zh-TW" altLang="en-US" sz="2000" dirty="0">
                <a:latin typeface="+mj-ea"/>
                <a:ea typeface="+mj-ea"/>
              </a:rPr>
              <a:t>模型、 </a:t>
            </a:r>
            <a:r>
              <a:rPr lang="en-US" altLang="zh-TW" sz="2000" dirty="0">
                <a:latin typeface="+mj-ea"/>
                <a:ea typeface="+mj-ea"/>
              </a:rPr>
              <a:t>Holt-Winters </a:t>
            </a:r>
            <a:r>
              <a:rPr lang="zh-TW" altLang="en-US" sz="2000" dirty="0">
                <a:latin typeface="+mj-ea"/>
                <a:ea typeface="+mj-ea"/>
              </a:rPr>
              <a:t>模型、分解法模型，測得之</a:t>
            </a:r>
            <a:r>
              <a:rPr lang="en-US" altLang="zh-TW" sz="2000" dirty="0">
                <a:latin typeface="+mj-ea"/>
                <a:ea typeface="+mj-ea"/>
              </a:rPr>
              <a:t>MAPE</a:t>
            </a:r>
            <a:r>
              <a:rPr lang="zh-TW" altLang="en-US" sz="2000" dirty="0">
                <a:latin typeface="+mj-ea"/>
                <a:ea typeface="+mj-ea"/>
              </a:rPr>
              <a:t>均超過標準，故將資料缺漏部分先行補足。</a:t>
            </a:r>
          </a:p>
        </p:txBody>
      </p:sp>
      <p:graphicFrame>
        <p:nvGraphicFramePr>
          <p:cNvPr id="7" name="表格 6">
            <a:extLst>
              <a:ext uri="{FF2B5EF4-FFF2-40B4-BE49-F238E27FC236}">
                <a16:creationId xmlns:a16="http://schemas.microsoft.com/office/drawing/2014/main" id="{3A8BB42F-4208-4030-9B7C-C9C3CEA5406B}"/>
              </a:ext>
            </a:extLst>
          </p:cNvPr>
          <p:cNvGraphicFramePr>
            <a:graphicFrameLocks noGrp="1"/>
          </p:cNvGraphicFramePr>
          <p:nvPr>
            <p:extLst>
              <p:ext uri="{D42A27DB-BD31-4B8C-83A1-F6EECF244321}">
                <p14:modId xmlns:p14="http://schemas.microsoft.com/office/powerpoint/2010/main" val="3646695390"/>
              </p:ext>
            </p:extLst>
          </p:nvPr>
        </p:nvGraphicFramePr>
        <p:xfrm>
          <a:off x="1022067" y="4469732"/>
          <a:ext cx="7512930" cy="1686178"/>
        </p:xfrm>
        <a:graphic>
          <a:graphicData uri="http://schemas.openxmlformats.org/drawingml/2006/table">
            <a:tbl>
              <a:tblPr firstRow="1" firstCol="1" bandRow="1">
                <a:tableStyleId>{5C22544A-7EE6-4342-B048-85BDC9FD1C3A}</a:tableStyleId>
              </a:tblPr>
              <a:tblGrid>
                <a:gridCol w="3338569">
                  <a:extLst>
                    <a:ext uri="{9D8B030D-6E8A-4147-A177-3AD203B41FA5}">
                      <a16:colId xmlns:a16="http://schemas.microsoft.com/office/drawing/2014/main" val="23595734"/>
                    </a:ext>
                  </a:extLst>
                </a:gridCol>
                <a:gridCol w="2857500">
                  <a:extLst>
                    <a:ext uri="{9D8B030D-6E8A-4147-A177-3AD203B41FA5}">
                      <a16:colId xmlns:a16="http://schemas.microsoft.com/office/drawing/2014/main" val="821232832"/>
                    </a:ext>
                  </a:extLst>
                </a:gridCol>
                <a:gridCol w="1316861">
                  <a:extLst>
                    <a:ext uri="{9D8B030D-6E8A-4147-A177-3AD203B41FA5}">
                      <a16:colId xmlns:a16="http://schemas.microsoft.com/office/drawing/2014/main" val="416276583"/>
                    </a:ext>
                  </a:extLst>
                </a:gridCol>
              </a:tblGrid>
              <a:tr h="422747">
                <a:tc>
                  <a:txBody>
                    <a:bodyPr/>
                    <a:lstStyle/>
                    <a:p>
                      <a:pPr indent="127000" algn="ctr" hangingPunct="0">
                        <a:lnSpc>
                          <a:spcPct val="150000"/>
                        </a:lnSpc>
                        <a:spcAft>
                          <a:spcPts val="0"/>
                        </a:spcAft>
                      </a:pPr>
                      <a:r>
                        <a:rPr lang="zh-TW" sz="1800" kern="100" dirty="0">
                          <a:effectLst/>
                        </a:rPr>
                        <a:t>模型</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100">
                          <a:effectLst/>
                        </a:rPr>
                        <a:t>MAPE</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zh-TW" sz="1800" kern="100" dirty="0">
                          <a:effectLst/>
                        </a:rPr>
                        <a:t>備考</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527218227"/>
                  </a:ext>
                </a:extLst>
              </a:tr>
              <a:tr h="420342">
                <a:tc>
                  <a:txBody>
                    <a:bodyPr/>
                    <a:lstStyle/>
                    <a:p>
                      <a:pPr indent="127000" algn="ctr" hangingPunct="0">
                        <a:lnSpc>
                          <a:spcPct val="150000"/>
                        </a:lnSpc>
                        <a:spcAft>
                          <a:spcPts val="0"/>
                        </a:spcAft>
                      </a:pPr>
                      <a:r>
                        <a:rPr lang="en-US" sz="1800" kern="100" spc="-5" dirty="0">
                          <a:effectLst/>
                        </a:rPr>
                        <a:t>SARIMA</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dirty="0">
                          <a:effectLst/>
                        </a:rPr>
                        <a:t>87</a:t>
                      </a:r>
                      <a:r>
                        <a:rPr lang="en-US" altLang="zh-TW" sz="1800" kern="0" dirty="0">
                          <a:effectLst/>
                        </a:rPr>
                        <a:t>%</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a:effectLst/>
                        </a:rPr>
                        <a:t> </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970586007"/>
                  </a:ext>
                </a:extLst>
              </a:tr>
              <a:tr h="420342">
                <a:tc>
                  <a:txBody>
                    <a:bodyPr/>
                    <a:lstStyle/>
                    <a:p>
                      <a:pPr indent="127000" algn="ctr" hangingPunct="0">
                        <a:lnSpc>
                          <a:spcPct val="150000"/>
                        </a:lnSpc>
                        <a:spcAft>
                          <a:spcPts val="0"/>
                        </a:spcAft>
                      </a:pPr>
                      <a:r>
                        <a:rPr lang="en-US" sz="1800" kern="100" spc="-5">
                          <a:effectLst/>
                        </a:rPr>
                        <a:t>Holt-Winters</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dirty="0">
                          <a:effectLst/>
                        </a:rPr>
                        <a:t>254%</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dirty="0">
                          <a:effectLst/>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4036251894"/>
                  </a:ext>
                </a:extLst>
              </a:tr>
              <a:tr h="422747">
                <a:tc>
                  <a:txBody>
                    <a:bodyPr/>
                    <a:lstStyle/>
                    <a:p>
                      <a:pPr indent="127000" algn="ctr" hangingPunct="0">
                        <a:lnSpc>
                          <a:spcPct val="150000"/>
                        </a:lnSpc>
                        <a:spcAft>
                          <a:spcPts val="0"/>
                        </a:spcAft>
                      </a:pPr>
                      <a:r>
                        <a:rPr lang="zh-TW" sz="1800" kern="100" spc="-5">
                          <a:effectLst/>
                        </a:rPr>
                        <a:t>分解法</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a:effectLst/>
                        </a:rPr>
                        <a:t>262%</a:t>
                      </a:r>
                      <a:endParaRPr lang="zh-TW" sz="18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indent="127000" algn="ctr" hangingPunct="0">
                        <a:lnSpc>
                          <a:spcPct val="150000"/>
                        </a:lnSpc>
                        <a:spcAft>
                          <a:spcPts val="0"/>
                        </a:spcAft>
                      </a:pPr>
                      <a:r>
                        <a:rPr lang="en-US" sz="1800" kern="0" dirty="0">
                          <a:effectLst/>
                        </a:rPr>
                        <a:t> </a:t>
                      </a:r>
                      <a:endParaRPr 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420543232"/>
                  </a:ext>
                </a:extLst>
              </a:tr>
            </a:tbl>
          </a:graphicData>
        </a:graphic>
      </p:graphicFrame>
      <p:sp>
        <p:nvSpPr>
          <p:cNvPr id="8" name="Rectangle 1">
            <a:extLst>
              <a:ext uri="{FF2B5EF4-FFF2-40B4-BE49-F238E27FC236}">
                <a16:creationId xmlns:a16="http://schemas.microsoft.com/office/drawing/2014/main" id="{615F65CD-4E1F-418D-BA6C-F3D802C73645}"/>
              </a:ext>
            </a:extLst>
          </p:cNvPr>
          <p:cNvSpPr>
            <a:spLocks noChangeArrowheads="1"/>
          </p:cNvSpPr>
          <p:nvPr/>
        </p:nvSpPr>
        <p:spPr bwMode="auto">
          <a:xfrm>
            <a:off x="-4553962" y="1840819"/>
            <a:ext cx="38747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724">
                <a:ln>
                  <a:noFill/>
                </a:ln>
                <a:solidFill>
                  <a:schemeClr val="tx1"/>
                </a:solidFill>
                <a:effectLst/>
                <a:ea typeface="標楷體" panose="03000509000000000000" pitchFamily="65" charset="-120"/>
                <a:cs typeface="Times New Roman" panose="02020603050405020304" pitchFamily="18" charset="0"/>
              </a:rPr>
              <a:t>4.9</a:t>
            </a:r>
            <a:r>
              <a:rPr kumimoji="0" lang="en-US" altLang="zh-TW" sz="1400" b="0" i="0" u="none" strike="noStrike" cap="none" normalizeH="0" baseline="0" dirty="0" bmk="_Hlk26831724">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724">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H</a:t>
            </a:r>
            <a:r>
              <a:rPr kumimoji="0" lang="zh-TW" altLang="en-US" sz="1400" b="1" i="0" u="none" strike="noStrike" cap="none" normalizeH="0" baseline="0" dirty="0" bmk="_Hlk26831724">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區各模型</a:t>
            </a:r>
            <a:r>
              <a:rPr kumimoji="0" lang="en-US" altLang="zh-TW" sz="1400" b="1" i="0" u="none" strike="noStrike" cap="none" normalizeH="0" baseline="0" dirty="0" bmk="_Hlk26831724">
                <a:ln>
                  <a:noFill/>
                </a:ln>
                <a:solidFill>
                  <a:schemeClr val="tx1"/>
                </a:solidFill>
                <a:effectLst/>
                <a:ea typeface="標楷體" panose="03000509000000000000" pitchFamily="65" charset="-120"/>
                <a:cs typeface="Times New Roman" panose="02020603050405020304" pitchFamily="18" charset="0"/>
              </a:rPr>
              <a:t>MAPE</a:t>
            </a:r>
            <a:r>
              <a:rPr kumimoji="0" lang="zh-TW" altLang="en-US" sz="1400" b="1" i="0" u="none" strike="noStrike" cap="none" normalizeH="0" baseline="0" dirty="0" bmk="_Hlk26831724">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準確度數值比較表</a:t>
            </a:r>
            <a:endParaRPr kumimoji="0" lang="zh-TW" altLang="en-US" sz="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24958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658944" y="13087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602280" y="2837013"/>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63</a:t>
            </a:fld>
            <a:endParaRPr lang="zh-CN" altLang="en-US" dirty="0"/>
          </a:p>
        </p:txBody>
      </p:sp>
      <p:sp>
        <p:nvSpPr>
          <p:cNvPr id="3" name="矩形 2">
            <a:extLst>
              <a:ext uri="{FF2B5EF4-FFF2-40B4-BE49-F238E27FC236}">
                <a16:creationId xmlns:a16="http://schemas.microsoft.com/office/drawing/2014/main" id="{2D44CA2D-EEB0-424E-A4CD-72407E03FD40}"/>
              </a:ext>
            </a:extLst>
          </p:cNvPr>
          <p:cNvSpPr/>
          <p:nvPr/>
        </p:nvSpPr>
        <p:spPr>
          <a:xfrm>
            <a:off x="658944" y="1271432"/>
            <a:ext cx="2090637" cy="461665"/>
          </a:xfrm>
          <a:prstGeom prst="rect">
            <a:avLst/>
          </a:prstGeom>
        </p:spPr>
        <p:txBody>
          <a:bodyPr wrap="none">
            <a:spAutoFit/>
          </a:bodyPr>
          <a:lstStyle/>
          <a:p>
            <a:r>
              <a:rPr lang="en-US" altLang="zh-TW" sz="2400" dirty="0">
                <a:latin typeface="+mn-ea"/>
              </a:rPr>
              <a:t>4.5.1</a:t>
            </a:r>
            <a:r>
              <a:rPr lang="zh-TW" altLang="zh-TW" sz="2400" dirty="0">
                <a:latin typeface="+mn-ea"/>
              </a:rPr>
              <a:t>資料處理</a:t>
            </a:r>
            <a:endParaRPr lang="en-US" altLang="zh-TW" sz="2400" dirty="0">
              <a:latin typeface="+mn-ea"/>
            </a:endParaRPr>
          </a:p>
        </p:txBody>
      </p:sp>
      <p:sp>
        <p:nvSpPr>
          <p:cNvPr id="9" name="矩形 8">
            <a:extLst>
              <a:ext uri="{FF2B5EF4-FFF2-40B4-BE49-F238E27FC236}">
                <a16:creationId xmlns:a16="http://schemas.microsoft.com/office/drawing/2014/main" id="{C7D3773F-AF55-477F-B424-AF8773811A65}"/>
              </a:ext>
            </a:extLst>
          </p:cNvPr>
          <p:cNvSpPr/>
          <p:nvPr/>
        </p:nvSpPr>
        <p:spPr>
          <a:xfrm>
            <a:off x="926973" y="1843126"/>
            <a:ext cx="7290054" cy="1015663"/>
          </a:xfrm>
          <a:prstGeom prst="rect">
            <a:avLst/>
          </a:prstGeom>
        </p:spPr>
        <p:txBody>
          <a:bodyPr wrap="square">
            <a:spAutoFit/>
          </a:bodyPr>
          <a:lstStyle/>
          <a:p>
            <a:pPr marL="285750" indent="-285750">
              <a:buFont typeface="Arial" panose="020B0604020202020204" pitchFamily="34" charset="0"/>
              <a:buChar char="•"/>
            </a:pPr>
            <a:r>
              <a:rPr lang="zh-TW" altLang="en-US" sz="2000" dirty="0"/>
              <a:t>資料的缺漏部分以同一週之上下兩週耗量值平均處理缺漏量。</a:t>
            </a:r>
            <a:endParaRPr lang="en-US" altLang="zh-TW" sz="2000" dirty="0"/>
          </a:p>
          <a:p>
            <a:pPr marL="285750" indent="-285750">
              <a:buFont typeface="Arial" panose="020B0604020202020204" pitchFamily="34" charset="0"/>
              <a:buChar char="•"/>
            </a:pPr>
            <a:r>
              <a:rPr lang="zh-TW" altLang="en-US" sz="2000" dirty="0"/>
              <a:t>修正後以變異係數衡量資料的分散程度，除</a:t>
            </a:r>
            <a:r>
              <a:rPr lang="en-US" altLang="zh-TW" sz="2000" dirty="0"/>
              <a:t>A</a:t>
            </a:r>
            <a:r>
              <a:rPr lang="zh-TW" altLang="en-US" sz="2000" dirty="0"/>
              <a:t>、</a:t>
            </a:r>
            <a:r>
              <a:rPr lang="en-US" altLang="zh-TW" sz="2000" dirty="0"/>
              <a:t>B</a:t>
            </a:r>
            <a:r>
              <a:rPr lang="zh-TW" altLang="en-US" sz="2000" dirty="0"/>
              <a:t>補缺漏值天數較少，而</a:t>
            </a:r>
            <a:r>
              <a:rPr lang="en-US" altLang="zh-TW" sz="2000" dirty="0"/>
              <a:t>G</a:t>
            </a:r>
            <a:r>
              <a:rPr lang="zh-TW" altLang="en-US" sz="2000" dirty="0"/>
              <a:t>、</a:t>
            </a:r>
            <a:r>
              <a:rPr lang="en-US" altLang="zh-TW" sz="2000" dirty="0"/>
              <a:t>H</a:t>
            </a:r>
            <a:r>
              <a:rPr lang="zh-TW" altLang="en-US" sz="2000" dirty="0"/>
              <a:t>補缺漏值天數較多，變異係數明顯降低。</a:t>
            </a:r>
          </a:p>
        </p:txBody>
      </p:sp>
      <p:graphicFrame>
        <p:nvGraphicFramePr>
          <p:cNvPr id="10" name="表格 9">
            <a:extLst>
              <a:ext uri="{FF2B5EF4-FFF2-40B4-BE49-F238E27FC236}">
                <a16:creationId xmlns:a16="http://schemas.microsoft.com/office/drawing/2014/main" id="{E3474551-41E2-4B4B-9FBC-1B4C32814744}"/>
              </a:ext>
            </a:extLst>
          </p:cNvPr>
          <p:cNvGraphicFramePr>
            <a:graphicFrameLocks noGrp="1"/>
          </p:cNvGraphicFramePr>
          <p:nvPr>
            <p:extLst>
              <p:ext uri="{D42A27DB-BD31-4B8C-83A1-F6EECF244321}">
                <p14:modId xmlns:p14="http://schemas.microsoft.com/office/powerpoint/2010/main" val="1706810477"/>
              </p:ext>
            </p:extLst>
          </p:nvPr>
        </p:nvGraphicFramePr>
        <p:xfrm>
          <a:off x="-8581885" y="2429605"/>
          <a:ext cx="7994089" cy="3857575"/>
        </p:xfrm>
        <a:graphic>
          <a:graphicData uri="http://schemas.openxmlformats.org/drawingml/2006/table">
            <a:tbl>
              <a:tblPr firstRow="1" firstCol="1" bandRow="1">
                <a:tableStyleId>{5C22544A-7EE6-4342-B048-85BDC9FD1C3A}</a:tableStyleId>
              </a:tblPr>
              <a:tblGrid>
                <a:gridCol w="1015921">
                  <a:extLst>
                    <a:ext uri="{9D8B030D-6E8A-4147-A177-3AD203B41FA5}">
                      <a16:colId xmlns:a16="http://schemas.microsoft.com/office/drawing/2014/main" val="1779015374"/>
                    </a:ext>
                  </a:extLst>
                </a:gridCol>
                <a:gridCol w="1016759">
                  <a:extLst>
                    <a:ext uri="{9D8B030D-6E8A-4147-A177-3AD203B41FA5}">
                      <a16:colId xmlns:a16="http://schemas.microsoft.com/office/drawing/2014/main" val="2797589571"/>
                    </a:ext>
                  </a:extLst>
                </a:gridCol>
                <a:gridCol w="1016759">
                  <a:extLst>
                    <a:ext uri="{9D8B030D-6E8A-4147-A177-3AD203B41FA5}">
                      <a16:colId xmlns:a16="http://schemas.microsoft.com/office/drawing/2014/main" val="3099504684"/>
                    </a:ext>
                  </a:extLst>
                </a:gridCol>
                <a:gridCol w="1029331">
                  <a:extLst>
                    <a:ext uri="{9D8B030D-6E8A-4147-A177-3AD203B41FA5}">
                      <a16:colId xmlns:a16="http://schemas.microsoft.com/office/drawing/2014/main" val="74546056"/>
                    </a:ext>
                  </a:extLst>
                </a:gridCol>
                <a:gridCol w="1029331">
                  <a:extLst>
                    <a:ext uri="{9D8B030D-6E8A-4147-A177-3AD203B41FA5}">
                      <a16:colId xmlns:a16="http://schemas.microsoft.com/office/drawing/2014/main" val="1004097491"/>
                    </a:ext>
                  </a:extLst>
                </a:gridCol>
                <a:gridCol w="1030171">
                  <a:extLst>
                    <a:ext uri="{9D8B030D-6E8A-4147-A177-3AD203B41FA5}">
                      <a16:colId xmlns:a16="http://schemas.microsoft.com/office/drawing/2014/main" val="474444480"/>
                    </a:ext>
                  </a:extLst>
                </a:gridCol>
                <a:gridCol w="1030171">
                  <a:extLst>
                    <a:ext uri="{9D8B030D-6E8A-4147-A177-3AD203B41FA5}">
                      <a16:colId xmlns:a16="http://schemas.microsoft.com/office/drawing/2014/main" val="1699288234"/>
                    </a:ext>
                  </a:extLst>
                </a:gridCol>
                <a:gridCol w="825646">
                  <a:extLst>
                    <a:ext uri="{9D8B030D-6E8A-4147-A177-3AD203B41FA5}">
                      <a16:colId xmlns:a16="http://schemas.microsoft.com/office/drawing/2014/main" val="2878180243"/>
                    </a:ext>
                  </a:extLst>
                </a:gridCol>
              </a:tblGrid>
              <a:tr h="278173">
                <a:tc rowSpan="2">
                  <a:txBody>
                    <a:bodyPr/>
                    <a:lstStyle/>
                    <a:p>
                      <a:pPr indent="127000" algn="ctr" hangingPunct="0">
                        <a:lnSpc>
                          <a:spcPts val="2400"/>
                        </a:lnSpc>
                        <a:spcAft>
                          <a:spcPts val="0"/>
                        </a:spcAft>
                      </a:pPr>
                      <a:r>
                        <a:rPr lang="zh-TW" sz="1400" kern="100" spc="-5" dirty="0">
                          <a:effectLst/>
                          <a:latin typeface="+mj-ea"/>
                          <a:ea typeface="+mj-ea"/>
                        </a:rPr>
                        <a:t>地區</a:t>
                      </a:r>
                      <a:endParaRPr lang="zh-TW" sz="1400" kern="100" dirty="0">
                        <a:effectLst/>
                        <a:latin typeface="+mj-ea"/>
                        <a:ea typeface="+mj-ea"/>
                        <a:cs typeface="Times New Roman" panose="02020603050405020304" pitchFamily="18" charset="0"/>
                      </a:endParaRPr>
                    </a:p>
                  </a:txBody>
                  <a:tcPr marL="51209" marR="51209" marT="0" marB="0" anchor="ctr"/>
                </a:tc>
                <a:tc gridSpan="3">
                  <a:txBody>
                    <a:bodyPr/>
                    <a:lstStyle/>
                    <a:p>
                      <a:pPr indent="127000" algn="ctr" hangingPunct="0">
                        <a:lnSpc>
                          <a:spcPts val="2400"/>
                        </a:lnSpc>
                        <a:spcAft>
                          <a:spcPts val="0"/>
                        </a:spcAft>
                      </a:pPr>
                      <a:r>
                        <a:rPr lang="zh-TW" sz="1600" kern="100" spc="-5" dirty="0">
                          <a:effectLst/>
                          <a:latin typeface="+mj-ea"/>
                          <a:ea typeface="+mj-ea"/>
                        </a:rPr>
                        <a:t>修正前</a:t>
                      </a:r>
                      <a:endParaRPr lang="zh-TW" sz="1600" kern="100" dirty="0">
                        <a:effectLst/>
                        <a:latin typeface="+mj-ea"/>
                        <a:ea typeface="+mj-ea"/>
                        <a:cs typeface="Times New Roman" panose="02020603050405020304" pitchFamily="18" charset="0"/>
                      </a:endParaRPr>
                    </a:p>
                  </a:txBody>
                  <a:tcPr marL="51209" marR="51209" marT="0" marB="0" anchor="ctr"/>
                </a:tc>
                <a:tc hMerge="1">
                  <a:txBody>
                    <a:bodyPr/>
                    <a:lstStyle/>
                    <a:p>
                      <a:endParaRPr lang="zh-TW" altLang="en-US"/>
                    </a:p>
                  </a:txBody>
                  <a:tcPr/>
                </a:tc>
                <a:tc hMerge="1">
                  <a:txBody>
                    <a:bodyPr/>
                    <a:lstStyle/>
                    <a:p>
                      <a:endParaRPr lang="zh-TW" altLang="en-US"/>
                    </a:p>
                  </a:txBody>
                  <a:tcPr/>
                </a:tc>
                <a:tc gridSpan="3">
                  <a:txBody>
                    <a:bodyPr/>
                    <a:lstStyle/>
                    <a:p>
                      <a:pPr indent="127000" algn="ctr" hangingPunct="0">
                        <a:lnSpc>
                          <a:spcPts val="2400"/>
                        </a:lnSpc>
                        <a:spcAft>
                          <a:spcPts val="0"/>
                        </a:spcAft>
                      </a:pPr>
                      <a:r>
                        <a:rPr lang="zh-TW" sz="1600" kern="100" spc="-5" dirty="0">
                          <a:effectLst/>
                          <a:latin typeface="+mj-ea"/>
                          <a:ea typeface="+mj-ea"/>
                        </a:rPr>
                        <a:t>修正後</a:t>
                      </a:r>
                      <a:endParaRPr lang="zh-TW" sz="1600" kern="100" dirty="0">
                        <a:effectLst/>
                        <a:latin typeface="+mj-ea"/>
                        <a:ea typeface="+mj-ea"/>
                        <a:cs typeface="Times New Roman" panose="02020603050405020304" pitchFamily="18" charset="0"/>
                      </a:endParaRPr>
                    </a:p>
                  </a:txBody>
                  <a:tcPr marL="51209" marR="51209" marT="0" marB="0" anchor="ctr"/>
                </a:tc>
                <a:tc hMerge="1">
                  <a:txBody>
                    <a:bodyPr/>
                    <a:lstStyle/>
                    <a:p>
                      <a:endParaRPr lang="zh-TW" altLang="en-US"/>
                    </a:p>
                  </a:txBody>
                  <a:tcPr/>
                </a:tc>
                <a:tc hMerge="1">
                  <a:txBody>
                    <a:bodyPr/>
                    <a:lstStyle/>
                    <a:p>
                      <a:endParaRPr lang="zh-TW" altLang="en-US"/>
                    </a:p>
                  </a:txBody>
                  <a:tcPr/>
                </a:tc>
                <a:tc rowSpan="2">
                  <a:txBody>
                    <a:bodyPr/>
                    <a:lstStyle/>
                    <a:p>
                      <a:pPr indent="127000" algn="ctr" hangingPunct="0">
                        <a:lnSpc>
                          <a:spcPts val="2400"/>
                        </a:lnSpc>
                        <a:spcAft>
                          <a:spcPts val="0"/>
                        </a:spcAft>
                      </a:pPr>
                      <a:r>
                        <a:rPr lang="zh-TW" sz="1400" kern="100" spc="-5">
                          <a:effectLst/>
                          <a:latin typeface="+mj-ea"/>
                          <a:ea typeface="+mj-ea"/>
                        </a:rPr>
                        <a:t>修正量</a:t>
                      </a:r>
                      <a:endParaRPr lang="zh-TW" sz="1400" kern="10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3791651250"/>
                  </a:ext>
                </a:extLst>
              </a:tr>
              <a:tr h="398106">
                <a:tc vMerge="1">
                  <a:txBody>
                    <a:bodyPr/>
                    <a:lstStyle/>
                    <a:p>
                      <a:endParaRPr lang="zh-TW" altLang="en-US"/>
                    </a:p>
                  </a:txBody>
                  <a:tcPr/>
                </a:tc>
                <a:tc>
                  <a:txBody>
                    <a:bodyPr/>
                    <a:lstStyle/>
                    <a:p>
                      <a:pPr indent="127000" algn="ctr" hangingPunct="0">
                        <a:lnSpc>
                          <a:spcPts val="2400"/>
                        </a:lnSpc>
                        <a:spcAft>
                          <a:spcPts val="0"/>
                        </a:spcAft>
                      </a:pPr>
                      <a:r>
                        <a:rPr lang="zh-TW" sz="1400" kern="100" spc="-5" dirty="0">
                          <a:effectLst/>
                          <a:latin typeface="+mj-ea"/>
                          <a:ea typeface="+mj-ea"/>
                        </a:rPr>
                        <a:t>平均數</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a:txBody>
                    <a:bodyPr/>
                    <a:lstStyle/>
                    <a:p>
                      <a:pPr indent="127000" algn="ctr" hangingPunct="0">
                        <a:lnSpc>
                          <a:spcPts val="2400"/>
                        </a:lnSpc>
                        <a:spcAft>
                          <a:spcPts val="0"/>
                        </a:spcAft>
                      </a:pPr>
                      <a:r>
                        <a:rPr lang="zh-TW" sz="1400" kern="100" spc="-5" dirty="0">
                          <a:effectLst/>
                          <a:latin typeface="+mj-ea"/>
                          <a:ea typeface="+mj-ea"/>
                        </a:rPr>
                        <a:t>標準差</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a:txBody>
                    <a:bodyPr/>
                    <a:lstStyle/>
                    <a:p>
                      <a:pPr indent="127000" algn="ctr" hangingPunct="0">
                        <a:lnSpc>
                          <a:spcPts val="2400"/>
                        </a:lnSpc>
                        <a:spcAft>
                          <a:spcPts val="0"/>
                        </a:spcAft>
                      </a:pPr>
                      <a:r>
                        <a:rPr lang="zh-TW" sz="1400" kern="100" spc="-5" dirty="0">
                          <a:effectLst/>
                          <a:latin typeface="+mj-ea"/>
                          <a:ea typeface="+mj-ea"/>
                        </a:rPr>
                        <a:t>變異係數</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a:txBody>
                    <a:bodyPr/>
                    <a:lstStyle/>
                    <a:p>
                      <a:pPr indent="127000" algn="ctr" hangingPunct="0">
                        <a:lnSpc>
                          <a:spcPts val="2400"/>
                        </a:lnSpc>
                        <a:spcAft>
                          <a:spcPts val="0"/>
                        </a:spcAft>
                      </a:pPr>
                      <a:r>
                        <a:rPr lang="zh-TW" sz="1400" kern="100" spc="-5" dirty="0">
                          <a:effectLst/>
                          <a:latin typeface="+mj-ea"/>
                          <a:ea typeface="+mj-ea"/>
                        </a:rPr>
                        <a:t>平均數</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a:txBody>
                    <a:bodyPr/>
                    <a:lstStyle/>
                    <a:p>
                      <a:pPr indent="127000" algn="ctr" hangingPunct="0">
                        <a:lnSpc>
                          <a:spcPts val="2400"/>
                        </a:lnSpc>
                        <a:spcAft>
                          <a:spcPts val="0"/>
                        </a:spcAft>
                      </a:pPr>
                      <a:r>
                        <a:rPr lang="zh-TW" sz="1400" kern="100" spc="-5" dirty="0">
                          <a:effectLst/>
                          <a:latin typeface="+mj-ea"/>
                          <a:ea typeface="+mj-ea"/>
                        </a:rPr>
                        <a:t>標準差</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a:txBody>
                    <a:bodyPr/>
                    <a:lstStyle/>
                    <a:p>
                      <a:pPr indent="127000" algn="ctr" hangingPunct="0">
                        <a:lnSpc>
                          <a:spcPts val="2400"/>
                        </a:lnSpc>
                        <a:spcAft>
                          <a:spcPts val="0"/>
                        </a:spcAft>
                      </a:pPr>
                      <a:r>
                        <a:rPr lang="zh-TW" sz="1400" kern="100" spc="-5" dirty="0">
                          <a:effectLst/>
                          <a:latin typeface="+mj-ea"/>
                          <a:ea typeface="+mj-ea"/>
                        </a:rPr>
                        <a:t>變異係數</a:t>
                      </a:r>
                      <a:endParaRPr lang="zh-TW" sz="1400" kern="100" dirty="0">
                        <a:effectLst/>
                        <a:latin typeface="+mj-ea"/>
                        <a:ea typeface="+mj-ea"/>
                        <a:cs typeface="Times New Roman" panose="02020603050405020304" pitchFamily="18" charset="0"/>
                      </a:endParaRPr>
                    </a:p>
                  </a:txBody>
                  <a:tcPr marL="51209" marR="51209" marT="0" marB="0" anchor="ctr">
                    <a:solidFill>
                      <a:schemeClr val="accent1">
                        <a:lumMod val="60000"/>
                        <a:lumOff val="40000"/>
                      </a:schemeClr>
                    </a:solidFill>
                  </a:tcPr>
                </a:tc>
                <a:tc vMerge="1">
                  <a:txBody>
                    <a:bodyPr/>
                    <a:lstStyle/>
                    <a:p>
                      <a:endParaRPr lang="zh-TW" altLang="en-US"/>
                    </a:p>
                  </a:txBody>
                  <a:tcPr/>
                </a:tc>
                <a:extLst>
                  <a:ext uri="{0D108BD9-81ED-4DB2-BD59-A6C34878D82A}">
                    <a16:rowId xmlns:a16="http://schemas.microsoft.com/office/drawing/2014/main" val="430779666"/>
                  </a:ext>
                </a:extLst>
              </a:tr>
              <a:tr h="397662">
                <a:tc>
                  <a:txBody>
                    <a:bodyPr/>
                    <a:lstStyle/>
                    <a:p>
                      <a:pPr indent="127000" algn="ctr" hangingPunct="0">
                        <a:lnSpc>
                          <a:spcPts val="2400"/>
                        </a:lnSpc>
                        <a:spcAft>
                          <a:spcPts val="0"/>
                        </a:spcAft>
                      </a:pPr>
                      <a:r>
                        <a:rPr lang="en-US" sz="1600" kern="100" spc="-5" dirty="0">
                          <a:effectLst/>
                          <a:latin typeface="+mj-ea"/>
                          <a:ea typeface="+mj-ea"/>
                        </a:rPr>
                        <a:t>A</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dirty="0">
                          <a:effectLst/>
                          <a:latin typeface="+mj-ea"/>
                          <a:ea typeface="+mj-ea"/>
                        </a:rPr>
                        <a:t>14254.22</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2431.33</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0.17</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14863.07</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2244.49</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0.15</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dirty="0">
                          <a:effectLst/>
                          <a:latin typeface="+mj-ea"/>
                          <a:ea typeface="+mj-ea"/>
                        </a:rPr>
                        <a:t>58</a:t>
                      </a:r>
                      <a:endParaRPr lang="zh-TW" sz="1400" kern="100" dirty="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1770095442"/>
                  </a:ext>
                </a:extLst>
              </a:tr>
              <a:tr h="397662">
                <a:tc>
                  <a:txBody>
                    <a:bodyPr/>
                    <a:lstStyle/>
                    <a:p>
                      <a:pPr indent="127000" algn="ctr" hangingPunct="0">
                        <a:lnSpc>
                          <a:spcPts val="2400"/>
                        </a:lnSpc>
                        <a:spcAft>
                          <a:spcPts val="0"/>
                        </a:spcAft>
                      </a:pPr>
                      <a:r>
                        <a:rPr lang="en-US" sz="1600" kern="100" spc="-5" dirty="0">
                          <a:effectLst/>
                          <a:latin typeface="+mj-ea"/>
                          <a:ea typeface="+mj-ea"/>
                        </a:rPr>
                        <a:t>B</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dirty="0">
                          <a:effectLst/>
                          <a:latin typeface="+mj-ea"/>
                          <a:ea typeface="+mj-ea"/>
                        </a:rPr>
                        <a:t>12002.48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2506.43</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0.20</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12922.62</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2406.291</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dirty="0">
                          <a:effectLst/>
                          <a:latin typeface="+mj-ea"/>
                          <a:ea typeface="+mj-ea"/>
                        </a:rPr>
                        <a:t>66</a:t>
                      </a:r>
                      <a:endParaRPr lang="zh-TW" sz="1400" kern="100" dirty="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2646847248"/>
                  </a:ext>
                </a:extLst>
              </a:tr>
              <a:tr h="397662">
                <a:tc>
                  <a:txBody>
                    <a:bodyPr/>
                    <a:lstStyle/>
                    <a:p>
                      <a:pPr indent="127000" algn="ctr" hangingPunct="0">
                        <a:lnSpc>
                          <a:spcPts val="2400"/>
                        </a:lnSpc>
                        <a:spcAft>
                          <a:spcPts val="0"/>
                        </a:spcAft>
                      </a:pPr>
                      <a:r>
                        <a:rPr lang="en-US" sz="1600" kern="100" spc="-5" dirty="0">
                          <a:effectLst/>
                          <a:latin typeface="+mj-ea"/>
                          <a:ea typeface="+mj-ea"/>
                        </a:rPr>
                        <a:t>C</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a:effectLst/>
                          <a:latin typeface="+mj-ea"/>
                          <a:ea typeface="+mj-ea"/>
                        </a:rPr>
                        <a:t>14925.81</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3551.048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0.23</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14925.81</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3551.048</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0.23</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a:effectLst/>
                          <a:latin typeface="+mj-ea"/>
                          <a:ea typeface="+mj-ea"/>
                        </a:rPr>
                        <a:t>0</a:t>
                      </a:r>
                      <a:endParaRPr lang="zh-TW" sz="1400" kern="10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2459684156"/>
                  </a:ext>
                </a:extLst>
              </a:tr>
              <a:tr h="397662">
                <a:tc>
                  <a:txBody>
                    <a:bodyPr/>
                    <a:lstStyle/>
                    <a:p>
                      <a:pPr indent="127000" algn="ctr" hangingPunct="0">
                        <a:lnSpc>
                          <a:spcPts val="2400"/>
                        </a:lnSpc>
                        <a:spcAft>
                          <a:spcPts val="0"/>
                        </a:spcAft>
                      </a:pPr>
                      <a:r>
                        <a:rPr lang="en-US" sz="1600" kern="100" spc="-5" dirty="0">
                          <a:effectLst/>
                          <a:latin typeface="+mj-ea"/>
                          <a:ea typeface="+mj-ea"/>
                        </a:rPr>
                        <a:t>D</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a:effectLst/>
                          <a:latin typeface="+mj-ea"/>
                          <a:ea typeface="+mj-ea"/>
                        </a:rPr>
                        <a:t>24933.14</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4102.956</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0.16</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24933.14</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4102.956</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0.16</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a:effectLst/>
                          <a:latin typeface="+mj-ea"/>
                          <a:ea typeface="+mj-ea"/>
                        </a:rPr>
                        <a:t>0</a:t>
                      </a:r>
                      <a:endParaRPr lang="zh-TW" sz="1400" kern="10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1610022015"/>
                  </a:ext>
                </a:extLst>
              </a:tr>
              <a:tr h="397662">
                <a:tc>
                  <a:txBody>
                    <a:bodyPr/>
                    <a:lstStyle/>
                    <a:p>
                      <a:pPr indent="127000" algn="ctr" hangingPunct="0">
                        <a:lnSpc>
                          <a:spcPts val="2400"/>
                        </a:lnSpc>
                        <a:spcAft>
                          <a:spcPts val="0"/>
                        </a:spcAft>
                      </a:pPr>
                      <a:r>
                        <a:rPr lang="en-US" sz="1600" kern="100" spc="-5" dirty="0">
                          <a:effectLst/>
                          <a:latin typeface="+mj-ea"/>
                          <a:ea typeface="+mj-ea"/>
                        </a:rPr>
                        <a:t>E</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dirty="0">
                          <a:effectLst/>
                          <a:latin typeface="+mj-ea"/>
                          <a:ea typeface="+mj-ea"/>
                        </a:rPr>
                        <a:t>22312.42</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3886.098</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0.17</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22312.42</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3886.098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0.17</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a:effectLst/>
                          <a:latin typeface="+mj-ea"/>
                          <a:ea typeface="+mj-ea"/>
                        </a:rPr>
                        <a:t>0</a:t>
                      </a:r>
                      <a:endParaRPr lang="zh-TW" sz="1400" kern="10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1202483944"/>
                  </a:ext>
                </a:extLst>
              </a:tr>
              <a:tr h="397662">
                <a:tc>
                  <a:txBody>
                    <a:bodyPr/>
                    <a:lstStyle/>
                    <a:p>
                      <a:pPr indent="127000" algn="ctr" hangingPunct="0">
                        <a:lnSpc>
                          <a:spcPts val="2400"/>
                        </a:lnSpc>
                        <a:spcAft>
                          <a:spcPts val="0"/>
                        </a:spcAft>
                      </a:pPr>
                      <a:r>
                        <a:rPr lang="en-US" sz="1600" kern="100" spc="-5" dirty="0">
                          <a:effectLst/>
                          <a:latin typeface="+mj-ea"/>
                          <a:ea typeface="+mj-ea"/>
                        </a:rPr>
                        <a:t>F</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dirty="0">
                          <a:effectLst/>
                          <a:latin typeface="+mj-ea"/>
                          <a:ea typeface="+mj-ea"/>
                        </a:rPr>
                        <a:t>19612.1</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3042.069</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0.15</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19612.1</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3042.069</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0.15</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dirty="0">
                          <a:effectLst/>
                          <a:latin typeface="+mj-ea"/>
                          <a:ea typeface="+mj-ea"/>
                        </a:rPr>
                        <a:t>0</a:t>
                      </a:r>
                      <a:endParaRPr lang="zh-TW" sz="1400" kern="100" dirty="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1182724484"/>
                  </a:ext>
                </a:extLst>
              </a:tr>
              <a:tr h="397662">
                <a:tc>
                  <a:txBody>
                    <a:bodyPr/>
                    <a:lstStyle/>
                    <a:p>
                      <a:pPr indent="127000" algn="ctr" hangingPunct="0">
                        <a:lnSpc>
                          <a:spcPts val="2400"/>
                        </a:lnSpc>
                        <a:spcAft>
                          <a:spcPts val="0"/>
                        </a:spcAft>
                      </a:pPr>
                      <a:r>
                        <a:rPr lang="en-US" sz="1600" kern="100" spc="-5" dirty="0">
                          <a:effectLst/>
                          <a:latin typeface="+mj-ea"/>
                          <a:ea typeface="+mj-ea"/>
                        </a:rPr>
                        <a:t>G</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a:effectLst/>
                          <a:latin typeface="+mj-ea"/>
                          <a:ea typeface="+mj-ea"/>
                        </a:rPr>
                        <a:t>3747.899</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1627.688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0.43</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4057.996</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1270.08</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0.31</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a:effectLst/>
                          <a:latin typeface="+mj-ea"/>
                          <a:ea typeface="+mj-ea"/>
                        </a:rPr>
                        <a:t>393</a:t>
                      </a:r>
                      <a:endParaRPr lang="zh-TW" sz="1400" kern="10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3858146278"/>
                  </a:ext>
                </a:extLst>
              </a:tr>
              <a:tr h="397662">
                <a:tc>
                  <a:txBody>
                    <a:bodyPr/>
                    <a:lstStyle/>
                    <a:p>
                      <a:pPr indent="127000" algn="ctr" hangingPunct="0">
                        <a:lnSpc>
                          <a:spcPts val="2400"/>
                        </a:lnSpc>
                        <a:spcAft>
                          <a:spcPts val="0"/>
                        </a:spcAft>
                      </a:pPr>
                      <a:r>
                        <a:rPr lang="en-US" sz="1600" kern="100" spc="-5" dirty="0">
                          <a:effectLst/>
                          <a:latin typeface="+mj-ea"/>
                          <a:ea typeface="+mj-ea"/>
                        </a:rPr>
                        <a:t>H</a:t>
                      </a:r>
                      <a:endParaRPr lang="zh-TW" sz="1600" kern="100" dirty="0">
                        <a:effectLst/>
                        <a:latin typeface="+mj-ea"/>
                        <a:ea typeface="+mj-ea"/>
                        <a:cs typeface="Times New Roman" panose="02020603050405020304" pitchFamily="18" charset="0"/>
                      </a:endParaRPr>
                    </a:p>
                  </a:txBody>
                  <a:tcPr marL="51209" marR="51209" marT="0" marB="0"/>
                </a:tc>
                <a:tc>
                  <a:txBody>
                    <a:bodyPr/>
                    <a:lstStyle/>
                    <a:p>
                      <a:pPr indent="127000" algn="ctr" hangingPunct="0">
                        <a:lnSpc>
                          <a:spcPts val="2400"/>
                        </a:lnSpc>
                        <a:spcAft>
                          <a:spcPts val="0"/>
                        </a:spcAft>
                      </a:pPr>
                      <a:r>
                        <a:rPr lang="en-US" sz="1400" kern="100">
                          <a:effectLst/>
                          <a:latin typeface="+mj-ea"/>
                          <a:ea typeface="+mj-ea"/>
                        </a:rPr>
                        <a:t>3650.409</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2141.156</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0.58</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4357.182</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a:effectLst/>
                          <a:latin typeface="+mj-ea"/>
                          <a:ea typeface="+mj-ea"/>
                        </a:rPr>
                        <a:t>1422.508</a:t>
                      </a:r>
                      <a:endParaRPr lang="zh-TW" sz="1400" kern="10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dirty="0">
                          <a:effectLst/>
                          <a:latin typeface="+mj-ea"/>
                          <a:ea typeface="+mj-ea"/>
                        </a:rPr>
                        <a:t>0.32</a:t>
                      </a:r>
                      <a:endParaRPr lang="zh-TW" sz="1400" kern="100" dirty="0">
                        <a:effectLst/>
                        <a:latin typeface="+mj-ea"/>
                        <a:ea typeface="+mj-ea"/>
                        <a:cs typeface="Times New Roman" panose="02020603050405020304" pitchFamily="18" charset="0"/>
                      </a:endParaRPr>
                    </a:p>
                  </a:txBody>
                  <a:tcPr marL="51209" marR="51209" marT="0" marB="0" anchor="ctr"/>
                </a:tc>
                <a:tc>
                  <a:txBody>
                    <a:bodyPr/>
                    <a:lstStyle/>
                    <a:p>
                      <a:pPr indent="127000" algn="ctr" hangingPunct="0">
                        <a:lnSpc>
                          <a:spcPts val="2400"/>
                        </a:lnSpc>
                        <a:spcAft>
                          <a:spcPts val="0"/>
                        </a:spcAft>
                      </a:pPr>
                      <a:r>
                        <a:rPr lang="en-US" sz="1400" kern="100" spc="-5" dirty="0">
                          <a:effectLst/>
                          <a:latin typeface="+mj-ea"/>
                          <a:ea typeface="+mj-ea"/>
                        </a:rPr>
                        <a:t>519</a:t>
                      </a:r>
                      <a:endParaRPr lang="zh-TW" sz="1400" kern="100" dirty="0">
                        <a:effectLst/>
                        <a:latin typeface="+mj-ea"/>
                        <a:ea typeface="+mj-ea"/>
                        <a:cs typeface="Times New Roman" panose="02020603050405020304" pitchFamily="18" charset="0"/>
                      </a:endParaRPr>
                    </a:p>
                  </a:txBody>
                  <a:tcPr marL="51209" marR="51209" marT="0" marB="0" anchor="ctr"/>
                </a:tc>
                <a:extLst>
                  <a:ext uri="{0D108BD9-81ED-4DB2-BD59-A6C34878D82A}">
                    <a16:rowId xmlns:a16="http://schemas.microsoft.com/office/drawing/2014/main" val="675603062"/>
                  </a:ext>
                </a:extLst>
              </a:tr>
            </a:tbl>
          </a:graphicData>
        </a:graphic>
      </p:graphicFrame>
      <p:sp>
        <p:nvSpPr>
          <p:cNvPr id="11" name="Rectangle 1">
            <a:extLst>
              <a:ext uri="{FF2B5EF4-FFF2-40B4-BE49-F238E27FC236}">
                <a16:creationId xmlns:a16="http://schemas.microsoft.com/office/drawing/2014/main" id="{B42E8FD3-4A05-441B-9F80-1E9D729FE239}"/>
              </a:ext>
            </a:extLst>
          </p:cNvPr>
          <p:cNvSpPr>
            <a:spLocks noChangeArrowheads="1"/>
          </p:cNvSpPr>
          <p:nvPr/>
        </p:nvSpPr>
        <p:spPr bwMode="auto">
          <a:xfrm>
            <a:off x="-4292626" y="-15976"/>
            <a:ext cx="314962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738">
                <a:ln>
                  <a:noFill/>
                </a:ln>
                <a:solidFill>
                  <a:schemeClr val="tx1"/>
                </a:solidFill>
                <a:effectLst/>
                <a:ea typeface="標楷體" panose="03000509000000000000" pitchFamily="65" charset="-120"/>
                <a:cs typeface="Times New Roman" panose="02020603050405020304" pitchFamily="18" charset="0"/>
              </a:rPr>
              <a:t>4.10</a:t>
            </a:r>
            <a:r>
              <a:rPr kumimoji="0" lang="en-US" altLang="zh-TW" sz="1400" b="0" i="0" u="none" strike="noStrike" cap="none" normalizeH="0" baseline="0" dirty="0" bmk="_Hlk26831738">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zh-TW" altLang="en-US" sz="1400" b="1" i="0" u="none" strike="noStrike" cap="none" normalizeH="0" baseline="0" dirty="0" bmk="_Hlk26831738">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各地區資料調整變異係數表</a:t>
            </a:r>
            <a:endParaRPr kumimoji="0" lang="zh-TW" altLang="en-US" sz="600" b="0" i="0" u="none" strike="noStrike" cap="none" normalizeH="0" baseline="0" dirty="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5" name="圖片 4">
            <a:extLst>
              <a:ext uri="{FF2B5EF4-FFF2-40B4-BE49-F238E27FC236}">
                <a16:creationId xmlns:a16="http://schemas.microsoft.com/office/drawing/2014/main" id="{A174DA63-8596-4E96-B328-32C5F8AB2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80" y="2837013"/>
            <a:ext cx="8029128" cy="3932261"/>
          </a:xfrm>
          <a:prstGeom prst="rect">
            <a:avLst/>
          </a:prstGeom>
        </p:spPr>
      </p:pic>
      <p:pic>
        <p:nvPicPr>
          <p:cNvPr id="13" name="圖片 12">
            <a:extLst>
              <a:ext uri="{FF2B5EF4-FFF2-40B4-BE49-F238E27FC236}">
                <a16:creationId xmlns:a16="http://schemas.microsoft.com/office/drawing/2014/main" id="{B6CE1623-33F9-4F3F-8DBB-AE4BFDBD4B75}"/>
              </a:ext>
            </a:extLst>
          </p:cNvPr>
          <p:cNvPicPr>
            <a:picLocks noChangeAspect="1"/>
          </p:cNvPicPr>
          <p:nvPr/>
        </p:nvPicPr>
        <p:blipFill rotWithShape="1">
          <a:blip r:embed="rId3">
            <a:extLst>
              <a:ext uri="{28A0092B-C50C-407E-A947-70E740481C1C}">
                <a14:useLocalDpi xmlns:a14="http://schemas.microsoft.com/office/drawing/2010/main" val="0"/>
              </a:ext>
            </a:extLst>
          </a:blip>
          <a:srcRect l="37813" t="78146" r="49120"/>
          <a:stretch/>
        </p:blipFill>
        <p:spPr>
          <a:xfrm>
            <a:off x="3638348" y="5909912"/>
            <a:ext cx="1049155" cy="859362"/>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pic>
        <p:nvPicPr>
          <p:cNvPr id="14" name="圖片 13">
            <a:extLst>
              <a:ext uri="{FF2B5EF4-FFF2-40B4-BE49-F238E27FC236}">
                <a16:creationId xmlns:a16="http://schemas.microsoft.com/office/drawing/2014/main" id="{5C56DB8F-E1D2-4DBB-97E8-CF99C8386B6A}"/>
              </a:ext>
            </a:extLst>
          </p:cNvPr>
          <p:cNvPicPr>
            <a:picLocks noChangeAspect="1"/>
          </p:cNvPicPr>
          <p:nvPr/>
        </p:nvPicPr>
        <p:blipFill rotWithShape="1">
          <a:blip r:embed="rId3">
            <a:extLst>
              <a:ext uri="{28A0092B-C50C-407E-A947-70E740481C1C}">
                <a14:useLocalDpi xmlns:a14="http://schemas.microsoft.com/office/drawing/2010/main" val="0"/>
              </a:ext>
            </a:extLst>
          </a:blip>
          <a:srcRect l="89776" t="78146"/>
          <a:stretch/>
        </p:blipFill>
        <p:spPr>
          <a:xfrm>
            <a:off x="7796465" y="5909912"/>
            <a:ext cx="834943" cy="859362"/>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5" name="圖片 14">
            <a:extLst>
              <a:ext uri="{FF2B5EF4-FFF2-40B4-BE49-F238E27FC236}">
                <a16:creationId xmlns:a16="http://schemas.microsoft.com/office/drawing/2014/main" id="{D1847FDF-7B39-4C5A-8163-C423281ADB83}"/>
              </a:ext>
            </a:extLst>
          </p:cNvPr>
          <p:cNvPicPr>
            <a:picLocks noChangeAspect="1"/>
          </p:cNvPicPr>
          <p:nvPr/>
        </p:nvPicPr>
        <p:blipFill rotWithShape="1">
          <a:blip r:embed="rId3">
            <a:extLst>
              <a:ext uri="{28A0092B-C50C-407E-A947-70E740481C1C}">
                <a14:useLocalDpi xmlns:a14="http://schemas.microsoft.com/office/drawing/2010/main" val="0"/>
              </a:ext>
            </a:extLst>
          </a:blip>
          <a:srcRect l="76534" t="18175" r="10399" b="61998"/>
          <a:stretch/>
        </p:blipFill>
        <p:spPr>
          <a:xfrm>
            <a:off x="6747309" y="3551722"/>
            <a:ext cx="1049156" cy="779646"/>
          </a:xfrm>
          <a:prstGeom prst="rect">
            <a:avLst/>
          </a:prstGeom>
          <a:ln w="38100" cap="sq">
            <a:solidFill>
              <a:srgbClr val="800000"/>
            </a:solidFill>
            <a:prstDash val="solid"/>
            <a:miter lim="800000"/>
          </a:ln>
          <a:effectLst>
            <a:outerShdw blurRad="50800" dist="38100" dir="2700000" algn="tl" rotWithShape="0">
              <a:srgbClr val="000000">
                <a:alpha val="43000"/>
              </a:srgbClr>
            </a:outerShdw>
          </a:effectLst>
        </p:spPr>
      </p:pic>
      <p:pic>
        <p:nvPicPr>
          <p:cNvPr id="16" name="圖片 15">
            <a:extLst>
              <a:ext uri="{FF2B5EF4-FFF2-40B4-BE49-F238E27FC236}">
                <a16:creationId xmlns:a16="http://schemas.microsoft.com/office/drawing/2014/main" id="{9B1F7411-908B-4DEE-A886-FEA758AD3CE2}"/>
              </a:ext>
            </a:extLst>
          </p:cNvPr>
          <p:cNvPicPr>
            <a:picLocks noChangeAspect="1"/>
          </p:cNvPicPr>
          <p:nvPr/>
        </p:nvPicPr>
        <p:blipFill rotWithShape="1">
          <a:blip r:embed="rId3">
            <a:extLst>
              <a:ext uri="{28A0092B-C50C-407E-A947-70E740481C1C}">
                <a14:useLocalDpi xmlns:a14="http://schemas.microsoft.com/office/drawing/2010/main" val="0"/>
              </a:ext>
            </a:extLst>
          </a:blip>
          <a:srcRect l="37813" t="18175" r="49120" b="62341"/>
          <a:stretch/>
        </p:blipFill>
        <p:spPr>
          <a:xfrm>
            <a:off x="3638348" y="3551722"/>
            <a:ext cx="1049155" cy="766138"/>
          </a:xfrm>
          <a:prstGeom prst="rect">
            <a:avLst/>
          </a:prstGeom>
          <a:ln w="38100" cap="sq">
            <a:solidFill>
              <a:srgbClr val="800000"/>
            </a:solidFill>
            <a:prstDash val="solid"/>
            <a:miter lim="800000"/>
          </a:ln>
          <a:effectLst>
            <a:outerShdw blurRad="50800" dist="38100" dir="2700000" algn="tl" rotWithShape="0">
              <a:srgbClr val="000000">
                <a:alpha val="43000"/>
              </a:srgbClr>
            </a:outerShdw>
          </a:effectLst>
        </p:spPr>
      </p:pic>
      <p:pic>
        <p:nvPicPr>
          <p:cNvPr id="17" name="圖片 16">
            <a:extLst>
              <a:ext uri="{FF2B5EF4-FFF2-40B4-BE49-F238E27FC236}">
                <a16:creationId xmlns:a16="http://schemas.microsoft.com/office/drawing/2014/main" id="{D744CE11-0A58-4F56-B45C-D5F4D195B86C}"/>
              </a:ext>
            </a:extLst>
          </p:cNvPr>
          <p:cNvPicPr>
            <a:picLocks noChangeAspect="1"/>
          </p:cNvPicPr>
          <p:nvPr/>
        </p:nvPicPr>
        <p:blipFill rotWithShape="1">
          <a:blip r:embed="rId3">
            <a:extLst>
              <a:ext uri="{28A0092B-C50C-407E-A947-70E740481C1C}">
                <a14:useLocalDpi xmlns:a14="http://schemas.microsoft.com/office/drawing/2010/main" val="0"/>
              </a:ext>
            </a:extLst>
          </a:blip>
          <a:srcRect l="89776" t="18175" b="61998"/>
          <a:stretch/>
        </p:blipFill>
        <p:spPr>
          <a:xfrm>
            <a:off x="7810500" y="3551722"/>
            <a:ext cx="820908" cy="779646"/>
          </a:xfrm>
          <a:prstGeom prst="rect">
            <a:avLst/>
          </a:prstGeom>
          <a:ln w="38100" cap="sq">
            <a:solidFill>
              <a:srgbClr val="CC3300"/>
            </a:solidFill>
            <a:prstDash val="solid"/>
            <a:miter lim="800000"/>
          </a:ln>
          <a:effectLst>
            <a:outerShdw blurRad="50800" dist="38100" dir="2700000" algn="tl" rotWithShape="0">
              <a:srgbClr val="000000">
                <a:alpha val="43000"/>
              </a:srgbClr>
            </a:outerShdw>
          </a:effectLst>
        </p:spPr>
      </p:pic>
      <p:pic>
        <p:nvPicPr>
          <p:cNvPr id="18" name="圖片 17">
            <a:extLst>
              <a:ext uri="{FF2B5EF4-FFF2-40B4-BE49-F238E27FC236}">
                <a16:creationId xmlns:a16="http://schemas.microsoft.com/office/drawing/2014/main" id="{0858E2A6-BE39-4421-BDE7-6369C293B118}"/>
              </a:ext>
            </a:extLst>
          </p:cNvPr>
          <p:cNvPicPr>
            <a:picLocks noChangeAspect="1"/>
          </p:cNvPicPr>
          <p:nvPr/>
        </p:nvPicPr>
        <p:blipFill rotWithShape="1">
          <a:blip r:embed="rId3">
            <a:extLst>
              <a:ext uri="{28A0092B-C50C-407E-A947-70E740481C1C}">
                <a14:useLocalDpi xmlns:a14="http://schemas.microsoft.com/office/drawing/2010/main" val="0"/>
              </a:ext>
            </a:extLst>
          </a:blip>
          <a:srcRect l="76534" t="78146" r="10224"/>
          <a:stretch/>
        </p:blipFill>
        <p:spPr>
          <a:xfrm>
            <a:off x="6747309" y="5909912"/>
            <a:ext cx="976262" cy="859362"/>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91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7125" y="116614"/>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905245" y="3709713"/>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64</a:t>
            </a:fld>
            <a:endParaRPr lang="zh-CN" altLang="en-US" dirty="0"/>
          </a:p>
        </p:txBody>
      </p:sp>
      <p:sp>
        <p:nvSpPr>
          <p:cNvPr id="4" name="矩形 3">
            <a:extLst>
              <a:ext uri="{FF2B5EF4-FFF2-40B4-BE49-F238E27FC236}">
                <a16:creationId xmlns:a16="http://schemas.microsoft.com/office/drawing/2014/main" id="{8D4EB753-5821-4F06-ABB9-3DCFAF38D667}"/>
              </a:ext>
            </a:extLst>
          </p:cNvPr>
          <p:cNvSpPr/>
          <p:nvPr/>
        </p:nvSpPr>
        <p:spPr>
          <a:xfrm>
            <a:off x="827125" y="1216120"/>
            <a:ext cx="1891190" cy="461665"/>
          </a:xfrm>
          <a:prstGeom prst="rect">
            <a:avLst/>
          </a:prstGeom>
        </p:spPr>
        <p:txBody>
          <a:bodyPr wrap="square">
            <a:spAutoFit/>
          </a:bodyPr>
          <a:lstStyle/>
          <a:p>
            <a:r>
              <a:rPr lang="en-US" altLang="zh-TW" sz="2400" dirty="0"/>
              <a:t>A</a:t>
            </a:r>
            <a:r>
              <a:rPr lang="zh-TW" altLang="en-US" sz="2400" dirty="0"/>
              <a:t>地區</a:t>
            </a:r>
          </a:p>
        </p:txBody>
      </p:sp>
      <p:sp>
        <p:nvSpPr>
          <p:cNvPr id="6" name="矩形 5">
            <a:extLst>
              <a:ext uri="{FF2B5EF4-FFF2-40B4-BE49-F238E27FC236}">
                <a16:creationId xmlns:a16="http://schemas.microsoft.com/office/drawing/2014/main" id="{E2C065F8-C969-4DAD-85FC-76E2277990E8}"/>
              </a:ext>
            </a:extLst>
          </p:cNvPr>
          <p:cNvSpPr/>
          <p:nvPr/>
        </p:nvSpPr>
        <p:spPr>
          <a:xfrm>
            <a:off x="827125" y="1664292"/>
            <a:ext cx="7823978" cy="1938992"/>
          </a:xfrm>
          <a:prstGeom prst="rect">
            <a:avLst/>
          </a:prstGeom>
        </p:spPr>
        <p:txBody>
          <a:bodyPr wrap="square">
            <a:spAutoFit/>
          </a:bodyPr>
          <a:lstStyle/>
          <a:p>
            <a:pPr marL="285750" indent="-285750">
              <a:buFont typeface="Arial" panose="020B0604020202020204" pitchFamily="34" charset="0"/>
              <a:buChar char="•"/>
            </a:pPr>
            <a:r>
              <a:rPr lang="zh-TW" altLang="en-US" sz="2000" dirty="0">
                <a:latin typeface="+mn-ea"/>
              </a:rPr>
              <a:t>從時間序列圖中，可觀察自</a:t>
            </a:r>
            <a:r>
              <a:rPr lang="en-US" altLang="zh-TW" sz="2000" dirty="0">
                <a:latin typeface="+mn-ea"/>
              </a:rPr>
              <a:t>2009</a:t>
            </a:r>
            <a:r>
              <a:rPr lang="zh-TW" altLang="en-US" sz="2000" dirty="0">
                <a:latin typeface="+mn-ea"/>
              </a:rPr>
              <a:t>年至</a:t>
            </a:r>
            <a:r>
              <a:rPr lang="en-US" altLang="zh-TW" sz="2000" dirty="0">
                <a:latin typeface="+mn-ea"/>
              </a:rPr>
              <a:t>2015</a:t>
            </a:r>
            <a:r>
              <a:rPr lang="zh-TW" altLang="en-US" sz="2000" dirty="0">
                <a:latin typeface="+mn-ea"/>
              </a:rPr>
              <a:t>年開始，每年</a:t>
            </a:r>
            <a:r>
              <a:rPr lang="en-US" altLang="zh-TW" sz="2000" dirty="0">
                <a:latin typeface="+mn-ea"/>
              </a:rPr>
              <a:t>7</a:t>
            </a:r>
            <a:r>
              <a:rPr lang="zh-TW" altLang="en-US" sz="2000" dirty="0">
                <a:latin typeface="+mn-ea"/>
              </a:rPr>
              <a:t>至</a:t>
            </a:r>
            <a:r>
              <a:rPr lang="en-US" altLang="zh-TW" sz="2000" dirty="0">
                <a:latin typeface="+mn-ea"/>
              </a:rPr>
              <a:t>10</a:t>
            </a:r>
            <a:r>
              <a:rPr lang="zh-TW" altLang="en-US" sz="2000" dirty="0">
                <a:latin typeface="+mn-ea"/>
              </a:rPr>
              <a:t>月為用油高峰，</a:t>
            </a:r>
            <a:r>
              <a:rPr lang="zh-TW" altLang="en-US" sz="2000" dirty="0">
                <a:solidFill>
                  <a:srgbClr val="800000"/>
                </a:solidFill>
                <a:latin typeface="+mn-ea"/>
              </a:rPr>
              <a:t>呈現規律之用油情形</a:t>
            </a:r>
            <a:r>
              <a:rPr lang="zh-TW" altLang="en-US" sz="2000" dirty="0">
                <a:latin typeface="+mn-ea"/>
              </a:rPr>
              <a:t>，</a:t>
            </a:r>
            <a:endParaRPr lang="en-US" altLang="zh-TW" sz="2000" dirty="0">
              <a:latin typeface="+mn-ea"/>
            </a:endParaRPr>
          </a:p>
          <a:p>
            <a:pPr marL="285750" indent="-285750">
              <a:buFont typeface="Arial" panose="020B0604020202020204" pitchFamily="34" charset="0"/>
              <a:buChar char="•"/>
            </a:pPr>
            <a:r>
              <a:rPr lang="zh-TW" altLang="en-US" sz="2000" dirty="0">
                <a:latin typeface="+mn-ea"/>
              </a:rPr>
              <a:t>自</a:t>
            </a:r>
            <a:r>
              <a:rPr lang="en-US" altLang="zh-TW" sz="2000" dirty="0">
                <a:solidFill>
                  <a:srgbClr val="800000"/>
                </a:solidFill>
                <a:latin typeface="+mn-ea"/>
              </a:rPr>
              <a:t>2016</a:t>
            </a:r>
            <a:r>
              <a:rPr lang="zh-TW" altLang="en-US" sz="2000" dirty="0">
                <a:solidFill>
                  <a:srgbClr val="800000"/>
                </a:solidFill>
                <a:latin typeface="+mn-ea"/>
              </a:rPr>
              <a:t>年至</a:t>
            </a:r>
            <a:r>
              <a:rPr lang="en-US" altLang="zh-TW" sz="2000" dirty="0">
                <a:solidFill>
                  <a:srgbClr val="800000"/>
                </a:solidFill>
                <a:latin typeface="+mn-ea"/>
              </a:rPr>
              <a:t>2018</a:t>
            </a:r>
            <a:r>
              <a:rPr lang="zh-TW" altLang="en-US" sz="2000" dirty="0">
                <a:solidFill>
                  <a:srgbClr val="800000"/>
                </a:solidFill>
                <a:latin typeface="+mn-ea"/>
              </a:rPr>
              <a:t>年用油情形</a:t>
            </a:r>
            <a:r>
              <a:rPr lang="zh-TW" altLang="en-US" sz="2000" dirty="0">
                <a:latin typeface="+mn-ea"/>
              </a:rPr>
              <a:t>反而</a:t>
            </a:r>
            <a:r>
              <a:rPr lang="zh-TW" altLang="en-US" sz="2000" dirty="0">
                <a:solidFill>
                  <a:srgbClr val="800000"/>
                </a:solidFill>
                <a:latin typeface="+mn-ea"/>
              </a:rPr>
              <a:t>減少</a:t>
            </a:r>
            <a:r>
              <a:rPr lang="zh-TW" altLang="en-US" sz="2000" dirty="0">
                <a:latin typeface="+mn-ea"/>
              </a:rPr>
              <a:t>，分析原因：</a:t>
            </a:r>
            <a:r>
              <a:rPr lang="zh-TW" altLang="en-US" sz="2000" dirty="0">
                <a:solidFill>
                  <a:srgbClr val="800000"/>
                </a:solidFill>
                <a:latin typeface="+mn-ea"/>
              </a:rPr>
              <a:t>執行移地訓練</a:t>
            </a:r>
            <a:r>
              <a:rPr lang="zh-TW" altLang="en-US" sz="2000" dirty="0">
                <a:latin typeface="+mn-ea"/>
              </a:rPr>
              <a:t>，少數幾日無加油情形。</a:t>
            </a:r>
            <a:endParaRPr lang="en-US" altLang="zh-TW" sz="2000" dirty="0">
              <a:latin typeface="+mn-ea"/>
            </a:endParaRPr>
          </a:p>
          <a:p>
            <a:pPr marL="285750" indent="-285750">
              <a:buFont typeface="Arial" panose="020B0604020202020204" pitchFamily="34" charset="0"/>
              <a:buChar char="•"/>
            </a:pPr>
            <a:r>
              <a:rPr lang="en-US" altLang="zh-TW" sz="2000" dirty="0">
                <a:solidFill>
                  <a:srgbClr val="800000"/>
                </a:solidFill>
                <a:latin typeface="+mn-ea"/>
              </a:rPr>
              <a:t>2019</a:t>
            </a:r>
            <a:r>
              <a:rPr lang="zh-TW" altLang="en-US" sz="2000" dirty="0">
                <a:solidFill>
                  <a:srgbClr val="800000"/>
                </a:solidFill>
                <a:latin typeface="+mn-ea"/>
              </a:rPr>
              <a:t>年</a:t>
            </a:r>
            <a:r>
              <a:rPr lang="zh-TW" altLang="en-US" sz="2000" dirty="0">
                <a:latin typeface="+mn-ea"/>
              </a:rPr>
              <a:t>用油需求又攀上</a:t>
            </a:r>
            <a:r>
              <a:rPr lang="zh-TW" altLang="en-US" sz="2000" dirty="0">
                <a:solidFill>
                  <a:srgbClr val="800000"/>
                </a:solidFill>
                <a:latin typeface="+mn-ea"/>
              </a:rPr>
              <a:t>高峰</a:t>
            </a:r>
            <a:r>
              <a:rPr lang="zh-TW" altLang="en-US" sz="2000" dirty="0">
                <a:latin typeface="+mn-ea"/>
              </a:rPr>
              <a:t>，該地區已回歸例行性訓練，且也有少部分政治因素影響。</a:t>
            </a:r>
          </a:p>
        </p:txBody>
      </p:sp>
      <p:pic>
        <p:nvPicPr>
          <p:cNvPr id="9" name="圖片 8">
            <a:extLst>
              <a:ext uri="{FF2B5EF4-FFF2-40B4-BE49-F238E27FC236}">
                <a16:creationId xmlns:a16="http://schemas.microsoft.com/office/drawing/2014/main" id="{10054E90-CE2E-4484-9373-59A3C48631B2}"/>
              </a:ext>
            </a:extLst>
          </p:cNvPr>
          <p:cNvPicPr/>
          <p:nvPr/>
        </p:nvPicPr>
        <p:blipFill rotWithShape="1">
          <a:blip r:embed="rId3">
            <a:extLst>
              <a:ext uri="{28A0092B-C50C-407E-A947-70E740481C1C}">
                <a14:useLocalDpi xmlns:a14="http://schemas.microsoft.com/office/drawing/2010/main" val="0"/>
              </a:ext>
            </a:extLst>
          </a:blip>
          <a:srcRect t="7062"/>
          <a:stretch/>
        </p:blipFill>
        <p:spPr bwMode="auto">
          <a:xfrm>
            <a:off x="905245" y="3709713"/>
            <a:ext cx="7667738" cy="2967990"/>
          </a:xfrm>
          <a:prstGeom prst="rect">
            <a:avLst/>
          </a:prstGeom>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9C4F1C97-BE00-4CEA-8E7A-5D4BF22074E0}"/>
              </a:ext>
            </a:extLst>
          </p:cNvPr>
          <p:cNvPicPr/>
          <p:nvPr/>
        </p:nvPicPr>
        <p:blipFill rotWithShape="1">
          <a:blip r:embed="rId3">
            <a:extLst>
              <a:ext uri="{28A0092B-C50C-407E-A947-70E740481C1C}">
                <a14:useLocalDpi xmlns:a14="http://schemas.microsoft.com/office/drawing/2010/main" val="0"/>
              </a:ext>
            </a:extLst>
          </a:blip>
          <a:srcRect l="93353" t="7062"/>
          <a:stretch/>
        </p:blipFill>
        <p:spPr bwMode="auto">
          <a:xfrm>
            <a:off x="8063347" y="3709713"/>
            <a:ext cx="509636" cy="296799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圖片 9">
            <a:extLst>
              <a:ext uri="{FF2B5EF4-FFF2-40B4-BE49-F238E27FC236}">
                <a16:creationId xmlns:a16="http://schemas.microsoft.com/office/drawing/2014/main" id="{BEC121FF-2B73-43A7-83B4-BAF49FFBBB8A}"/>
              </a:ext>
            </a:extLst>
          </p:cNvPr>
          <p:cNvPicPr/>
          <p:nvPr/>
        </p:nvPicPr>
        <p:blipFill rotWithShape="1">
          <a:blip r:embed="rId3">
            <a:extLst>
              <a:ext uri="{28A0092B-C50C-407E-A947-70E740481C1C}">
                <a14:useLocalDpi xmlns:a14="http://schemas.microsoft.com/office/drawing/2010/main" val="0"/>
              </a:ext>
            </a:extLst>
          </a:blip>
          <a:srcRect l="66870" t="7062" r="8970"/>
          <a:stretch/>
        </p:blipFill>
        <p:spPr bwMode="auto">
          <a:xfrm>
            <a:off x="6032665" y="3709713"/>
            <a:ext cx="1852551" cy="296799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1" name="圖片 10">
            <a:extLst>
              <a:ext uri="{FF2B5EF4-FFF2-40B4-BE49-F238E27FC236}">
                <a16:creationId xmlns:a16="http://schemas.microsoft.com/office/drawing/2014/main" id="{AE77E19E-694A-4F6B-9DFB-EEEE0CEA4DE0}"/>
              </a:ext>
            </a:extLst>
          </p:cNvPr>
          <p:cNvPicPr/>
          <p:nvPr/>
        </p:nvPicPr>
        <p:blipFill rotWithShape="1">
          <a:blip r:embed="rId3">
            <a:extLst>
              <a:ext uri="{28A0092B-C50C-407E-A947-70E740481C1C}">
                <a14:useLocalDpi xmlns:a14="http://schemas.microsoft.com/office/drawing/2010/main" val="0"/>
              </a:ext>
            </a:extLst>
          </a:blip>
          <a:srcRect l="7553" t="7062" r="35453"/>
          <a:stretch/>
        </p:blipFill>
        <p:spPr bwMode="auto">
          <a:xfrm>
            <a:off x="1484415" y="3709713"/>
            <a:ext cx="4370119" cy="296799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1785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71817" y="550843"/>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65</a:t>
            </a:fld>
            <a:endParaRPr lang="zh-CN" altLang="en-US" dirty="0"/>
          </a:p>
        </p:txBody>
      </p:sp>
      <p:sp>
        <p:nvSpPr>
          <p:cNvPr id="4" name="矩形 3">
            <a:extLst>
              <a:ext uri="{FF2B5EF4-FFF2-40B4-BE49-F238E27FC236}">
                <a16:creationId xmlns:a16="http://schemas.microsoft.com/office/drawing/2014/main" id="{3D2F0F7E-23B7-4E6F-9FEB-D46F82062B38}"/>
              </a:ext>
            </a:extLst>
          </p:cNvPr>
          <p:cNvSpPr/>
          <p:nvPr/>
        </p:nvSpPr>
        <p:spPr>
          <a:xfrm>
            <a:off x="782976" y="1913791"/>
            <a:ext cx="7578048" cy="2554545"/>
          </a:xfrm>
          <a:prstGeom prst="rect">
            <a:avLst/>
          </a:prstGeom>
        </p:spPr>
        <p:txBody>
          <a:bodyPr wrap="square">
            <a:spAutoFit/>
          </a:bodyPr>
          <a:lstStyle/>
          <a:p>
            <a:pPr marL="285750" indent="-285750">
              <a:buFont typeface="Arial" panose="020B0604020202020204" pitchFamily="34" charset="0"/>
              <a:buChar char="•"/>
            </a:pPr>
            <a:r>
              <a:rPr lang="en-US" altLang="zh-TW" sz="2000" dirty="0">
                <a:latin typeface="+mn-ea"/>
              </a:rPr>
              <a:t>SARIMA</a:t>
            </a:r>
            <a:r>
              <a:rPr lang="zh-TW" altLang="en-US" sz="2000" dirty="0">
                <a:latin typeface="+mn-ea"/>
              </a:rPr>
              <a:t>模型參數 </a:t>
            </a:r>
            <a:r>
              <a:rPr lang="en-US" altLang="zh-TW" sz="2000" dirty="0">
                <a:latin typeface="+mn-ea"/>
              </a:rPr>
              <a:t>(4,1,5) (1,1,1)7</a:t>
            </a:r>
            <a:r>
              <a:rPr lang="zh-TW" altLang="en-US" sz="2000" dirty="0">
                <a:latin typeface="+mn-ea"/>
              </a:rPr>
              <a:t>為最佳，</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10.78%</a:t>
            </a:r>
            <a:r>
              <a:rPr lang="zh-TW" altLang="en-US" sz="2000" dirty="0">
                <a:latin typeface="+mn-ea"/>
              </a:rPr>
              <a:t>、</a:t>
            </a:r>
            <a:r>
              <a:rPr lang="en-US" altLang="zh-TW" sz="2000" dirty="0">
                <a:latin typeface="+mn-ea"/>
              </a:rPr>
              <a:t>994.66</a:t>
            </a:r>
            <a:r>
              <a:rPr lang="zh-TW" altLang="en-US" sz="2000" dirty="0">
                <a:latin typeface="+mn-ea"/>
              </a:rPr>
              <a:t>。</a:t>
            </a:r>
          </a:p>
          <a:p>
            <a:pPr marL="285750" indent="-285750">
              <a:buFont typeface="Arial" panose="020B0604020202020204" pitchFamily="34" charset="0"/>
              <a:buChar char="•"/>
            </a:pPr>
            <a:r>
              <a:rPr lang="zh-TW" altLang="en-US" sz="2000" dirty="0">
                <a:latin typeface="+mn-ea"/>
              </a:rPr>
              <a:t>建立</a:t>
            </a:r>
            <a:r>
              <a:rPr lang="en-US" altLang="zh-TW" sz="2000" dirty="0">
                <a:latin typeface="+mn-ea"/>
              </a:rPr>
              <a:t>Holt-Winters </a:t>
            </a:r>
            <a:r>
              <a:rPr lang="zh-TW" altLang="en-US" sz="2000" dirty="0">
                <a:latin typeface="+mn-ea"/>
              </a:rPr>
              <a:t>模型，執行參數驗證，得出</a:t>
            </a:r>
            <a:r>
              <a:rPr lang="en-US" altLang="zh-TW" sz="2000" dirty="0">
                <a:latin typeface="+mn-ea"/>
              </a:rPr>
              <a:t>α</a:t>
            </a:r>
            <a:r>
              <a:rPr lang="zh-TW" altLang="en-US" sz="2000" dirty="0">
                <a:latin typeface="+mn-ea"/>
              </a:rPr>
              <a:t>水平項參數約</a:t>
            </a:r>
            <a:r>
              <a:rPr lang="en-US" altLang="zh-TW" sz="2000" dirty="0">
                <a:latin typeface="+mn-ea"/>
              </a:rPr>
              <a:t>0.13</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0.014</a:t>
            </a:r>
            <a:r>
              <a:rPr lang="zh-TW" altLang="en-US" sz="2000" dirty="0">
                <a:latin typeface="+mn-ea"/>
              </a:rPr>
              <a:t>，適用二次指數平滑法模型，準確度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15.41%</a:t>
            </a:r>
            <a:r>
              <a:rPr lang="zh-TW" altLang="en-US" sz="2000" dirty="0">
                <a:latin typeface="+mn-ea"/>
              </a:rPr>
              <a:t>、</a:t>
            </a:r>
            <a:r>
              <a:rPr lang="en-US" altLang="zh-TW" sz="2000" dirty="0">
                <a:latin typeface="+mn-ea"/>
              </a:rPr>
              <a:t>1648.52</a:t>
            </a:r>
            <a:r>
              <a:rPr lang="zh-TW" altLang="en-US" sz="2000" dirty="0">
                <a:latin typeface="+mn-ea"/>
              </a:rPr>
              <a:t>。</a:t>
            </a:r>
          </a:p>
          <a:p>
            <a:pPr marL="285750" indent="-28575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T=14864.9</a:t>
            </a:r>
            <a:r>
              <a:rPr lang="zh-TW" altLang="en-US" sz="2000" dirty="0">
                <a:latin typeface="+mn-ea"/>
              </a:rPr>
              <a:t>，季節成分</a:t>
            </a:r>
            <a:r>
              <a:rPr lang="en-US" altLang="zh-TW" sz="2000" dirty="0">
                <a:latin typeface="+mn-ea"/>
              </a:rPr>
              <a:t>S=0.995</a:t>
            </a:r>
            <a:r>
              <a:rPr lang="zh-TW" altLang="en-US" sz="2000" dirty="0">
                <a:latin typeface="+mn-ea"/>
              </a:rPr>
              <a:t>，循環成分</a:t>
            </a:r>
            <a:r>
              <a:rPr lang="en-US" altLang="zh-TW" sz="2000" dirty="0">
                <a:latin typeface="+mn-ea"/>
              </a:rPr>
              <a:t>C=14863.06</a:t>
            </a:r>
            <a:r>
              <a:rPr lang="zh-TW" altLang="en-US" sz="2000" dirty="0">
                <a:latin typeface="+mn-ea"/>
              </a:rPr>
              <a:t>，不規則成分</a:t>
            </a:r>
            <a:r>
              <a:rPr lang="en-US" altLang="zh-TW" sz="2000" dirty="0">
                <a:latin typeface="+mn-ea"/>
              </a:rPr>
              <a:t>I=0.999</a:t>
            </a:r>
            <a:r>
              <a:rPr lang="zh-TW" altLang="en-US" sz="2000" dirty="0">
                <a:latin typeface="+mn-ea"/>
              </a:rPr>
              <a:t>，</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17.21%</a:t>
            </a:r>
            <a:r>
              <a:rPr lang="zh-TW" altLang="en-US" sz="2000" dirty="0">
                <a:latin typeface="+mn-ea"/>
              </a:rPr>
              <a:t>、</a:t>
            </a:r>
            <a:r>
              <a:rPr lang="en-US" altLang="zh-TW" sz="2000" dirty="0">
                <a:latin typeface="+mn-ea"/>
              </a:rPr>
              <a:t>1801.21</a:t>
            </a:r>
            <a:r>
              <a:rPr lang="zh-TW" altLang="en-US" sz="2000" dirty="0">
                <a:latin typeface="+mn-ea"/>
              </a:rPr>
              <a:t>。</a:t>
            </a:r>
          </a:p>
        </p:txBody>
      </p:sp>
      <p:graphicFrame>
        <p:nvGraphicFramePr>
          <p:cNvPr id="5" name="表格 4">
            <a:extLst>
              <a:ext uri="{FF2B5EF4-FFF2-40B4-BE49-F238E27FC236}">
                <a16:creationId xmlns:a16="http://schemas.microsoft.com/office/drawing/2014/main" id="{52DC4B10-05C1-4728-8995-AA02E0C9AF55}"/>
              </a:ext>
            </a:extLst>
          </p:cNvPr>
          <p:cNvGraphicFramePr>
            <a:graphicFrameLocks noGrp="1"/>
          </p:cNvGraphicFramePr>
          <p:nvPr>
            <p:extLst>
              <p:ext uri="{D42A27DB-BD31-4B8C-83A1-F6EECF244321}">
                <p14:modId xmlns:p14="http://schemas.microsoft.com/office/powerpoint/2010/main" val="459435479"/>
              </p:ext>
            </p:extLst>
          </p:nvPr>
        </p:nvGraphicFramePr>
        <p:xfrm>
          <a:off x="1077168" y="4560720"/>
          <a:ext cx="7283855" cy="2043153"/>
        </p:xfrm>
        <a:graphic>
          <a:graphicData uri="http://schemas.openxmlformats.org/drawingml/2006/table">
            <a:tbl>
              <a:tblPr firstRow="1" firstCol="1" bandRow="1">
                <a:tableStyleId>{00A15C55-8517-42AA-B614-E9B94910E393}</a:tableStyleId>
              </a:tblPr>
              <a:tblGrid>
                <a:gridCol w="2618247">
                  <a:extLst>
                    <a:ext uri="{9D8B030D-6E8A-4147-A177-3AD203B41FA5}">
                      <a16:colId xmlns:a16="http://schemas.microsoft.com/office/drawing/2014/main" val="38406328"/>
                    </a:ext>
                  </a:extLst>
                </a:gridCol>
                <a:gridCol w="1936606">
                  <a:extLst>
                    <a:ext uri="{9D8B030D-6E8A-4147-A177-3AD203B41FA5}">
                      <a16:colId xmlns:a16="http://schemas.microsoft.com/office/drawing/2014/main" val="3468126932"/>
                    </a:ext>
                  </a:extLst>
                </a:gridCol>
                <a:gridCol w="1937421">
                  <a:extLst>
                    <a:ext uri="{9D8B030D-6E8A-4147-A177-3AD203B41FA5}">
                      <a16:colId xmlns:a16="http://schemas.microsoft.com/office/drawing/2014/main" val="1955399341"/>
                    </a:ext>
                  </a:extLst>
                </a:gridCol>
                <a:gridCol w="791581">
                  <a:extLst>
                    <a:ext uri="{9D8B030D-6E8A-4147-A177-3AD203B41FA5}">
                      <a16:colId xmlns:a16="http://schemas.microsoft.com/office/drawing/2014/main" val="1072542201"/>
                    </a:ext>
                  </a:extLst>
                </a:gridCol>
              </a:tblGrid>
              <a:tr h="440778">
                <a:tc>
                  <a:txBody>
                    <a:bodyPr/>
                    <a:lstStyle/>
                    <a:p>
                      <a:pPr indent="127000" algn="ctr" hangingPunct="0">
                        <a:lnSpc>
                          <a:spcPts val="2400"/>
                        </a:lnSpc>
                        <a:spcAft>
                          <a:spcPts val="0"/>
                        </a:spcAft>
                      </a:pPr>
                      <a:r>
                        <a:rPr lang="zh-TW" sz="1600" kern="100" dirty="0">
                          <a:effectLst/>
                        </a:rPr>
                        <a:t>模型</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MAPE</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MAE</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r>
                        <a:rPr lang="zh-TW" altLang="en-US" sz="1600" kern="100" dirty="0">
                          <a:effectLst/>
                        </a:rPr>
                        <a:t>備考</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576953762"/>
                  </a:ext>
                </a:extLst>
              </a:tr>
              <a:tr h="524863">
                <a:tc>
                  <a:txBody>
                    <a:bodyPr/>
                    <a:lstStyle/>
                    <a:p>
                      <a:pPr indent="127000" algn="ctr" hangingPunct="0">
                        <a:lnSpc>
                          <a:spcPts val="2400"/>
                        </a:lnSpc>
                        <a:spcAft>
                          <a:spcPts val="0"/>
                        </a:spcAft>
                      </a:pPr>
                      <a:r>
                        <a:rPr lang="en-US" sz="1600" kern="100" dirty="0">
                          <a:effectLst/>
                        </a:rPr>
                        <a:t>SARIMA(4,1,5) (1,1,1)7</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10.78</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994.66</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282953481"/>
                  </a:ext>
                </a:extLst>
              </a:tr>
              <a:tr h="538756">
                <a:tc>
                  <a:txBody>
                    <a:bodyPr/>
                    <a:lstStyle/>
                    <a:p>
                      <a:pPr indent="127000" algn="ctr" hangingPunct="0">
                        <a:lnSpc>
                          <a:spcPts val="2400"/>
                        </a:lnSpc>
                        <a:spcAft>
                          <a:spcPts val="0"/>
                        </a:spcAft>
                      </a:pPr>
                      <a:r>
                        <a:rPr lang="zh-TW" sz="1600" kern="100">
                          <a:effectLst/>
                        </a:rPr>
                        <a:t>指數平滑法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15.41</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1648.52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028946720"/>
                  </a:ext>
                </a:extLst>
              </a:tr>
              <a:tr h="538756">
                <a:tc>
                  <a:txBody>
                    <a:bodyPr/>
                    <a:lstStyle/>
                    <a:p>
                      <a:pPr indent="127000" algn="ctr" hangingPunct="0">
                        <a:lnSpc>
                          <a:spcPts val="2400"/>
                        </a:lnSpc>
                        <a:spcAft>
                          <a:spcPts val="0"/>
                        </a:spcAft>
                      </a:pPr>
                      <a:r>
                        <a:rPr lang="zh-TW" sz="1600" kern="100">
                          <a:effectLst/>
                        </a:rPr>
                        <a:t>分解法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17.21</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1801.21</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954057070"/>
                  </a:ext>
                </a:extLst>
              </a:tr>
            </a:tbl>
          </a:graphicData>
        </a:graphic>
      </p:graphicFrame>
      <p:sp>
        <p:nvSpPr>
          <p:cNvPr id="6" name="Rectangle 1">
            <a:extLst>
              <a:ext uri="{FF2B5EF4-FFF2-40B4-BE49-F238E27FC236}">
                <a16:creationId xmlns:a16="http://schemas.microsoft.com/office/drawing/2014/main" id="{EE54B771-BE1E-41A8-A61D-34F6D725E19B}"/>
              </a:ext>
            </a:extLst>
          </p:cNvPr>
          <p:cNvSpPr>
            <a:spLocks noChangeArrowheads="1"/>
          </p:cNvSpPr>
          <p:nvPr/>
        </p:nvSpPr>
        <p:spPr bwMode="auto">
          <a:xfrm>
            <a:off x="9494729" y="2743071"/>
            <a:ext cx="20597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796">
                <a:ln>
                  <a:noFill/>
                </a:ln>
                <a:solidFill>
                  <a:schemeClr val="tx1"/>
                </a:solidFill>
                <a:effectLst/>
                <a:ea typeface="標楷體" panose="03000509000000000000" pitchFamily="65" charset="-120"/>
                <a:cs typeface="Times New Roman" panose="02020603050405020304" pitchFamily="18" charset="0"/>
              </a:rPr>
              <a:t>4.12</a:t>
            </a:r>
            <a:r>
              <a:rPr kumimoji="0" lang="en-US" altLang="zh-TW" sz="1400" b="0" i="0" u="none" strike="noStrike" cap="none" normalizeH="0" baseline="0" dirty="0" bmk="_Hlk26831796">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796">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A</a:t>
            </a:r>
            <a:r>
              <a:rPr kumimoji="0" lang="zh-TW" altLang="en-US" sz="1400" b="1" i="0" u="none" strike="noStrike" cap="none" normalizeH="0" baseline="0" dirty="0" bmk="_Hlk26831796">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30EB9DBE-B4E8-4E0B-95F6-24D399031622}"/>
              </a:ext>
            </a:extLst>
          </p:cNvPr>
          <p:cNvSpPr/>
          <p:nvPr/>
        </p:nvSpPr>
        <p:spPr>
          <a:xfrm>
            <a:off x="971817" y="1486901"/>
            <a:ext cx="1891190" cy="461665"/>
          </a:xfrm>
          <a:prstGeom prst="rect">
            <a:avLst/>
          </a:prstGeom>
        </p:spPr>
        <p:txBody>
          <a:bodyPr wrap="square">
            <a:spAutoFit/>
          </a:bodyPr>
          <a:lstStyle/>
          <a:p>
            <a:r>
              <a:rPr lang="en-US" altLang="zh-TW" sz="2400" dirty="0">
                <a:latin typeface="+mn-ea"/>
              </a:rPr>
              <a:t>A</a:t>
            </a:r>
            <a:r>
              <a:rPr lang="zh-TW" altLang="en-US" sz="2400" dirty="0">
                <a:latin typeface="+mn-ea"/>
              </a:rPr>
              <a:t>地區</a:t>
            </a:r>
          </a:p>
        </p:txBody>
      </p:sp>
      <p:pic>
        <p:nvPicPr>
          <p:cNvPr id="7" name="圖片 6">
            <a:extLst>
              <a:ext uri="{FF2B5EF4-FFF2-40B4-BE49-F238E27FC236}">
                <a16:creationId xmlns:a16="http://schemas.microsoft.com/office/drawing/2014/main" id="{D2F83BC5-8BDB-48C6-A0FA-1C47709A6FAA}"/>
              </a:ext>
            </a:extLst>
          </p:cNvPr>
          <p:cNvPicPr>
            <a:picLocks noChangeAspect="1"/>
          </p:cNvPicPr>
          <p:nvPr/>
        </p:nvPicPr>
        <p:blipFill rotWithShape="1">
          <a:blip r:embed="rId3">
            <a:extLst>
              <a:ext uri="{28A0092B-C50C-407E-A947-70E740481C1C}">
                <a14:useLocalDpi xmlns:a14="http://schemas.microsoft.com/office/drawing/2010/main" val="0"/>
              </a:ext>
            </a:extLst>
          </a:blip>
          <a:srcRect t="21964" b="54183"/>
          <a:stretch/>
        </p:blipFill>
        <p:spPr>
          <a:xfrm>
            <a:off x="1072063" y="5017182"/>
            <a:ext cx="7321931" cy="492969"/>
          </a:xfrm>
          <a:prstGeom prst="rect">
            <a:avLst/>
          </a:prstGeom>
          <a:ln w="38100" cap="sq">
            <a:solidFill>
              <a:schemeClr val="tx1">
                <a:lumMod val="65000"/>
                <a:lumOff val="3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95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13930" y="-43518"/>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764740" y="3271158"/>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66</a:t>
            </a:fld>
            <a:endParaRPr lang="zh-CN" altLang="en-US" dirty="0"/>
          </a:p>
        </p:txBody>
      </p:sp>
      <p:sp>
        <p:nvSpPr>
          <p:cNvPr id="5" name="矩形 4">
            <a:extLst>
              <a:ext uri="{FF2B5EF4-FFF2-40B4-BE49-F238E27FC236}">
                <a16:creationId xmlns:a16="http://schemas.microsoft.com/office/drawing/2014/main" id="{F60F271B-E55E-49F0-A3D5-40703788EE31}"/>
              </a:ext>
            </a:extLst>
          </p:cNvPr>
          <p:cNvSpPr/>
          <p:nvPr/>
        </p:nvSpPr>
        <p:spPr>
          <a:xfrm>
            <a:off x="827820" y="1055988"/>
            <a:ext cx="989373" cy="461665"/>
          </a:xfrm>
          <a:prstGeom prst="rect">
            <a:avLst/>
          </a:prstGeom>
        </p:spPr>
        <p:txBody>
          <a:bodyPr wrap="none">
            <a:spAutoFit/>
          </a:bodyPr>
          <a:lstStyle/>
          <a:p>
            <a:r>
              <a:rPr lang="en-US" altLang="zh-TW" sz="2400" dirty="0">
                <a:latin typeface="+mn-ea"/>
              </a:rPr>
              <a:t>B</a:t>
            </a:r>
            <a:r>
              <a:rPr lang="zh-TW" altLang="en-US" sz="2400" dirty="0">
                <a:latin typeface="+mn-ea"/>
              </a:rPr>
              <a:t>地區</a:t>
            </a:r>
          </a:p>
        </p:txBody>
      </p:sp>
      <p:sp>
        <p:nvSpPr>
          <p:cNvPr id="7" name="矩形 6">
            <a:extLst>
              <a:ext uri="{FF2B5EF4-FFF2-40B4-BE49-F238E27FC236}">
                <a16:creationId xmlns:a16="http://schemas.microsoft.com/office/drawing/2014/main" id="{5341560C-E4A4-418B-A848-F5D73259F831}"/>
              </a:ext>
            </a:extLst>
          </p:cNvPr>
          <p:cNvSpPr/>
          <p:nvPr/>
        </p:nvSpPr>
        <p:spPr>
          <a:xfrm>
            <a:off x="715553" y="1548020"/>
            <a:ext cx="7954607" cy="1631216"/>
          </a:xfrm>
          <a:prstGeom prst="rect">
            <a:avLst/>
          </a:prstGeom>
        </p:spPr>
        <p:txBody>
          <a:bodyPr wrap="square">
            <a:spAutoFit/>
          </a:bodyPr>
          <a:lstStyle/>
          <a:p>
            <a:pPr marL="285750" indent="-285750">
              <a:buFont typeface="Arial" panose="020B0604020202020204" pitchFamily="34" charset="0"/>
              <a:buChar char="•"/>
            </a:pPr>
            <a:r>
              <a:rPr lang="zh-TW" altLang="en-US" sz="2000" dirty="0"/>
              <a:t>整體用油情形有逐年增加趨勢，而每年用油需求較不規律</a:t>
            </a:r>
            <a:endParaRPr lang="en-US" altLang="zh-TW" sz="2000" dirty="0"/>
          </a:p>
          <a:p>
            <a:pPr marL="285750" indent="-285750">
              <a:buFont typeface="Arial" panose="020B0604020202020204" pitchFamily="34" charset="0"/>
              <a:buChar char="•"/>
            </a:pPr>
            <a:r>
              <a:rPr lang="en-US" altLang="zh-TW" sz="2000" dirty="0"/>
              <a:t>2009</a:t>
            </a:r>
            <a:r>
              <a:rPr lang="zh-TW" altLang="en-US" sz="2000" dirty="0"/>
              <a:t>至</a:t>
            </a:r>
            <a:r>
              <a:rPr lang="en-US" altLang="zh-TW" sz="2000" dirty="0"/>
              <a:t>2016</a:t>
            </a:r>
            <a:r>
              <a:rPr lang="zh-TW" altLang="en-US" sz="2000" dirty="0"/>
              <a:t>年</a:t>
            </a:r>
            <a:r>
              <a:rPr lang="en-US" altLang="zh-TW" sz="2000" dirty="0"/>
              <a:t>9</a:t>
            </a:r>
            <a:r>
              <a:rPr lang="zh-TW" altLang="en-US" sz="2000" dirty="0"/>
              <a:t>至</a:t>
            </a:r>
            <a:r>
              <a:rPr lang="en-US" altLang="zh-TW" sz="2000" dirty="0"/>
              <a:t>10</a:t>
            </a:r>
            <a:r>
              <a:rPr lang="zh-TW" altLang="en-US" sz="2000" dirty="0"/>
              <a:t>月間為用油需求均略高其他月份，該地區主要任務自</a:t>
            </a:r>
            <a:r>
              <a:rPr lang="en-US" altLang="zh-TW" sz="2000" dirty="0"/>
              <a:t>5</a:t>
            </a:r>
            <a:r>
              <a:rPr lang="zh-TW" altLang="en-US" sz="2000" dirty="0"/>
              <a:t>月開始啟動，至</a:t>
            </a:r>
            <a:r>
              <a:rPr lang="en-US" altLang="zh-TW" sz="2000" dirty="0"/>
              <a:t>10</a:t>
            </a:r>
            <a:r>
              <a:rPr lang="zh-TW" altLang="en-US" sz="2000" dirty="0"/>
              <a:t>月任務略多其他月份</a:t>
            </a:r>
            <a:endParaRPr lang="en-US" altLang="zh-TW" sz="2000" dirty="0"/>
          </a:p>
          <a:p>
            <a:pPr marL="285750" indent="-285750">
              <a:buFont typeface="Arial" panose="020B0604020202020204" pitchFamily="34" charset="0"/>
              <a:buChar char="•"/>
            </a:pPr>
            <a:r>
              <a:rPr lang="en-US" altLang="zh-TW" sz="2000" dirty="0"/>
              <a:t>2017</a:t>
            </a:r>
            <a:r>
              <a:rPr lang="zh-TW" altLang="en-US" sz="2000" dirty="0"/>
              <a:t>至</a:t>
            </a:r>
            <a:r>
              <a:rPr lang="en-US" altLang="zh-TW" sz="2000" dirty="0"/>
              <a:t>2018</a:t>
            </a:r>
            <a:r>
              <a:rPr lang="zh-TW" altLang="en-US" sz="2000" dirty="0"/>
              <a:t>年開始</a:t>
            </a:r>
            <a:r>
              <a:rPr lang="en-US" altLang="zh-TW" sz="2000" dirty="0"/>
              <a:t>4</a:t>
            </a:r>
            <a:r>
              <a:rPr lang="zh-TW" altLang="en-US" sz="2000" dirty="0"/>
              <a:t>月至</a:t>
            </a:r>
            <a:r>
              <a:rPr lang="en-US" altLang="zh-TW" sz="2000" dirty="0"/>
              <a:t>7</a:t>
            </a:r>
            <a:r>
              <a:rPr lang="zh-TW" altLang="en-US" sz="2000" dirty="0"/>
              <a:t>月呈現攀升，</a:t>
            </a:r>
            <a:r>
              <a:rPr lang="en-US" altLang="zh-TW" sz="2000" dirty="0"/>
              <a:t>10</a:t>
            </a:r>
            <a:r>
              <a:rPr lang="zh-TW" altLang="en-US" sz="2000" dirty="0"/>
              <a:t>月為低點，任務時序調整關係，</a:t>
            </a:r>
            <a:r>
              <a:rPr lang="en-US" altLang="zh-TW" sz="2000" dirty="0"/>
              <a:t>2019</a:t>
            </a:r>
            <a:r>
              <a:rPr lang="zh-TW" altLang="en-US" sz="2000" dirty="0"/>
              <a:t>年用油需求攀上高峰。</a:t>
            </a:r>
          </a:p>
        </p:txBody>
      </p:sp>
      <p:pic>
        <p:nvPicPr>
          <p:cNvPr id="10" name="圖片 9">
            <a:extLst>
              <a:ext uri="{FF2B5EF4-FFF2-40B4-BE49-F238E27FC236}">
                <a16:creationId xmlns:a16="http://schemas.microsoft.com/office/drawing/2014/main" id="{D897A722-5ED3-44C3-8B2F-AB428AF77E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4740" y="3271158"/>
            <a:ext cx="7856231" cy="3426525"/>
          </a:xfrm>
          <a:prstGeom prst="rect">
            <a:avLst/>
          </a:prstGeom>
          <a:noFill/>
          <a:ln>
            <a:noFill/>
          </a:ln>
        </p:spPr>
      </p:pic>
      <p:pic>
        <p:nvPicPr>
          <p:cNvPr id="8" name="圖片 7">
            <a:extLst>
              <a:ext uri="{FF2B5EF4-FFF2-40B4-BE49-F238E27FC236}">
                <a16:creationId xmlns:a16="http://schemas.microsoft.com/office/drawing/2014/main" id="{9F130637-E357-4AB2-99C0-35CA7ECE191F}"/>
              </a:ext>
            </a:extLst>
          </p:cNvPr>
          <p:cNvPicPr/>
          <p:nvPr/>
        </p:nvPicPr>
        <p:blipFill rotWithShape="1">
          <a:blip r:embed="rId3">
            <a:extLst>
              <a:ext uri="{28A0092B-C50C-407E-A947-70E740481C1C}">
                <a14:useLocalDpi xmlns:a14="http://schemas.microsoft.com/office/drawing/2010/main" val="0"/>
              </a:ext>
            </a:extLst>
          </a:blip>
          <a:srcRect l="94629" r="1656"/>
          <a:stretch/>
        </p:blipFill>
        <p:spPr bwMode="auto">
          <a:xfrm>
            <a:off x="8198989" y="3271158"/>
            <a:ext cx="291868" cy="34265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CC63A9D4-9247-4B4A-B09C-B3D4920FDF59}"/>
              </a:ext>
            </a:extLst>
          </p:cNvPr>
          <p:cNvPicPr/>
          <p:nvPr/>
        </p:nvPicPr>
        <p:blipFill rotWithShape="1">
          <a:blip r:embed="rId3">
            <a:extLst>
              <a:ext uri="{28A0092B-C50C-407E-A947-70E740481C1C}">
                <a14:useLocalDpi xmlns:a14="http://schemas.microsoft.com/office/drawing/2010/main" val="0"/>
              </a:ext>
            </a:extLst>
          </a:blip>
          <a:srcRect l="66449" r="8307"/>
          <a:stretch/>
        </p:blipFill>
        <p:spPr bwMode="auto">
          <a:xfrm>
            <a:off x="5985165" y="3271158"/>
            <a:ext cx="1983178" cy="34265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11" name="圖片 10">
            <a:extLst>
              <a:ext uri="{FF2B5EF4-FFF2-40B4-BE49-F238E27FC236}">
                <a16:creationId xmlns:a16="http://schemas.microsoft.com/office/drawing/2014/main" id="{A720153C-6702-4954-A8A9-E56E9CC1428D}"/>
              </a:ext>
            </a:extLst>
          </p:cNvPr>
          <p:cNvPicPr/>
          <p:nvPr/>
        </p:nvPicPr>
        <p:blipFill rotWithShape="1">
          <a:blip r:embed="rId3">
            <a:extLst>
              <a:ext uri="{28A0092B-C50C-407E-A947-70E740481C1C}">
                <a14:useLocalDpi xmlns:a14="http://schemas.microsoft.com/office/drawing/2010/main" val="0"/>
              </a:ext>
            </a:extLst>
          </a:blip>
          <a:srcRect l="8103" r="36725"/>
          <a:stretch/>
        </p:blipFill>
        <p:spPr bwMode="auto">
          <a:xfrm>
            <a:off x="1401289" y="3271158"/>
            <a:ext cx="4334494" cy="34265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551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7820" y="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67</a:t>
            </a:fld>
            <a:endParaRPr lang="zh-CN" altLang="en-US" dirty="0"/>
          </a:p>
        </p:txBody>
      </p:sp>
      <p:sp>
        <p:nvSpPr>
          <p:cNvPr id="5" name="矩形 4">
            <a:extLst>
              <a:ext uri="{FF2B5EF4-FFF2-40B4-BE49-F238E27FC236}">
                <a16:creationId xmlns:a16="http://schemas.microsoft.com/office/drawing/2014/main" id="{40FBA023-79CA-4933-B02E-E438A29068EB}"/>
              </a:ext>
            </a:extLst>
          </p:cNvPr>
          <p:cNvSpPr/>
          <p:nvPr/>
        </p:nvSpPr>
        <p:spPr>
          <a:xfrm>
            <a:off x="667975" y="1615560"/>
            <a:ext cx="8367311" cy="2554545"/>
          </a:xfrm>
          <a:prstGeom prst="rect">
            <a:avLst/>
          </a:prstGeom>
        </p:spPr>
        <p:txBody>
          <a:bodyPr wrap="square">
            <a:spAutoFit/>
          </a:bodyPr>
          <a:lstStyle/>
          <a:p>
            <a:pPr marL="285750" indent="-285750">
              <a:buFont typeface="Arial" panose="020B0604020202020204" pitchFamily="34" charset="0"/>
              <a:buChar char="•"/>
            </a:pPr>
            <a:r>
              <a:rPr lang="en-US" altLang="zh-TW" sz="2000" dirty="0">
                <a:latin typeface="+mn-ea"/>
              </a:rPr>
              <a:t>SARIMA</a:t>
            </a:r>
            <a:r>
              <a:rPr lang="zh-TW" altLang="en-US" sz="2000" dirty="0">
                <a:latin typeface="+mn-ea"/>
              </a:rPr>
              <a:t>參數模型</a:t>
            </a:r>
            <a:r>
              <a:rPr lang="en-US" altLang="zh-TW" sz="2000" dirty="0">
                <a:latin typeface="+mn-ea"/>
              </a:rPr>
              <a:t>(4,1,1) (1,1,1)7</a:t>
            </a:r>
            <a:r>
              <a:rPr lang="zh-TW" altLang="en-US" sz="2000" dirty="0">
                <a:latin typeface="+mn-ea"/>
              </a:rPr>
              <a:t>為最佳，驗證準確度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9.05%</a:t>
            </a:r>
            <a:r>
              <a:rPr lang="zh-TW" altLang="en-US" sz="2000" dirty="0">
                <a:latin typeface="+mn-ea"/>
              </a:rPr>
              <a:t>、</a:t>
            </a:r>
            <a:r>
              <a:rPr lang="en-US" altLang="zh-TW" sz="2000" dirty="0">
                <a:latin typeface="+mn-ea"/>
              </a:rPr>
              <a:t>1134.55</a:t>
            </a:r>
            <a:r>
              <a:rPr lang="zh-TW" altLang="en-US" sz="2000" dirty="0">
                <a:latin typeface="+mn-ea"/>
              </a:rPr>
              <a:t>。</a:t>
            </a:r>
          </a:p>
          <a:p>
            <a:pPr marL="285750" indent="-285750">
              <a:buFont typeface="Arial" panose="020B0604020202020204" pitchFamily="34" charset="0"/>
              <a:buChar char="•"/>
            </a:pPr>
            <a:r>
              <a:rPr lang="en-US" altLang="zh-TW" sz="2000" dirty="0">
                <a:latin typeface="+mn-ea"/>
              </a:rPr>
              <a:t>Holt-Winters </a:t>
            </a:r>
            <a:r>
              <a:rPr lang="zh-TW" altLang="en-US" sz="2000" dirty="0">
                <a:latin typeface="+mn-ea"/>
              </a:rPr>
              <a:t>模型，得出</a:t>
            </a:r>
            <a:r>
              <a:rPr lang="en-US" altLang="zh-TW" sz="2000" dirty="0">
                <a:latin typeface="+mn-ea"/>
              </a:rPr>
              <a:t>α</a:t>
            </a:r>
            <a:r>
              <a:rPr lang="zh-TW" altLang="en-US" sz="2000" dirty="0">
                <a:latin typeface="+mn-ea"/>
              </a:rPr>
              <a:t>水平項參數約</a:t>
            </a:r>
            <a:r>
              <a:rPr lang="en-US" altLang="zh-TW" sz="2000" dirty="0">
                <a:latin typeface="+mn-ea"/>
              </a:rPr>
              <a:t>0.16</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0.016</a:t>
            </a:r>
            <a:r>
              <a:rPr lang="zh-TW" altLang="en-US" sz="2000" dirty="0">
                <a:latin typeface="+mn-ea"/>
              </a:rPr>
              <a:t>，因</a:t>
            </a:r>
            <a:r>
              <a:rPr lang="en-US" altLang="zh-TW" sz="2000" dirty="0">
                <a:latin typeface="+mn-ea"/>
              </a:rPr>
              <a:t>β</a:t>
            </a:r>
            <a:r>
              <a:rPr lang="zh-TW" altLang="en-US" sz="2000" dirty="0">
                <a:latin typeface="+mn-ea"/>
              </a:rPr>
              <a:t>趨勢項參數為</a:t>
            </a:r>
            <a:r>
              <a:rPr lang="en-US" altLang="zh-TW" sz="2000" dirty="0">
                <a:latin typeface="+mn-ea"/>
              </a:rPr>
              <a:t>0</a:t>
            </a:r>
            <a:r>
              <a:rPr lang="zh-TW" altLang="en-US" sz="2000" dirty="0">
                <a:latin typeface="+mn-ea"/>
              </a:rPr>
              <a:t>，該地區適用二次指數平滑法模型，驗證準確度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13.36%</a:t>
            </a:r>
            <a:r>
              <a:rPr lang="zh-TW" altLang="en-US" sz="2000" dirty="0">
                <a:latin typeface="+mn-ea"/>
              </a:rPr>
              <a:t>、</a:t>
            </a:r>
            <a:r>
              <a:rPr lang="en-US" altLang="zh-TW" sz="2000" dirty="0">
                <a:latin typeface="+mn-ea"/>
              </a:rPr>
              <a:t>1676.62</a:t>
            </a:r>
            <a:r>
              <a:rPr lang="zh-TW" altLang="en-US" sz="2000" dirty="0">
                <a:latin typeface="+mn-ea"/>
              </a:rPr>
              <a:t>。</a:t>
            </a:r>
          </a:p>
          <a:p>
            <a:pPr marL="285750" indent="-285750">
              <a:buFont typeface="Arial" panose="020B0604020202020204" pitchFamily="34" charset="0"/>
              <a:buChar char="•"/>
            </a:pPr>
            <a:r>
              <a:rPr lang="zh-TW" altLang="en-US" sz="2000" dirty="0">
                <a:latin typeface="+mn-ea"/>
              </a:rPr>
              <a:t>建立分解法模型，執行參數驗證，趨勢成分</a:t>
            </a:r>
            <a:r>
              <a:rPr lang="en-US" altLang="zh-TW" sz="2000" dirty="0">
                <a:latin typeface="+mn-ea"/>
              </a:rPr>
              <a:t>T=12922.72</a:t>
            </a:r>
            <a:r>
              <a:rPr lang="zh-TW" altLang="en-US" sz="2000" dirty="0">
                <a:latin typeface="+mn-ea"/>
              </a:rPr>
              <a:t>，季節成分</a:t>
            </a:r>
            <a:r>
              <a:rPr lang="en-US" altLang="zh-TW" sz="2000" dirty="0">
                <a:latin typeface="+mn-ea"/>
              </a:rPr>
              <a:t>S=0.998</a:t>
            </a:r>
            <a:r>
              <a:rPr lang="zh-TW" altLang="en-US" sz="2000" dirty="0">
                <a:latin typeface="+mn-ea"/>
              </a:rPr>
              <a:t>，循環成分</a:t>
            </a:r>
            <a:r>
              <a:rPr lang="en-US" altLang="zh-TW" sz="2000" dirty="0">
                <a:latin typeface="+mn-ea"/>
              </a:rPr>
              <a:t>C=12922.64</a:t>
            </a:r>
            <a:r>
              <a:rPr lang="zh-TW" altLang="en-US" sz="2000" dirty="0">
                <a:latin typeface="+mn-ea"/>
              </a:rPr>
              <a:t>，不規則成分</a:t>
            </a:r>
            <a:r>
              <a:rPr lang="en-US" altLang="zh-TW" sz="2000" dirty="0">
                <a:latin typeface="+mn-ea"/>
              </a:rPr>
              <a:t>I=0.999</a:t>
            </a:r>
            <a:r>
              <a:rPr lang="zh-TW" altLang="en-US" sz="2000" dirty="0">
                <a:latin typeface="+mn-ea"/>
              </a:rPr>
              <a:t>，</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15.52%</a:t>
            </a:r>
            <a:r>
              <a:rPr lang="zh-TW" altLang="en-US" sz="2000" dirty="0">
                <a:latin typeface="+mn-ea"/>
              </a:rPr>
              <a:t>、</a:t>
            </a:r>
            <a:r>
              <a:rPr lang="en-US" altLang="zh-TW" sz="2000" dirty="0">
                <a:latin typeface="+mn-ea"/>
              </a:rPr>
              <a:t>1933.94</a:t>
            </a:r>
            <a:r>
              <a:rPr lang="zh-TW" altLang="en-US" sz="2000" dirty="0">
                <a:latin typeface="+mn-ea"/>
              </a:rPr>
              <a:t>。</a:t>
            </a:r>
          </a:p>
        </p:txBody>
      </p:sp>
      <p:graphicFrame>
        <p:nvGraphicFramePr>
          <p:cNvPr id="6" name="表格 5">
            <a:extLst>
              <a:ext uri="{FF2B5EF4-FFF2-40B4-BE49-F238E27FC236}">
                <a16:creationId xmlns:a16="http://schemas.microsoft.com/office/drawing/2014/main" id="{CE53B053-59B3-4C6C-99FE-997D4A5E185A}"/>
              </a:ext>
            </a:extLst>
          </p:cNvPr>
          <p:cNvGraphicFramePr>
            <a:graphicFrameLocks noGrp="1"/>
          </p:cNvGraphicFramePr>
          <p:nvPr>
            <p:extLst>
              <p:ext uri="{D42A27DB-BD31-4B8C-83A1-F6EECF244321}">
                <p14:modId xmlns:p14="http://schemas.microsoft.com/office/powerpoint/2010/main" val="2551944010"/>
              </p:ext>
            </p:extLst>
          </p:nvPr>
        </p:nvGraphicFramePr>
        <p:xfrm>
          <a:off x="827820" y="4435470"/>
          <a:ext cx="7664826" cy="2099062"/>
        </p:xfrm>
        <a:graphic>
          <a:graphicData uri="http://schemas.openxmlformats.org/drawingml/2006/table">
            <a:tbl>
              <a:tblPr firstRow="1" firstCol="1" bandRow="1">
                <a:tableStyleId>{00A15C55-8517-42AA-B614-E9B94910E393}</a:tableStyleId>
              </a:tblPr>
              <a:tblGrid>
                <a:gridCol w="3158827">
                  <a:extLst>
                    <a:ext uri="{9D8B030D-6E8A-4147-A177-3AD203B41FA5}">
                      <a16:colId xmlns:a16="http://schemas.microsoft.com/office/drawing/2014/main" val="1674484845"/>
                    </a:ext>
                  </a:extLst>
                </a:gridCol>
                <a:gridCol w="1634260">
                  <a:extLst>
                    <a:ext uri="{9D8B030D-6E8A-4147-A177-3AD203B41FA5}">
                      <a16:colId xmlns:a16="http://schemas.microsoft.com/office/drawing/2014/main" val="3685439985"/>
                    </a:ext>
                  </a:extLst>
                </a:gridCol>
                <a:gridCol w="2038755">
                  <a:extLst>
                    <a:ext uri="{9D8B030D-6E8A-4147-A177-3AD203B41FA5}">
                      <a16:colId xmlns:a16="http://schemas.microsoft.com/office/drawing/2014/main" val="1551528216"/>
                    </a:ext>
                  </a:extLst>
                </a:gridCol>
                <a:gridCol w="832984">
                  <a:extLst>
                    <a:ext uri="{9D8B030D-6E8A-4147-A177-3AD203B41FA5}">
                      <a16:colId xmlns:a16="http://schemas.microsoft.com/office/drawing/2014/main" val="396487400"/>
                    </a:ext>
                  </a:extLst>
                </a:gridCol>
              </a:tblGrid>
              <a:tr h="491742">
                <a:tc>
                  <a:txBody>
                    <a:bodyPr/>
                    <a:lstStyle/>
                    <a:p>
                      <a:pPr indent="127000" algn="ctr" hangingPunct="0">
                        <a:lnSpc>
                          <a:spcPts val="2400"/>
                        </a:lnSpc>
                        <a:spcAft>
                          <a:spcPts val="0"/>
                        </a:spcAft>
                      </a:pPr>
                      <a:r>
                        <a:rPr lang="zh-TW" sz="1600" kern="100" dirty="0">
                          <a:effectLst/>
                        </a:rPr>
                        <a:t>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MAPE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638528346"/>
                  </a:ext>
                </a:extLst>
              </a:tr>
              <a:tr h="526482">
                <a:tc>
                  <a:txBody>
                    <a:bodyPr/>
                    <a:lstStyle/>
                    <a:p>
                      <a:pPr indent="127000" algn="ctr" hangingPunct="0">
                        <a:lnSpc>
                          <a:spcPts val="2400"/>
                        </a:lnSpc>
                        <a:spcAft>
                          <a:spcPts val="0"/>
                        </a:spcAft>
                      </a:pPr>
                      <a:r>
                        <a:rPr lang="en-US" sz="1600" kern="100" dirty="0">
                          <a:effectLst/>
                        </a:rPr>
                        <a:t>SARIMA(4,1,1) (1,1,1)7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9.05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1134.55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7286978"/>
                  </a:ext>
                </a:extLst>
              </a:tr>
              <a:tr h="540419">
                <a:tc>
                  <a:txBody>
                    <a:bodyPr/>
                    <a:lstStyle/>
                    <a:p>
                      <a:pPr indent="127000" algn="ctr" hangingPunct="0">
                        <a:lnSpc>
                          <a:spcPts val="2400"/>
                        </a:lnSpc>
                        <a:spcAft>
                          <a:spcPts val="0"/>
                        </a:spcAft>
                      </a:pPr>
                      <a:r>
                        <a:rPr lang="zh-TW" sz="1600" kern="100" dirty="0">
                          <a:effectLst/>
                        </a:rPr>
                        <a:t>指數平滑法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13.36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1676.62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687295102"/>
                  </a:ext>
                </a:extLst>
              </a:tr>
              <a:tr h="540419">
                <a:tc>
                  <a:txBody>
                    <a:bodyPr/>
                    <a:lstStyle/>
                    <a:p>
                      <a:pPr indent="127000" algn="ctr" hangingPunct="0">
                        <a:lnSpc>
                          <a:spcPts val="2400"/>
                        </a:lnSpc>
                        <a:spcAft>
                          <a:spcPts val="0"/>
                        </a:spcAft>
                      </a:pPr>
                      <a:r>
                        <a:rPr lang="zh-TW" sz="1600" kern="100">
                          <a:effectLst/>
                        </a:rPr>
                        <a:t>分解法</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15.52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1933.94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3656071"/>
                  </a:ext>
                </a:extLst>
              </a:tr>
            </a:tbl>
          </a:graphicData>
        </a:graphic>
      </p:graphicFrame>
      <p:sp>
        <p:nvSpPr>
          <p:cNvPr id="7" name="Rectangle 1">
            <a:extLst>
              <a:ext uri="{FF2B5EF4-FFF2-40B4-BE49-F238E27FC236}">
                <a16:creationId xmlns:a16="http://schemas.microsoft.com/office/drawing/2014/main" id="{83E9B06E-D5A1-4A6E-8DAF-1067747811B0}"/>
              </a:ext>
            </a:extLst>
          </p:cNvPr>
          <p:cNvSpPr>
            <a:spLocks noChangeArrowheads="1"/>
          </p:cNvSpPr>
          <p:nvPr/>
        </p:nvSpPr>
        <p:spPr bwMode="auto">
          <a:xfrm>
            <a:off x="9995770" y="1615560"/>
            <a:ext cx="55435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851">
                <a:ln>
                  <a:noFill/>
                </a:ln>
                <a:solidFill>
                  <a:schemeClr val="tx1"/>
                </a:solidFill>
                <a:effectLst/>
                <a:ea typeface="標楷體" panose="03000509000000000000" pitchFamily="65" charset="-120"/>
                <a:cs typeface="Times New Roman" panose="02020603050405020304" pitchFamily="18" charset="0"/>
              </a:rPr>
              <a:t>4.13</a:t>
            </a:r>
            <a:r>
              <a:rPr kumimoji="0" lang="en-US" altLang="zh-TW" sz="1400" b="0" i="0" u="none" strike="noStrike" cap="none" normalizeH="0" baseline="0" dirty="0" bmk="_Hlk26831851">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851">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B</a:t>
            </a:r>
            <a:r>
              <a:rPr kumimoji="0" lang="zh-TW" altLang="en-US" sz="1400" b="1" i="0" u="none" strike="noStrike" cap="none" normalizeH="0" baseline="0" dirty="0" bmk="_Hlk26831851">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2E5DC834-BE87-44F5-BC9B-38A5B5E56711}"/>
              </a:ext>
            </a:extLst>
          </p:cNvPr>
          <p:cNvSpPr/>
          <p:nvPr/>
        </p:nvSpPr>
        <p:spPr>
          <a:xfrm>
            <a:off x="827820" y="977720"/>
            <a:ext cx="989373" cy="461665"/>
          </a:xfrm>
          <a:prstGeom prst="rect">
            <a:avLst/>
          </a:prstGeom>
        </p:spPr>
        <p:txBody>
          <a:bodyPr wrap="none">
            <a:spAutoFit/>
          </a:bodyPr>
          <a:lstStyle/>
          <a:p>
            <a:r>
              <a:rPr lang="en-US" altLang="zh-TW" sz="2400" dirty="0">
                <a:latin typeface="+mn-ea"/>
              </a:rPr>
              <a:t>B</a:t>
            </a:r>
            <a:r>
              <a:rPr lang="zh-TW" altLang="en-US" sz="2400" dirty="0">
                <a:latin typeface="+mn-ea"/>
              </a:rPr>
              <a:t>地區</a:t>
            </a:r>
          </a:p>
        </p:txBody>
      </p:sp>
      <p:pic>
        <p:nvPicPr>
          <p:cNvPr id="4" name="圖片 3">
            <a:extLst>
              <a:ext uri="{FF2B5EF4-FFF2-40B4-BE49-F238E27FC236}">
                <a16:creationId xmlns:a16="http://schemas.microsoft.com/office/drawing/2014/main" id="{640EAC99-527E-40AF-B572-4651BD08D7A8}"/>
              </a:ext>
            </a:extLst>
          </p:cNvPr>
          <p:cNvPicPr>
            <a:picLocks noChangeAspect="1"/>
          </p:cNvPicPr>
          <p:nvPr/>
        </p:nvPicPr>
        <p:blipFill rotWithShape="1">
          <a:blip r:embed="rId3">
            <a:extLst>
              <a:ext uri="{28A0092B-C50C-407E-A947-70E740481C1C}">
                <a14:useLocalDpi xmlns:a14="http://schemas.microsoft.com/office/drawing/2010/main" val="0"/>
              </a:ext>
            </a:extLst>
          </a:blip>
          <a:srcRect t="24667" b="54139"/>
          <a:stretch/>
        </p:blipFill>
        <p:spPr>
          <a:xfrm>
            <a:off x="786634" y="4835642"/>
            <a:ext cx="7706012" cy="538024"/>
          </a:xfrm>
          <a:prstGeom prst="rect">
            <a:avLst/>
          </a:prstGeom>
          <a:ln w="38100" cap="sq">
            <a:solidFill>
              <a:schemeClr val="tx1">
                <a:lumMod val="65000"/>
                <a:lumOff val="3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7922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7819" y="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1023393" y="3328163"/>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68</a:t>
            </a:fld>
            <a:endParaRPr lang="zh-CN" altLang="en-US" dirty="0"/>
          </a:p>
        </p:txBody>
      </p:sp>
      <p:sp>
        <p:nvSpPr>
          <p:cNvPr id="5" name="矩形 4">
            <a:extLst>
              <a:ext uri="{FF2B5EF4-FFF2-40B4-BE49-F238E27FC236}">
                <a16:creationId xmlns:a16="http://schemas.microsoft.com/office/drawing/2014/main" id="{0BFF8805-9EA1-4D22-A12A-CECE42FB1625}"/>
              </a:ext>
            </a:extLst>
          </p:cNvPr>
          <p:cNvSpPr/>
          <p:nvPr/>
        </p:nvSpPr>
        <p:spPr>
          <a:xfrm>
            <a:off x="827818" y="977720"/>
            <a:ext cx="986167" cy="461665"/>
          </a:xfrm>
          <a:prstGeom prst="rect">
            <a:avLst/>
          </a:prstGeom>
        </p:spPr>
        <p:txBody>
          <a:bodyPr wrap="none">
            <a:spAutoFit/>
          </a:bodyPr>
          <a:lstStyle/>
          <a:p>
            <a:r>
              <a:rPr lang="en-US" altLang="zh-TW" sz="2400" dirty="0"/>
              <a:t>C</a:t>
            </a:r>
            <a:r>
              <a:rPr lang="zh-TW" altLang="en-US" sz="2400" dirty="0"/>
              <a:t>地區</a:t>
            </a:r>
          </a:p>
        </p:txBody>
      </p:sp>
      <p:sp>
        <p:nvSpPr>
          <p:cNvPr id="7" name="矩形 6">
            <a:extLst>
              <a:ext uri="{FF2B5EF4-FFF2-40B4-BE49-F238E27FC236}">
                <a16:creationId xmlns:a16="http://schemas.microsoft.com/office/drawing/2014/main" id="{F9356833-5F53-43A6-8E11-01D6E3AE26B3}"/>
              </a:ext>
            </a:extLst>
          </p:cNvPr>
          <p:cNvSpPr/>
          <p:nvPr/>
        </p:nvSpPr>
        <p:spPr>
          <a:xfrm>
            <a:off x="827817" y="1389172"/>
            <a:ext cx="7892268" cy="1938992"/>
          </a:xfrm>
          <a:prstGeom prst="rect">
            <a:avLst/>
          </a:prstGeom>
        </p:spPr>
        <p:txBody>
          <a:bodyPr wrap="square">
            <a:spAutoFit/>
          </a:bodyPr>
          <a:lstStyle/>
          <a:p>
            <a:pPr marL="342900" indent="-342900">
              <a:buFont typeface="Arial" panose="020B0604020202020204" pitchFamily="34" charset="0"/>
              <a:buChar char="•"/>
            </a:pPr>
            <a:r>
              <a:rPr lang="zh-TW" altLang="en-US" sz="2000" dirty="0"/>
              <a:t>整體用油情形一樣有逐年增加趨勢，而每年用油需求較不規律</a:t>
            </a:r>
            <a:endParaRPr lang="en-US" altLang="zh-TW" sz="2000" dirty="0"/>
          </a:p>
          <a:p>
            <a:pPr marL="342900" indent="-342900">
              <a:buFont typeface="Arial" panose="020B0604020202020204" pitchFamily="34" charset="0"/>
              <a:buChar char="•"/>
            </a:pPr>
            <a:r>
              <a:rPr lang="zh-TW" altLang="en-US" sz="2000" dirty="0"/>
              <a:t>自</a:t>
            </a:r>
            <a:r>
              <a:rPr lang="en-US" altLang="zh-TW" sz="2000" dirty="0"/>
              <a:t>2009</a:t>
            </a:r>
            <a:r>
              <a:rPr lang="zh-TW" altLang="en-US" sz="2000" dirty="0"/>
              <a:t>至</a:t>
            </a:r>
            <a:r>
              <a:rPr lang="en-US" altLang="zh-TW" sz="2000" dirty="0"/>
              <a:t>2016</a:t>
            </a:r>
            <a:r>
              <a:rPr lang="zh-TW" altLang="en-US" sz="2000" dirty="0"/>
              <a:t>年</a:t>
            </a:r>
            <a:r>
              <a:rPr lang="en-US" altLang="zh-TW" sz="2000" dirty="0"/>
              <a:t>7</a:t>
            </a:r>
            <a:r>
              <a:rPr lang="zh-TW" altLang="en-US" sz="2000" dirty="0"/>
              <a:t>至</a:t>
            </a:r>
            <a:r>
              <a:rPr lang="en-US" altLang="zh-TW" sz="2000" dirty="0"/>
              <a:t>10</a:t>
            </a:r>
            <a:r>
              <a:rPr lang="zh-TW" altLang="en-US" sz="2000" dirty="0"/>
              <a:t>月間為用油需求最高，其中</a:t>
            </a:r>
            <a:r>
              <a:rPr lang="en-US" altLang="zh-TW" sz="2000" dirty="0"/>
              <a:t>2012</a:t>
            </a:r>
            <a:r>
              <a:rPr lang="zh-TW" altLang="en-US" sz="2000" dirty="0"/>
              <a:t>年較不規律，經研析係因政治因素關係影響。</a:t>
            </a:r>
            <a:endParaRPr lang="en-US" altLang="zh-TW" sz="2000" dirty="0"/>
          </a:p>
          <a:p>
            <a:pPr marL="342900" indent="-342900">
              <a:buFont typeface="Arial" panose="020B0604020202020204" pitchFamily="34" charset="0"/>
              <a:buChar char="•"/>
            </a:pPr>
            <a:r>
              <a:rPr lang="en-US" altLang="zh-TW" sz="2000" dirty="0">
                <a:solidFill>
                  <a:srgbClr val="800000"/>
                </a:solidFill>
              </a:rPr>
              <a:t>2016</a:t>
            </a:r>
            <a:r>
              <a:rPr lang="zh-TW" altLang="en-US" sz="2000" dirty="0">
                <a:solidFill>
                  <a:srgbClr val="800000"/>
                </a:solidFill>
              </a:rPr>
              <a:t>至</a:t>
            </a:r>
            <a:r>
              <a:rPr lang="en-US" altLang="zh-TW" sz="2000" dirty="0">
                <a:solidFill>
                  <a:srgbClr val="800000"/>
                </a:solidFill>
              </a:rPr>
              <a:t>2018</a:t>
            </a:r>
            <a:r>
              <a:rPr lang="zh-TW" altLang="en-US" sz="2000" dirty="0">
                <a:solidFill>
                  <a:srgbClr val="800000"/>
                </a:solidFill>
              </a:rPr>
              <a:t>年用油量增加</a:t>
            </a:r>
            <a:r>
              <a:rPr lang="zh-TW" altLang="en-US" sz="2000" dirty="0"/>
              <a:t>，係因</a:t>
            </a:r>
            <a:r>
              <a:rPr lang="en-US" altLang="zh-TW" sz="2000" dirty="0">
                <a:solidFill>
                  <a:srgbClr val="800000"/>
                </a:solidFill>
              </a:rPr>
              <a:t>A</a:t>
            </a:r>
            <a:r>
              <a:rPr lang="zh-TW" altLang="en-US" sz="2000" dirty="0">
                <a:solidFill>
                  <a:srgbClr val="800000"/>
                </a:solidFill>
              </a:rPr>
              <a:t>地區裝備至本地區執行移地訓練</a:t>
            </a:r>
            <a:r>
              <a:rPr lang="zh-TW" altLang="en-US" sz="2000" dirty="0"/>
              <a:t>，導致用油量有較高情形，</a:t>
            </a:r>
            <a:endParaRPr lang="en-US" altLang="zh-TW" sz="2000" dirty="0"/>
          </a:p>
          <a:p>
            <a:pPr marL="342900" indent="-342900">
              <a:buFont typeface="Arial" panose="020B0604020202020204" pitchFamily="34" charset="0"/>
              <a:buChar char="•"/>
            </a:pPr>
            <a:r>
              <a:rPr lang="en-US" altLang="zh-TW" sz="2000" dirty="0"/>
              <a:t>2019</a:t>
            </a:r>
            <a:r>
              <a:rPr lang="zh-TW" altLang="en-US" sz="2000" dirty="0"/>
              <a:t>年平均用油量仍較其他年份較高</a:t>
            </a:r>
          </a:p>
        </p:txBody>
      </p:sp>
      <p:pic>
        <p:nvPicPr>
          <p:cNvPr id="10" name="圖片 9">
            <a:extLst>
              <a:ext uri="{FF2B5EF4-FFF2-40B4-BE49-F238E27FC236}">
                <a16:creationId xmlns:a16="http://schemas.microsoft.com/office/drawing/2014/main" id="{971916DD-1939-4120-A28C-235391D01D0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23393" y="3328163"/>
            <a:ext cx="7696692" cy="3298267"/>
          </a:xfrm>
          <a:prstGeom prst="rect">
            <a:avLst/>
          </a:prstGeom>
          <a:noFill/>
          <a:ln>
            <a:noFill/>
          </a:ln>
        </p:spPr>
      </p:pic>
      <p:pic>
        <p:nvPicPr>
          <p:cNvPr id="8" name="圖片 7">
            <a:extLst>
              <a:ext uri="{FF2B5EF4-FFF2-40B4-BE49-F238E27FC236}">
                <a16:creationId xmlns:a16="http://schemas.microsoft.com/office/drawing/2014/main" id="{DA26053B-D6C3-4B44-BC20-E40990514697}"/>
              </a:ext>
            </a:extLst>
          </p:cNvPr>
          <p:cNvPicPr/>
          <p:nvPr/>
        </p:nvPicPr>
        <p:blipFill rotWithShape="1">
          <a:blip r:embed="rId3">
            <a:extLst>
              <a:ext uri="{28A0092B-C50C-407E-A947-70E740481C1C}">
                <a14:useLocalDpi xmlns:a14="http://schemas.microsoft.com/office/drawing/2010/main" val="0"/>
              </a:ext>
            </a:extLst>
          </a:blip>
          <a:srcRect l="93319" r="2516"/>
          <a:stretch/>
        </p:blipFill>
        <p:spPr bwMode="auto">
          <a:xfrm>
            <a:off x="8205849" y="3328163"/>
            <a:ext cx="320634" cy="329826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pic>
        <p:nvPicPr>
          <p:cNvPr id="9" name="圖片 8">
            <a:extLst>
              <a:ext uri="{FF2B5EF4-FFF2-40B4-BE49-F238E27FC236}">
                <a16:creationId xmlns:a16="http://schemas.microsoft.com/office/drawing/2014/main" id="{D0CAB981-A876-4F52-9C1B-10E3DFE6709E}"/>
              </a:ext>
            </a:extLst>
          </p:cNvPr>
          <p:cNvPicPr/>
          <p:nvPr/>
        </p:nvPicPr>
        <p:blipFill rotWithShape="1">
          <a:blip r:embed="rId3">
            <a:extLst>
              <a:ext uri="{28A0092B-C50C-407E-A947-70E740481C1C}">
                <a14:useLocalDpi xmlns:a14="http://schemas.microsoft.com/office/drawing/2010/main" val="0"/>
              </a:ext>
            </a:extLst>
          </a:blip>
          <a:srcRect l="67706" r="9304"/>
          <a:stretch/>
        </p:blipFill>
        <p:spPr bwMode="auto">
          <a:xfrm>
            <a:off x="6234545" y="3328163"/>
            <a:ext cx="1769424" cy="329826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pic>
        <p:nvPicPr>
          <p:cNvPr id="11" name="圖片 10">
            <a:extLst>
              <a:ext uri="{FF2B5EF4-FFF2-40B4-BE49-F238E27FC236}">
                <a16:creationId xmlns:a16="http://schemas.microsoft.com/office/drawing/2014/main" id="{5DB1413F-B5B0-46F3-B36A-099625287C0B}"/>
              </a:ext>
            </a:extLst>
          </p:cNvPr>
          <p:cNvPicPr/>
          <p:nvPr/>
        </p:nvPicPr>
        <p:blipFill rotWithShape="1">
          <a:blip r:embed="rId3">
            <a:extLst>
              <a:ext uri="{28A0092B-C50C-407E-A947-70E740481C1C}">
                <a14:useLocalDpi xmlns:a14="http://schemas.microsoft.com/office/drawing/2010/main" val="0"/>
              </a:ext>
            </a:extLst>
          </a:blip>
          <a:srcRect l="7996" r="34917"/>
          <a:stretch/>
        </p:blipFill>
        <p:spPr bwMode="auto">
          <a:xfrm>
            <a:off x="1638795" y="3328163"/>
            <a:ext cx="4393870" cy="329826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1084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692571" y="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69</a:t>
            </a:fld>
            <a:endParaRPr lang="zh-CN" altLang="en-US" dirty="0"/>
          </a:p>
        </p:txBody>
      </p:sp>
      <p:sp>
        <p:nvSpPr>
          <p:cNvPr id="4" name="矩形 3">
            <a:extLst>
              <a:ext uri="{FF2B5EF4-FFF2-40B4-BE49-F238E27FC236}">
                <a16:creationId xmlns:a16="http://schemas.microsoft.com/office/drawing/2014/main" id="{972397AF-DB88-440E-A6D5-2DAE4F02E71B}"/>
              </a:ext>
            </a:extLst>
          </p:cNvPr>
          <p:cNvSpPr/>
          <p:nvPr/>
        </p:nvSpPr>
        <p:spPr>
          <a:xfrm>
            <a:off x="692571" y="1456098"/>
            <a:ext cx="7662231" cy="2554545"/>
          </a:xfrm>
          <a:prstGeom prst="rect">
            <a:avLst/>
          </a:prstGeom>
        </p:spPr>
        <p:txBody>
          <a:bodyPr wrap="square">
            <a:spAutoFit/>
          </a:bodyPr>
          <a:lstStyle/>
          <a:p>
            <a:pPr marL="342900" indent="-342900">
              <a:buFont typeface="Arial" panose="020B0604020202020204" pitchFamily="34" charset="0"/>
              <a:buChar char="•"/>
            </a:pPr>
            <a:r>
              <a:rPr lang="en-US" altLang="zh-TW" sz="2000" dirty="0">
                <a:latin typeface="+mn-ea"/>
              </a:rPr>
              <a:t>SARIMA</a:t>
            </a:r>
            <a:r>
              <a:rPr lang="zh-TW" altLang="en-US" sz="2000" dirty="0">
                <a:latin typeface="+mn-ea"/>
              </a:rPr>
              <a:t>模型參數 </a:t>
            </a:r>
            <a:r>
              <a:rPr lang="en-US" altLang="zh-TW" sz="2000" dirty="0">
                <a:latin typeface="+mn-ea"/>
              </a:rPr>
              <a:t>(7,1,7) (1,1,1)7</a:t>
            </a:r>
            <a:r>
              <a:rPr lang="zh-TW" altLang="en-US" sz="2000" dirty="0">
                <a:latin typeface="+mn-ea"/>
              </a:rPr>
              <a:t>為最佳，驗證準確度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10.61%</a:t>
            </a:r>
            <a:r>
              <a:rPr lang="zh-TW" altLang="en-US" sz="2000" dirty="0">
                <a:latin typeface="+mn-ea"/>
              </a:rPr>
              <a:t>、</a:t>
            </a:r>
            <a:r>
              <a:rPr lang="en-US" altLang="zh-TW" sz="2000" dirty="0">
                <a:latin typeface="+mn-ea"/>
              </a:rPr>
              <a:t>1617.24</a:t>
            </a:r>
            <a:r>
              <a:rPr lang="zh-TW" altLang="en-US" sz="2000" dirty="0">
                <a:latin typeface="+mn-ea"/>
              </a:rPr>
              <a:t>。</a:t>
            </a:r>
          </a:p>
          <a:p>
            <a:pPr marL="342900" indent="-342900">
              <a:buFont typeface="Arial" panose="020B0604020202020204" pitchFamily="34" charset="0"/>
              <a:buChar char="•"/>
            </a:pPr>
            <a:r>
              <a:rPr lang="en-US" altLang="zh-TW" sz="2000" dirty="0">
                <a:latin typeface="+mn-ea"/>
              </a:rPr>
              <a:t>Holt-Winters </a:t>
            </a:r>
            <a:r>
              <a:rPr lang="zh-TW" altLang="en-US" sz="2000" dirty="0">
                <a:latin typeface="+mn-ea"/>
              </a:rPr>
              <a:t>模型，參數驗證，得出</a:t>
            </a:r>
            <a:r>
              <a:rPr lang="en-US" altLang="zh-TW" sz="2000" dirty="0">
                <a:latin typeface="+mn-ea"/>
              </a:rPr>
              <a:t>α</a:t>
            </a:r>
            <a:r>
              <a:rPr lang="zh-TW" altLang="en-US" sz="2000" dirty="0">
                <a:latin typeface="+mn-ea"/>
              </a:rPr>
              <a:t>水平項參數約</a:t>
            </a:r>
            <a:r>
              <a:rPr lang="en-US" altLang="zh-TW" sz="2000" dirty="0">
                <a:latin typeface="+mn-ea"/>
              </a:rPr>
              <a:t>0.13</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0.000001</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0.05</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14.66%</a:t>
            </a:r>
            <a:r>
              <a:rPr lang="zh-TW" altLang="en-US" sz="2000" dirty="0">
                <a:latin typeface="+mn-ea"/>
              </a:rPr>
              <a:t>、</a:t>
            </a:r>
            <a:r>
              <a:rPr lang="en-US" altLang="zh-TW" sz="2000" dirty="0">
                <a:latin typeface="+mn-ea"/>
              </a:rPr>
              <a:t>2185.26</a:t>
            </a:r>
            <a:r>
              <a:rPr lang="zh-TW" altLang="en-US" sz="2000" dirty="0">
                <a:latin typeface="+mn-ea"/>
              </a:rPr>
              <a:t>。</a:t>
            </a:r>
          </a:p>
          <a:p>
            <a:pPr marL="342900" indent="-34290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T=14926.18</a:t>
            </a:r>
            <a:r>
              <a:rPr lang="zh-TW" altLang="en-US" sz="2000" dirty="0">
                <a:latin typeface="+mn-ea"/>
              </a:rPr>
              <a:t>，季節成分</a:t>
            </a:r>
            <a:r>
              <a:rPr lang="en-US" altLang="zh-TW" sz="2000" dirty="0">
                <a:latin typeface="+mn-ea"/>
              </a:rPr>
              <a:t>S=0.999</a:t>
            </a:r>
            <a:r>
              <a:rPr lang="zh-TW" altLang="en-US" sz="2000" dirty="0">
                <a:latin typeface="+mn-ea"/>
              </a:rPr>
              <a:t>，循環成分</a:t>
            </a:r>
            <a:r>
              <a:rPr lang="en-US" altLang="zh-TW" sz="2000" dirty="0">
                <a:latin typeface="+mn-ea"/>
              </a:rPr>
              <a:t>C=14915.81</a:t>
            </a:r>
            <a:r>
              <a:rPr lang="zh-TW" altLang="en-US" sz="2000" dirty="0">
                <a:latin typeface="+mn-ea"/>
              </a:rPr>
              <a:t>，不規則成分</a:t>
            </a:r>
            <a:r>
              <a:rPr lang="en-US" altLang="zh-TW" sz="2000" dirty="0">
                <a:latin typeface="+mn-ea"/>
              </a:rPr>
              <a:t>I=0.993</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18.21%</a:t>
            </a:r>
            <a:r>
              <a:rPr lang="zh-TW" altLang="en-US" sz="2000" dirty="0">
                <a:latin typeface="+mn-ea"/>
              </a:rPr>
              <a:t>、</a:t>
            </a:r>
            <a:r>
              <a:rPr lang="en-US" altLang="zh-TW" sz="2000" dirty="0">
                <a:latin typeface="+mn-ea"/>
              </a:rPr>
              <a:t>2627.14</a:t>
            </a:r>
            <a:r>
              <a:rPr lang="zh-TW" altLang="en-US" sz="2000" dirty="0">
                <a:latin typeface="+mn-ea"/>
              </a:rPr>
              <a:t>。</a:t>
            </a:r>
          </a:p>
        </p:txBody>
      </p:sp>
      <p:graphicFrame>
        <p:nvGraphicFramePr>
          <p:cNvPr id="5" name="表格 4">
            <a:extLst>
              <a:ext uri="{FF2B5EF4-FFF2-40B4-BE49-F238E27FC236}">
                <a16:creationId xmlns:a16="http://schemas.microsoft.com/office/drawing/2014/main" id="{CF59164F-C22D-4F40-9DEF-3C0A1A902ABE}"/>
              </a:ext>
            </a:extLst>
          </p:cNvPr>
          <p:cNvGraphicFramePr>
            <a:graphicFrameLocks noGrp="1"/>
          </p:cNvGraphicFramePr>
          <p:nvPr>
            <p:extLst>
              <p:ext uri="{D42A27DB-BD31-4B8C-83A1-F6EECF244321}">
                <p14:modId xmlns:p14="http://schemas.microsoft.com/office/powerpoint/2010/main" val="1166219872"/>
              </p:ext>
            </p:extLst>
          </p:nvPr>
        </p:nvGraphicFramePr>
        <p:xfrm>
          <a:off x="1001520" y="4205860"/>
          <a:ext cx="7404350" cy="2328673"/>
        </p:xfrm>
        <a:graphic>
          <a:graphicData uri="http://schemas.openxmlformats.org/drawingml/2006/table">
            <a:tbl>
              <a:tblPr firstRow="1" firstCol="1" bandRow="1">
                <a:tableStyleId>{00A15C55-8517-42AA-B614-E9B94910E393}</a:tableStyleId>
              </a:tblPr>
              <a:tblGrid>
                <a:gridCol w="2661559">
                  <a:extLst>
                    <a:ext uri="{9D8B030D-6E8A-4147-A177-3AD203B41FA5}">
                      <a16:colId xmlns:a16="http://schemas.microsoft.com/office/drawing/2014/main" val="541295974"/>
                    </a:ext>
                  </a:extLst>
                </a:gridCol>
                <a:gridCol w="1968643">
                  <a:extLst>
                    <a:ext uri="{9D8B030D-6E8A-4147-A177-3AD203B41FA5}">
                      <a16:colId xmlns:a16="http://schemas.microsoft.com/office/drawing/2014/main" val="1896525949"/>
                    </a:ext>
                  </a:extLst>
                </a:gridCol>
                <a:gridCol w="1969471">
                  <a:extLst>
                    <a:ext uri="{9D8B030D-6E8A-4147-A177-3AD203B41FA5}">
                      <a16:colId xmlns:a16="http://schemas.microsoft.com/office/drawing/2014/main" val="1164215295"/>
                    </a:ext>
                  </a:extLst>
                </a:gridCol>
                <a:gridCol w="804677">
                  <a:extLst>
                    <a:ext uri="{9D8B030D-6E8A-4147-A177-3AD203B41FA5}">
                      <a16:colId xmlns:a16="http://schemas.microsoft.com/office/drawing/2014/main" val="992217104"/>
                    </a:ext>
                  </a:extLst>
                </a:gridCol>
              </a:tblGrid>
              <a:tr h="585946">
                <a:tc>
                  <a:txBody>
                    <a:bodyPr/>
                    <a:lstStyle/>
                    <a:p>
                      <a:pPr indent="127000" algn="ctr" hangingPunct="0">
                        <a:lnSpc>
                          <a:spcPts val="2400"/>
                        </a:lnSpc>
                        <a:spcAft>
                          <a:spcPts val="0"/>
                        </a:spcAft>
                      </a:pPr>
                      <a:r>
                        <a:rPr lang="zh-TW" sz="1600" kern="100" dirty="0">
                          <a:effectLst/>
                        </a:rPr>
                        <a:t>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MAPE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273895805"/>
                  </a:ext>
                </a:extLst>
              </a:tr>
              <a:tr h="570835">
                <a:tc>
                  <a:txBody>
                    <a:bodyPr/>
                    <a:lstStyle/>
                    <a:p>
                      <a:pPr indent="127000" algn="ctr" hangingPunct="0">
                        <a:lnSpc>
                          <a:spcPts val="2400"/>
                        </a:lnSpc>
                        <a:spcAft>
                          <a:spcPts val="0"/>
                        </a:spcAft>
                      </a:pPr>
                      <a:r>
                        <a:rPr lang="en-US" sz="1600" kern="100" dirty="0">
                          <a:effectLst/>
                        </a:rPr>
                        <a:t>SARIMA(7,1,7) (1,1,1)7</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10.61</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1617.24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50197846"/>
                  </a:ext>
                </a:extLst>
              </a:tr>
              <a:tr h="585946">
                <a:tc>
                  <a:txBody>
                    <a:bodyPr/>
                    <a:lstStyle/>
                    <a:p>
                      <a:pPr indent="127000" algn="ctr" hangingPunct="0">
                        <a:lnSpc>
                          <a:spcPts val="2400"/>
                        </a:lnSpc>
                        <a:spcAft>
                          <a:spcPts val="0"/>
                        </a:spcAft>
                      </a:pPr>
                      <a:r>
                        <a:rPr lang="zh-TW" sz="1600" kern="100">
                          <a:effectLst/>
                        </a:rPr>
                        <a:t>指數平滑法</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14.66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2185.26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502735757"/>
                  </a:ext>
                </a:extLst>
              </a:tr>
              <a:tr h="585946">
                <a:tc>
                  <a:txBody>
                    <a:bodyPr/>
                    <a:lstStyle/>
                    <a:p>
                      <a:pPr indent="127000" algn="ctr" hangingPunct="0">
                        <a:lnSpc>
                          <a:spcPts val="2400"/>
                        </a:lnSpc>
                        <a:spcAft>
                          <a:spcPts val="0"/>
                        </a:spcAft>
                      </a:pPr>
                      <a:r>
                        <a:rPr lang="zh-TW" sz="1600" kern="100">
                          <a:effectLst/>
                        </a:rPr>
                        <a:t>分解法</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18.21</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2627.14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0520842"/>
                  </a:ext>
                </a:extLst>
              </a:tr>
            </a:tbl>
          </a:graphicData>
        </a:graphic>
      </p:graphicFrame>
      <p:sp>
        <p:nvSpPr>
          <p:cNvPr id="6" name="Rectangle 1">
            <a:extLst>
              <a:ext uri="{FF2B5EF4-FFF2-40B4-BE49-F238E27FC236}">
                <a16:creationId xmlns:a16="http://schemas.microsoft.com/office/drawing/2014/main" id="{46BF86B5-A367-4CEF-9BF4-2FBF5B329676}"/>
              </a:ext>
            </a:extLst>
          </p:cNvPr>
          <p:cNvSpPr>
            <a:spLocks noChangeArrowheads="1"/>
          </p:cNvSpPr>
          <p:nvPr/>
        </p:nvSpPr>
        <p:spPr bwMode="auto">
          <a:xfrm>
            <a:off x="9519781" y="1840819"/>
            <a:ext cx="3638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909">
                <a:ln>
                  <a:noFill/>
                </a:ln>
                <a:solidFill>
                  <a:schemeClr val="tx1"/>
                </a:solidFill>
                <a:effectLst/>
                <a:ea typeface="標楷體" panose="03000509000000000000" pitchFamily="65" charset="-120"/>
                <a:cs typeface="Times New Roman" panose="02020603050405020304" pitchFamily="18" charset="0"/>
              </a:rPr>
              <a:t>4.14</a:t>
            </a:r>
            <a:r>
              <a:rPr kumimoji="0" lang="en-US" altLang="zh-TW" sz="1400" b="0" i="0" u="none" strike="noStrike" cap="none" normalizeH="0" baseline="0" dirty="0" bmk="_Hlk26831909">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909">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C</a:t>
            </a:r>
            <a:r>
              <a:rPr kumimoji="0" lang="zh-TW" altLang="en-US" sz="1400" b="1" i="0" u="none" strike="noStrike" cap="none" normalizeH="0" baseline="0" dirty="0" bmk="_Hlk26831909">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E21035D9-32B6-4988-8191-46FBB477F8C8}"/>
              </a:ext>
            </a:extLst>
          </p:cNvPr>
          <p:cNvSpPr/>
          <p:nvPr/>
        </p:nvSpPr>
        <p:spPr>
          <a:xfrm>
            <a:off x="692571" y="948615"/>
            <a:ext cx="986167" cy="461665"/>
          </a:xfrm>
          <a:prstGeom prst="rect">
            <a:avLst/>
          </a:prstGeom>
        </p:spPr>
        <p:txBody>
          <a:bodyPr wrap="none">
            <a:spAutoFit/>
          </a:bodyPr>
          <a:lstStyle/>
          <a:p>
            <a:r>
              <a:rPr lang="en-US" altLang="zh-TW" sz="2400" dirty="0"/>
              <a:t>C</a:t>
            </a:r>
            <a:r>
              <a:rPr lang="zh-TW" altLang="en-US" sz="2400" dirty="0"/>
              <a:t>地區</a:t>
            </a:r>
          </a:p>
        </p:txBody>
      </p:sp>
      <p:pic>
        <p:nvPicPr>
          <p:cNvPr id="7" name="圖片 6">
            <a:extLst>
              <a:ext uri="{FF2B5EF4-FFF2-40B4-BE49-F238E27FC236}">
                <a16:creationId xmlns:a16="http://schemas.microsoft.com/office/drawing/2014/main" id="{24612AB4-A098-489C-8DA3-FFB6C5DD782D}"/>
              </a:ext>
            </a:extLst>
          </p:cNvPr>
          <p:cNvPicPr>
            <a:picLocks noChangeAspect="1"/>
          </p:cNvPicPr>
          <p:nvPr/>
        </p:nvPicPr>
        <p:blipFill rotWithShape="1">
          <a:blip r:embed="rId3">
            <a:extLst>
              <a:ext uri="{28A0092B-C50C-407E-A947-70E740481C1C}">
                <a14:useLocalDpi xmlns:a14="http://schemas.microsoft.com/office/drawing/2010/main" val="0"/>
              </a:ext>
            </a:extLst>
          </a:blip>
          <a:srcRect t="26089" b="53778"/>
          <a:stretch/>
        </p:blipFill>
        <p:spPr>
          <a:xfrm>
            <a:off x="962008" y="4752680"/>
            <a:ext cx="7443861" cy="617516"/>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78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0BBCB-16E3-41B5-A573-03DAF7383219}"/>
              </a:ext>
            </a:extLst>
          </p:cNvPr>
          <p:cNvSpPr>
            <a:spLocks noGrp="1"/>
          </p:cNvSpPr>
          <p:nvPr>
            <p:ph type="title"/>
          </p:nvPr>
        </p:nvSpPr>
        <p:spPr>
          <a:xfrm>
            <a:off x="643057" y="1084017"/>
            <a:ext cx="3034284" cy="1124712"/>
          </a:xfrm>
        </p:spPr>
        <p:txBody>
          <a:bodyPr>
            <a:noAutofit/>
          </a:bodyPr>
          <a:lstStyle/>
          <a:p>
            <a:r>
              <a:rPr lang="zh-TW" altLang="zh-TW" sz="3200" dirty="0"/>
              <a:t>油料是</a:t>
            </a:r>
            <a:r>
              <a:rPr lang="zh-TW" altLang="en-US" sz="3200" dirty="0"/>
              <a:t>後勤補給支出</a:t>
            </a:r>
            <a:r>
              <a:rPr lang="zh-TW" altLang="zh-TW" sz="3200" dirty="0"/>
              <a:t>最主要的成本</a:t>
            </a:r>
            <a:endParaRPr lang="zh-TW" altLang="en-US" sz="3200" dirty="0"/>
          </a:p>
        </p:txBody>
      </p:sp>
      <p:graphicFrame>
        <p:nvGraphicFramePr>
          <p:cNvPr id="4" name="內容版面配置區 3">
            <a:extLst>
              <a:ext uri="{FF2B5EF4-FFF2-40B4-BE49-F238E27FC236}">
                <a16:creationId xmlns:a16="http://schemas.microsoft.com/office/drawing/2014/main" id="{6A85B4D5-04D3-4735-AB9E-675018937DA1}"/>
              </a:ext>
            </a:extLst>
          </p:cNvPr>
          <p:cNvGraphicFramePr>
            <a:graphicFrameLocks noGrp="1"/>
          </p:cNvGraphicFramePr>
          <p:nvPr>
            <p:ph idx="1"/>
            <p:extLst>
              <p:ext uri="{D42A27DB-BD31-4B8C-83A1-F6EECF244321}">
                <p14:modId xmlns:p14="http://schemas.microsoft.com/office/powerpoint/2010/main" val="2635760830"/>
              </p:ext>
            </p:extLst>
          </p:nvPr>
        </p:nvGraphicFramePr>
        <p:xfrm>
          <a:off x="643057" y="3127133"/>
          <a:ext cx="7827842" cy="3404590"/>
        </p:xfrm>
        <a:graphic>
          <a:graphicData uri="http://schemas.openxmlformats.org/drawingml/2006/table">
            <a:tbl>
              <a:tblPr firstRow="1" bandRow="1">
                <a:tableStyleId>{5C22544A-7EE6-4342-B048-85BDC9FD1C3A}</a:tableStyleId>
              </a:tblPr>
              <a:tblGrid>
                <a:gridCol w="804743">
                  <a:extLst>
                    <a:ext uri="{9D8B030D-6E8A-4147-A177-3AD203B41FA5}">
                      <a16:colId xmlns:a16="http://schemas.microsoft.com/office/drawing/2014/main" val="1888376950"/>
                    </a:ext>
                  </a:extLst>
                </a:gridCol>
                <a:gridCol w="1790700">
                  <a:extLst>
                    <a:ext uri="{9D8B030D-6E8A-4147-A177-3AD203B41FA5}">
                      <a16:colId xmlns:a16="http://schemas.microsoft.com/office/drawing/2014/main" val="122232098"/>
                    </a:ext>
                  </a:extLst>
                </a:gridCol>
                <a:gridCol w="742179">
                  <a:extLst>
                    <a:ext uri="{9D8B030D-6E8A-4147-A177-3AD203B41FA5}">
                      <a16:colId xmlns:a16="http://schemas.microsoft.com/office/drawing/2014/main" val="1640638578"/>
                    </a:ext>
                  </a:extLst>
                </a:gridCol>
                <a:gridCol w="1122555">
                  <a:extLst>
                    <a:ext uri="{9D8B030D-6E8A-4147-A177-3AD203B41FA5}">
                      <a16:colId xmlns:a16="http://schemas.microsoft.com/office/drawing/2014/main" val="216260009"/>
                    </a:ext>
                  </a:extLst>
                </a:gridCol>
                <a:gridCol w="954666">
                  <a:extLst>
                    <a:ext uri="{9D8B030D-6E8A-4147-A177-3AD203B41FA5}">
                      <a16:colId xmlns:a16="http://schemas.microsoft.com/office/drawing/2014/main" val="2146582983"/>
                    </a:ext>
                  </a:extLst>
                </a:gridCol>
                <a:gridCol w="1290444">
                  <a:extLst>
                    <a:ext uri="{9D8B030D-6E8A-4147-A177-3AD203B41FA5}">
                      <a16:colId xmlns:a16="http://schemas.microsoft.com/office/drawing/2014/main" val="116625191"/>
                    </a:ext>
                  </a:extLst>
                </a:gridCol>
                <a:gridCol w="1122555">
                  <a:extLst>
                    <a:ext uri="{9D8B030D-6E8A-4147-A177-3AD203B41FA5}">
                      <a16:colId xmlns:a16="http://schemas.microsoft.com/office/drawing/2014/main" val="3974944079"/>
                    </a:ext>
                  </a:extLst>
                </a:gridCol>
              </a:tblGrid>
              <a:tr h="453874">
                <a:tc gridSpan="7">
                  <a:txBody>
                    <a:bodyPr/>
                    <a:lstStyle/>
                    <a:p>
                      <a:pPr marL="0" indent="127000" algn="ctr" defTabSz="914400" rtl="0" eaLnBrk="1" fontAlgn="ctr" latinLnBrk="0" hangingPunct="0">
                        <a:lnSpc>
                          <a:spcPts val="2200"/>
                        </a:lnSpc>
                        <a:spcAft>
                          <a:spcPts val="0"/>
                        </a:spcAft>
                      </a:pPr>
                      <a:r>
                        <a:rPr lang="zh-TW" altLang="zh-TW"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「後勤補給」預算金額統計表</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34290" marB="34290" anchor="ct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708918537"/>
                  </a:ext>
                </a:extLst>
              </a:tr>
              <a:tr h="813384">
                <a:tc>
                  <a:txBody>
                    <a:bodyPr/>
                    <a:lstStyle/>
                    <a:p>
                      <a:pPr marL="0" indent="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年度</a:t>
                      </a:r>
                    </a:p>
                  </a:txBody>
                  <a:tcPr marL="51435" marR="51435" marT="0" marB="0" anchor="ctr"/>
                </a:tc>
                <a:tc>
                  <a:txBody>
                    <a:bodyPr/>
                    <a:lstStyle/>
                    <a:p>
                      <a:pPr marL="0" indent="12700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後勤補給預算</a:t>
                      </a:r>
                      <a:endParaRPr lang="en-US" altLang="zh-TW"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indent="127000" algn="dist" defTabSz="914400" rtl="0" eaLnBrk="1" fontAlgn="ctr" latinLnBrk="0" hangingPunct="0">
                        <a:lnSpc>
                          <a:spcPts val="2200"/>
                        </a:lnSpc>
                        <a:spcAft>
                          <a:spcPts val="0"/>
                        </a:spcAft>
                      </a:pPr>
                      <a:r>
                        <a:rPr lang="en-US" altLang="zh-TW"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合計</a:t>
                      </a:r>
                      <a:r>
                        <a:rPr lang="en-US" altLang="zh-TW"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油料</a:t>
                      </a:r>
                    </a:p>
                  </a:txBody>
                  <a:tcPr marL="51435" marR="51435" marT="0" marB="0" anchor="ctr"/>
                </a:tc>
                <a:tc>
                  <a:txBody>
                    <a:bodyPr/>
                    <a:lstStyle/>
                    <a:p>
                      <a:pPr marL="0" indent="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服裝款</a:t>
                      </a:r>
                    </a:p>
                  </a:txBody>
                  <a:tcPr marL="51435" marR="51435" marT="0" marB="0" anchor="ctr"/>
                </a:tc>
                <a:tc>
                  <a:txBody>
                    <a:bodyPr/>
                    <a:lstStyle/>
                    <a:p>
                      <a:pPr marL="0" indent="0" algn="dist" defTabSz="914400" rtl="0" eaLnBrk="1" fontAlgn="ctr" latinLnBrk="0" hangingPunct="0">
                        <a:lnSpc>
                          <a:spcPts val="2200"/>
                        </a:lnSpc>
                        <a:spcAft>
                          <a:spcPts val="0"/>
                        </a:spcAft>
                      </a:pPr>
                      <a:r>
                        <a:rPr lang="zh-TW" altLang="zh-TW" sz="1800" kern="1200" dirty="0">
                          <a:solidFill>
                            <a:schemeClr val="dk1"/>
                          </a:solidFill>
                          <a:effectLst/>
                          <a:latin typeface="+mn-lt"/>
                          <a:ea typeface="+mn-ea"/>
                          <a:cs typeface="+mn-cs"/>
                        </a:rPr>
                        <a:t>辦公室器具</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人力委外</a:t>
                      </a:r>
                    </a:p>
                  </a:txBody>
                  <a:tcPr marL="51435" marR="51435" marT="0" marB="0" anchor="ctr"/>
                </a:tc>
                <a:tc>
                  <a:txBody>
                    <a:bodyPr/>
                    <a:lstStyle/>
                    <a:p>
                      <a:pPr marL="0" indent="0" algn="dist" defTabSz="914400" rtl="0" eaLnBrk="1" fontAlgn="ctr" latinLnBrk="0" hangingPunct="0">
                        <a:lnSpc>
                          <a:spcPts val="2200"/>
                        </a:lnSpc>
                        <a:spcAft>
                          <a:spcPts val="0"/>
                        </a:spcAft>
                      </a:pPr>
                      <a:r>
                        <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設施整修</a:t>
                      </a:r>
                    </a:p>
                  </a:txBody>
                  <a:tcPr marL="51435" marR="51435" marT="0" marB="0" anchor="ctr"/>
                </a:tc>
                <a:extLst>
                  <a:ext uri="{0D108BD9-81ED-4DB2-BD59-A6C34878D82A}">
                    <a16:rowId xmlns:a16="http://schemas.microsoft.com/office/drawing/2014/main" val="2708927832"/>
                  </a:ext>
                </a:extLst>
              </a:tr>
              <a:tr h="479680">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103</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102</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59</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24</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3</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53837845"/>
                  </a:ext>
                </a:extLst>
              </a:tr>
              <a:tr h="414413">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104</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97</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55</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21</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3</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842618926"/>
                  </a:ext>
                </a:extLst>
              </a:tr>
              <a:tr h="414413">
                <a:tc>
                  <a:txBody>
                    <a:bodyPr/>
                    <a:lstStyle/>
                    <a:p>
                      <a:pPr marL="0" indent="127000" algn="ctr" defTabSz="914400" rtl="0" eaLnBrk="1" fontAlgn="ctr" latinLnBrk="0" hangingPunct="0">
                        <a:lnSpc>
                          <a:spcPts val="2200"/>
                        </a:lnSpc>
                        <a:spcAft>
                          <a:spcPts val="0"/>
                        </a:spcAft>
                      </a:pPr>
                      <a:r>
                        <a:rPr 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105</a:t>
                      </a:r>
                      <a:endParaRPr lang="zh-TW" alt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96</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55</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23</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97704068"/>
                  </a:ext>
                </a:extLst>
              </a:tr>
              <a:tr h="414413">
                <a:tc>
                  <a:txBody>
                    <a:bodyPr/>
                    <a:lstStyle/>
                    <a:p>
                      <a:pPr marL="0" indent="127000" algn="ctr" defTabSz="914400" rtl="0" eaLnBrk="1" fontAlgn="ctr" latinLnBrk="0" hangingPunct="0">
                        <a:lnSpc>
                          <a:spcPts val="2200"/>
                        </a:lnSpc>
                        <a:spcAft>
                          <a:spcPts val="0"/>
                        </a:spcAft>
                      </a:pPr>
                      <a:r>
                        <a:rPr 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106</a:t>
                      </a:r>
                      <a:endParaRPr lang="zh-TW" alt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96</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55</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24</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32501657"/>
                  </a:ext>
                </a:extLst>
              </a:tr>
              <a:tr h="414413">
                <a:tc>
                  <a:txBody>
                    <a:bodyPr/>
                    <a:lstStyle/>
                    <a:p>
                      <a:pPr marL="0" indent="127000" algn="ctr" defTabSz="914400" rtl="0" eaLnBrk="1" fontAlgn="ctr" latinLnBrk="0" hangingPunct="0">
                        <a:lnSpc>
                          <a:spcPts val="2200"/>
                        </a:lnSpc>
                        <a:spcAft>
                          <a:spcPts val="0"/>
                        </a:spcAft>
                      </a:pPr>
                      <a:r>
                        <a:rPr 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107</a:t>
                      </a:r>
                      <a:endParaRPr lang="zh-TW" altLang="en-US" sz="2000" kern="10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51435" marR="51435"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96</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58</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23</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11</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marL="0" indent="127000" algn="ctr" defTabSz="914400" rtl="0" eaLnBrk="1" fontAlgn="ctr" latinLnBrk="0" hangingPunct="0">
                        <a:lnSpc>
                          <a:spcPts val="2200"/>
                        </a:lnSpc>
                        <a:spcAft>
                          <a:spcPts val="0"/>
                        </a:spcAft>
                      </a:pPr>
                      <a:r>
                        <a:rPr 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rPr>
                        <a:t>2</a:t>
                      </a:r>
                      <a:endParaRPr lang="zh-TW" altLang="en-US" sz="2000" kern="100" dirty="0">
                        <a:solidFill>
                          <a:schemeClr val="dk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73063590"/>
                  </a:ext>
                </a:extLst>
              </a:tr>
            </a:tbl>
          </a:graphicData>
        </a:graphic>
      </p:graphicFrame>
      <p:sp>
        <p:nvSpPr>
          <p:cNvPr id="5" name="文字版面配置區 3">
            <a:extLst>
              <a:ext uri="{FF2B5EF4-FFF2-40B4-BE49-F238E27FC236}">
                <a16:creationId xmlns:a16="http://schemas.microsoft.com/office/drawing/2014/main" id="{D22DF3D3-9025-46F1-8F20-65A9C88413AB}"/>
              </a:ext>
            </a:extLst>
          </p:cNvPr>
          <p:cNvSpPr txBox="1">
            <a:spLocks/>
          </p:cNvSpPr>
          <p:nvPr/>
        </p:nvSpPr>
        <p:spPr>
          <a:xfrm>
            <a:off x="3620516" y="903224"/>
            <a:ext cx="4916424" cy="148629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zh-TW" altLang="zh-TW" sz="2400" dirty="0"/>
              <a:t>根據</a:t>
            </a:r>
            <a:r>
              <a:rPr lang="zh-TW" altLang="en-US" sz="2400" dirty="0"/>
              <a:t>公部門</a:t>
            </a:r>
            <a:r>
              <a:rPr lang="zh-TW" altLang="zh-TW" sz="2400" dirty="0"/>
              <a:t>所屬單位</a:t>
            </a:r>
            <a:r>
              <a:rPr lang="zh-TW" altLang="zh-TW" sz="2400" dirty="0">
                <a:solidFill>
                  <a:srgbClr val="800000"/>
                </a:solidFill>
                <a:latin typeface="+mj-ea"/>
                <a:ea typeface="+mj-ea"/>
              </a:rPr>
              <a:t>預算書表</a:t>
            </a:r>
            <a:r>
              <a:rPr lang="zh-TW" altLang="zh-TW" sz="2400" dirty="0"/>
              <a:t>（公開部分）「</a:t>
            </a:r>
            <a:r>
              <a:rPr lang="zh-TW" altLang="zh-TW" sz="2400" dirty="0">
                <a:solidFill>
                  <a:srgbClr val="800000"/>
                </a:solidFill>
                <a:latin typeface="+mj-ea"/>
                <a:ea typeface="+mj-ea"/>
              </a:rPr>
              <a:t>後勤補給支援</a:t>
            </a:r>
            <a:r>
              <a:rPr lang="zh-TW" altLang="zh-TW" sz="2400" dirty="0"/>
              <a:t>」預算係辦理油料、服裝等</a:t>
            </a:r>
            <a:r>
              <a:rPr lang="zh-TW" altLang="en-US" sz="2400" dirty="0"/>
              <a:t>預算</a:t>
            </a:r>
            <a:r>
              <a:rPr lang="zh-TW" altLang="zh-TW" sz="2400" dirty="0"/>
              <a:t>，有關從事補給相關作業均可支用，</a:t>
            </a:r>
            <a:r>
              <a:rPr lang="en-US" altLang="zh-TW" sz="2400" dirty="0"/>
              <a:t>103</a:t>
            </a:r>
            <a:r>
              <a:rPr lang="zh-TW" altLang="zh-TW" sz="2400" dirty="0"/>
              <a:t>年至</a:t>
            </a:r>
            <a:r>
              <a:rPr lang="en-US" altLang="zh-TW" sz="2400" dirty="0">
                <a:solidFill>
                  <a:srgbClr val="800000"/>
                </a:solidFill>
                <a:latin typeface="+mj-ea"/>
                <a:ea typeface="+mj-ea"/>
              </a:rPr>
              <a:t>107</a:t>
            </a:r>
            <a:r>
              <a:rPr lang="zh-TW" altLang="zh-TW" sz="2400" dirty="0">
                <a:solidFill>
                  <a:srgbClr val="800000"/>
                </a:solidFill>
                <a:latin typeface="+mj-ea"/>
                <a:ea typeface="+mj-ea"/>
              </a:rPr>
              <a:t>年預算約</a:t>
            </a:r>
            <a:r>
              <a:rPr lang="en-US" altLang="zh-TW" sz="2400" dirty="0">
                <a:solidFill>
                  <a:srgbClr val="800000"/>
                </a:solidFill>
                <a:latin typeface="+mj-ea"/>
                <a:ea typeface="+mj-ea"/>
              </a:rPr>
              <a:t>96</a:t>
            </a:r>
            <a:r>
              <a:rPr lang="zh-TW" altLang="zh-TW" sz="2400" dirty="0">
                <a:solidFill>
                  <a:srgbClr val="800000"/>
                </a:solidFill>
                <a:latin typeface="+mj-ea"/>
                <a:ea typeface="+mj-ea"/>
              </a:rPr>
              <a:t>億</a:t>
            </a:r>
            <a:r>
              <a:rPr lang="zh-TW" altLang="zh-TW" sz="2400" dirty="0"/>
              <a:t>，</a:t>
            </a:r>
            <a:r>
              <a:rPr lang="zh-TW" altLang="zh-TW" sz="2400" dirty="0">
                <a:solidFill>
                  <a:srgbClr val="800000"/>
                </a:solidFill>
                <a:latin typeface="+mj-ea"/>
                <a:ea typeface="+mj-ea"/>
              </a:rPr>
              <a:t>油料預算</a:t>
            </a:r>
            <a:r>
              <a:rPr lang="zh-TW" altLang="zh-TW" sz="2400" dirty="0"/>
              <a:t>就編列</a:t>
            </a:r>
            <a:r>
              <a:rPr lang="zh-TW" altLang="zh-TW" sz="2400" dirty="0">
                <a:solidFill>
                  <a:srgbClr val="800000"/>
                </a:solidFill>
                <a:latin typeface="+mj-ea"/>
                <a:ea typeface="+mj-ea"/>
              </a:rPr>
              <a:t>約</a:t>
            </a:r>
            <a:r>
              <a:rPr lang="en-US" altLang="zh-TW" sz="2400" dirty="0">
                <a:solidFill>
                  <a:srgbClr val="800000"/>
                </a:solidFill>
                <a:latin typeface="+mj-ea"/>
                <a:ea typeface="+mj-ea"/>
              </a:rPr>
              <a:t>56</a:t>
            </a:r>
            <a:r>
              <a:rPr lang="zh-TW" altLang="zh-TW" sz="2400" dirty="0">
                <a:solidFill>
                  <a:srgbClr val="800000"/>
                </a:solidFill>
                <a:latin typeface="+mj-ea"/>
                <a:ea typeface="+mj-ea"/>
              </a:rPr>
              <a:t>億</a:t>
            </a:r>
            <a:r>
              <a:rPr lang="zh-TW" altLang="zh-TW" sz="2400" dirty="0"/>
              <a:t>不等</a:t>
            </a:r>
            <a:r>
              <a:rPr lang="zh-TW" altLang="en-US" sz="2400" dirty="0"/>
              <a:t>。</a:t>
            </a:r>
          </a:p>
        </p:txBody>
      </p:sp>
      <p:sp>
        <p:nvSpPr>
          <p:cNvPr id="3" name="矩形 2">
            <a:extLst>
              <a:ext uri="{FF2B5EF4-FFF2-40B4-BE49-F238E27FC236}">
                <a16:creationId xmlns:a16="http://schemas.microsoft.com/office/drawing/2014/main" id="{78ACCBF8-C398-462E-9A5D-6248F4B11C79}"/>
              </a:ext>
            </a:extLst>
          </p:cNvPr>
          <p:cNvSpPr/>
          <p:nvPr/>
        </p:nvSpPr>
        <p:spPr>
          <a:xfrm>
            <a:off x="-4147676" y="3866634"/>
            <a:ext cx="3647152" cy="369332"/>
          </a:xfrm>
          <a:prstGeom prst="rect">
            <a:avLst/>
          </a:prstGeom>
        </p:spPr>
        <p:txBody>
          <a:bodyPr wrap="none">
            <a:spAutoFit/>
          </a:bodyPr>
          <a:lstStyle/>
          <a:p>
            <a:r>
              <a:rPr lang="zh-TW" altLang="zh-TW" dirty="0"/>
              <a:t>，顯見油料對於公部門是重要的。</a:t>
            </a:r>
            <a:endParaRPr lang="zh-TW" altLang="en-US" dirty="0"/>
          </a:p>
        </p:txBody>
      </p:sp>
      <p:sp>
        <p:nvSpPr>
          <p:cNvPr id="6" name="矩形 5">
            <a:extLst>
              <a:ext uri="{FF2B5EF4-FFF2-40B4-BE49-F238E27FC236}">
                <a16:creationId xmlns:a16="http://schemas.microsoft.com/office/drawing/2014/main" id="{0405CE6B-ED66-4682-9F87-88BBA18F0321}"/>
              </a:ext>
            </a:extLst>
          </p:cNvPr>
          <p:cNvSpPr/>
          <p:nvPr/>
        </p:nvSpPr>
        <p:spPr>
          <a:xfrm>
            <a:off x="452090" y="68880"/>
            <a:ext cx="3695242" cy="646331"/>
          </a:xfrm>
          <a:prstGeom prst="rect">
            <a:avLst/>
          </a:prstGeom>
        </p:spPr>
        <p:txBody>
          <a:bodyPr wrap="square">
            <a:spAutoFit/>
          </a:bodyPr>
          <a:lstStyle/>
          <a:p>
            <a:r>
              <a:rPr lang="en-US" altLang="zh-TW" sz="3600" dirty="0">
                <a:latin typeface="+mj-ea"/>
              </a:rPr>
              <a:t>1.1</a:t>
            </a:r>
            <a:r>
              <a:rPr lang="zh-TW" altLang="en-US" sz="3600" dirty="0">
                <a:latin typeface="+mj-ea"/>
              </a:rPr>
              <a:t>研究背景</a:t>
            </a:r>
            <a:r>
              <a:rPr lang="en-US" altLang="zh-TW" sz="3600" dirty="0">
                <a:latin typeface="+mj-ea"/>
              </a:rPr>
              <a:t>(4/4)</a:t>
            </a:r>
          </a:p>
        </p:txBody>
      </p:sp>
      <p:sp>
        <p:nvSpPr>
          <p:cNvPr id="7" name="灯片编号占位符 3">
            <a:extLst>
              <a:ext uri="{FF2B5EF4-FFF2-40B4-BE49-F238E27FC236}">
                <a16:creationId xmlns:a16="http://schemas.microsoft.com/office/drawing/2014/main" id="{59FB2256-D9B1-43A8-98F6-64D889C3E3FB}"/>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a:t>
            </a:fld>
            <a:endParaRPr lang="zh-CN" altLang="en-US" dirty="0"/>
          </a:p>
        </p:txBody>
      </p:sp>
      <p:sp>
        <p:nvSpPr>
          <p:cNvPr id="8" name="矩形 7">
            <a:extLst>
              <a:ext uri="{FF2B5EF4-FFF2-40B4-BE49-F238E27FC236}">
                <a16:creationId xmlns:a16="http://schemas.microsoft.com/office/drawing/2014/main" id="{22EB30B0-2055-41FB-B9EF-F42A5D05E27E}"/>
              </a:ext>
            </a:extLst>
          </p:cNvPr>
          <p:cNvSpPr/>
          <p:nvPr/>
        </p:nvSpPr>
        <p:spPr>
          <a:xfrm>
            <a:off x="-15022" y="6583678"/>
            <a:ext cx="9144000" cy="274321"/>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dirty="0"/>
              <a:t>國防部所屬單位預算書表（公開部分）</a:t>
            </a:r>
            <a:r>
              <a:rPr lang="en-US" altLang="zh-TW" dirty="0"/>
              <a:t>(2014~2018)</a:t>
            </a:r>
            <a:endParaRPr lang="zh-TW" altLang="en-US" dirty="0"/>
          </a:p>
        </p:txBody>
      </p:sp>
    </p:spTree>
    <p:extLst>
      <p:ext uri="{BB962C8B-B14F-4D97-AF65-F5344CB8AC3E}">
        <p14:creationId xmlns:p14="http://schemas.microsoft.com/office/powerpoint/2010/main" val="85793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71816" y="99335"/>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70</a:t>
            </a:fld>
            <a:endParaRPr lang="zh-CN" altLang="en-US" dirty="0"/>
          </a:p>
        </p:txBody>
      </p:sp>
      <p:sp>
        <p:nvSpPr>
          <p:cNvPr id="5" name="矩形 4">
            <a:extLst>
              <a:ext uri="{FF2B5EF4-FFF2-40B4-BE49-F238E27FC236}">
                <a16:creationId xmlns:a16="http://schemas.microsoft.com/office/drawing/2014/main" id="{6F6EFFC6-CFE3-4B97-802F-C3DFF4D7EAB4}"/>
              </a:ext>
            </a:extLst>
          </p:cNvPr>
          <p:cNvSpPr/>
          <p:nvPr/>
        </p:nvSpPr>
        <p:spPr>
          <a:xfrm>
            <a:off x="1186552" y="1379154"/>
            <a:ext cx="1032655" cy="461665"/>
          </a:xfrm>
          <a:prstGeom prst="rect">
            <a:avLst/>
          </a:prstGeom>
        </p:spPr>
        <p:txBody>
          <a:bodyPr wrap="none">
            <a:spAutoFit/>
          </a:bodyPr>
          <a:lstStyle/>
          <a:p>
            <a:r>
              <a:rPr lang="en-US" altLang="zh-TW" sz="2400" dirty="0">
                <a:latin typeface="+mn-ea"/>
              </a:rPr>
              <a:t>D</a:t>
            </a:r>
            <a:r>
              <a:rPr lang="zh-TW" altLang="en-US" sz="2400" dirty="0">
                <a:latin typeface="+mn-ea"/>
              </a:rPr>
              <a:t>地區</a:t>
            </a:r>
          </a:p>
        </p:txBody>
      </p:sp>
      <p:sp>
        <p:nvSpPr>
          <p:cNvPr id="7" name="矩形 6">
            <a:extLst>
              <a:ext uri="{FF2B5EF4-FFF2-40B4-BE49-F238E27FC236}">
                <a16:creationId xmlns:a16="http://schemas.microsoft.com/office/drawing/2014/main" id="{5A98EB76-F3B3-446C-84E5-61B143D2DC40}"/>
              </a:ext>
            </a:extLst>
          </p:cNvPr>
          <p:cNvSpPr/>
          <p:nvPr/>
        </p:nvSpPr>
        <p:spPr>
          <a:xfrm>
            <a:off x="1186552" y="2072530"/>
            <a:ext cx="6770895" cy="1015663"/>
          </a:xfrm>
          <a:prstGeom prst="rect">
            <a:avLst/>
          </a:prstGeom>
        </p:spPr>
        <p:txBody>
          <a:bodyPr wrap="square">
            <a:spAutoFit/>
          </a:bodyPr>
          <a:lstStyle/>
          <a:p>
            <a:r>
              <a:rPr lang="zh-TW" altLang="en-US" sz="2000" dirty="0">
                <a:latin typeface="+mn-ea"/>
              </a:rPr>
              <a:t>整體用油情形呈現規律波動，該地區每年用油量較其他地區最高，且配屬裝備較新，可以觀察出該地區均執行任務最為吃重，而該地區</a:t>
            </a:r>
            <a:r>
              <a:rPr lang="en-US" altLang="zh-TW" sz="2000" dirty="0">
                <a:latin typeface="+mn-ea"/>
              </a:rPr>
              <a:t>2019</a:t>
            </a:r>
            <a:r>
              <a:rPr lang="zh-TW" altLang="en-US" sz="2000" dirty="0">
                <a:latin typeface="+mn-ea"/>
              </a:rPr>
              <a:t>年用油需求攀上高峰。</a:t>
            </a:r>
          </a:p>
        </p:txBody>
      </p:sp>
      <p:pic>
        <p:nvPicPr>
          <p:cNvPr id="10" name="圖片 9">
            <a:extLst>
              <a:ext uri="{FF2B5EF4-FFF2-40B4-BE49-F238E27FC236}">
                <a16:creationId xmlns:a16="http://schemas.microsoft.com/office/drawing/2014/main" id="{B12F6262-5DFA-40C9-8549-8E29DFEE3799}"/>
              </a:ext>
            </a:extLst>
          </p:cNvPr>
          <p:cNvPicPr/>
          <p:nvPr/>
        </p:nvPicPr>
        <p:blipFill rotWithShape="1">
          <a:blip r:embed="rId3">
            <a:extLst>
              <a:ext uri="{28A0092B-C50C-407E-A947-70E740481C1C}">
                <a14:useLocalDpi xmlns:a14="http://schemas.microsoft.com/office/drawing/2010/main" val="0"/>
              </a:ext>
            </a:extLst>
          </a:blip>
          <a:srcRect t="7956"/>
          <a:stretch/>
        </p:blipFill>
        <p:spPr bwMode="auto">
          <a:xfrm>
            <a:off x="672051" y="3247424"/>
            <a:ext cx="7889585" cy="3424268"/>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F88A1C73-2F73-4978-82A2-21782514EF57}"/>
              </a:ext>
            </a:extLst>
          </p:cNvPr>
          <p:cNvPicPr/>
          <p:nvPr/>
        </p:nvPicPr>
        <p:blipFill rotWithShape="1">
          <a:blip r:embed="rId3">
            <a:extLst>
              <a:ext uri="{28A0092B-C50C-407E-A947-70E740481C1C}">
                <a14:useLocalDpi xmlns:a14="http://schemas.microsoft.com/office/drawing/2010/main" val="0"/>
              </a:ext>
            </a:extLst>
          </a:blip>
          <a:srcRect l="92342" t="7956" r="3799"/>
          <a:stretch/>
        </p:blipFill>
        <p:spPr bwMode="auto">
          <a:xfrm>
            <a:off x="7957448" y="3247424"/>
            <a:ext cx="304423" cy="3424268"/>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2223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26973" y="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71</a:t>
            </a:fld>
            <a:endParaRPr lang="zh-CN" altLang="en-US" dirty="0"/>
          </a:p>
        </p:txBody>
      </p:sp>
      <p:sp>
        <p:nvSpPr>
          <p:cNvPr id="4" name="矩形 3">
            <a:extLst>
              <a:ext uri="{FF2B5EF4-FFF2-40B4-BE49-F238E27FC236}">
                <a16:creationId xmlns:a16="http://schemas.microsoft.com/office/drawing/2014/main" id="{5A3177FD-C03D-4DDF-81C2-47F818A3C001}"/>
              </a:ext>
            </a:extLst>
          </p:cNvPr>
          <p:cNvSpPr/>
          <p:nvPr/>
        </p:nvSpPr>
        <p:spPr>
          <a:xfrm>
            <a:off x="926973" y="1341910"/>
            <a:ext cx="7773492" cy="2554545"/>
          </a:xfrm>
          <a:prstGeom prst="rect">
            <a:avLst/>
          </a:prstGeom>
        </p:spPr>
        <p:txBody>
          <a:bodyPr wrap="square">
            <a:spAutoFit/>
          </a:bodyPr>
          <a:lstStyle/>
          <a:p>
            <a:pPr marL="342900" indent="-342900">
              <a:buFont typeface="Arial" panose="020B0604020202020204" pitchFamily="34" charset="0"/>
              <a:buChar char="•"/>
            </a:pPr>
            <a:r>
              <a:rPr lang="en-US" altLang="zh-TW" sz="2000" dirty="0">
                <a:latin typeface="+mn-ea"/>
              </a:rPr>
              <a:t>SARIMA</a:t>
            </a:r>
            <a:r>
              <a:rPr lang="zh-TW" altLang="en-US" sz="2000" dirty="0">
                <a:latin typeface="+mn-ea"/>
              </a:rPr>
              <a:t>模型參數</a:t>
            </a:r>
            <a:r>
              <a:rPr lang="en-US" altLang="zh-TW" sz="2000" dirty="0">
                <a:latin typeface="+mn-ea"/>
              </a:rPr>
              <a:t>(2,1,4) (1,1,1)7</a:t>
            </a:r>
            <a:r>
              <a:rPr lang="zh-TW" altLang="en-US" sz="2000" dirty="0">
                <a:latin typeface="+mn-ea"/>
              </a:rPr>
              <a:t>為最佳，驗證準確度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6.98%</a:t>
            </a:r>
            <a:r>
              <a:rPr lang="zh-TW" altLang="en-US" sz="2000" dirty="0">
                <a:latin typeface="+mn-ea"/>
              </a:rPr>
              <a:t>、</a:t>
            </a:r>
            <a:r>
              <a:rPr lang="en-US" altLang="zh-TW" sz="2000" dirty="0">
                <a:latin typeface="+mn-ea"/>
              </a:rPr>
              <a:t>2001.27</a:t>
            </a:r>
            <a:r>
              <a:rPr lang="zh-TW" altLang="en-US" sz="2000" dirty="0">
                <a:latin typeface="+mn-ea"/>
              </a:rPr>
              <a:t>。</a:t>
            </a:r>
          </a:p>
          <a:p>
            <a:pPr marL="342900" indent="-342900">
              <a:buFont typeface="Arial" panose="020B0604020202020204" pitchFamily="34" charset="0"/>
              <a:buChar char="•"/>
            </a:pPr>
            <a:r>
              <a:rPr lang="en-US" altLang="zh-TW" sz="2000" dirty="0">
                <a:latin typeface="+mn-ea"/>
              </a:rPr>
              <a:t>Holt-Winters </a:t>
            </a:r>
            <a:r>
              <a:rPr lang="zh-TW" altLang="en-US" sz="2000" dirty="0">
                <a:latin typeface="+mn-ea"/>
              </a:rPr>
              <a:t>模型，執行參數驗證，得出</a:t>
            </a:r>
            <a:r>
              <a:rPr lang="en-US" altLang="zh-TW" sz="2000" dirty="0">
                <a:latin typeface="+mn-ea"/>
              </a:rPr>
              <a:t>α</a:t>
            </a:r>
            <a:r>
              <a:rPr lang="zh-TW" altLang="en-US" sz="2000" dirty="0">
                <a:latin typeface="+mn-ea"/>
              </a:rPr>
              <a:t>水平項參數約</a:t>
            </a:r>
            <a:r>
              <a:rPr lang="en-US" altLang="zh-TW" sz="2000" dirty="0">
                <a:latin typeface="+mn-ea"/>
              </a:rPr>
              <a:t>0.07</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0.000001</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0.012</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11.49%</a:t>
            </a:r>
            <a:r>
              <a:rPr lang="zh-TW" altLang="en-US" sz="2000" dirty="0">
                <a:latin typeface="+mn-ea"/>
              </a:rPr>
              <a:t>、</a:t>
            </a:r>
            <a:r>
              <a:rPr lang="en-US" altLang="zh-TW" sz="2000" dirty="0">
                <a:latin typeface="+mn-ea"/>
              </a:rPr>
              <a:t>2905.82</a:t>
            </a:r>
            <a:r>
              <a:rPr lang="zh-TW" altLang="en-US" sz="2000" dirty="0">
                <a:latin typeface="+mn-ea"/>
              </a:rPr>
              <a:t>。</a:t>
            </a:r>
          </a:p>
          <a:p>
            <a:pPr marL="342900" indent="-34290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T=24935.02</a:t>
            </a:r>
            <a:r>
              <a:rPr lang="zh-TW" altLang="en-US" sz="2000" dirty="0">
                <a:latin typeface="+mn-ea"/>
              </a:rPr>
              <a:t>，季節成分</a:t>
            </a:r>
            <a:r>
              <a:rPr lang="en-US" altLang="zh-TW" sz="2000" dirty="0">
                <a:latin typeface="+mn-ea"/>
              </a:rPr>
              <a:t>S=0.999</a:t>
            </a:r>
            <a:r>
              <a:rPr lang="zh-TW" altLang="en-US" sz="2000" dirty="0">
                <a:latin typeface="+mn-ea"/>
              </a:rPr>
              <a:t>，循環成分</a:t>
            </a:r>
            <a:r>
              <a:rPr lang="en-US" altLang="zh-TW" sz="2000" dirty="0">
                <a:latin typeface="+mn-ea"/>
              </a:rPr>
              <a:t>C=24933.14</a:t>
            </a:r>
            <a:r>
              <a:rPr lang="zh-TW" altLang="en-US" sz="2000" dirty="0">
                <a:latin typeface="+mn-ea"/>
              </a:rPr>
              <a:t>，不規則成分</a:t>
            </a:r>
            <a:r>
              <a:rPr lang="en-US" altLang="zh-TW" sz="2000" dirty="0">
                <a:latin typeface="+mn-ea"/>
              </a:rPr>
              <a:t>I=0.997</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12.55%</a:t>
            </a:r>
            <a:r>
              <a:rPr lang="zh-TW" altLang="en-US" sz="2000" dirty="0">
                <a:latin typeface="+mn-ea"/>
              </a:rPr>
              <a:t>、</a:t>
            </a:r>
            <a:r>
              <a:rPr lang="en-US" altLang="zh-TW" sz="2000" dirty="0">
                <a:latin typeface="+mn-ea"/>
              </a:rPr>
              <a:t>3021.98</a:t>
            </a:r>
            <a:r>
              <a:rPr lang="zh-TW" altLang="en-US" sz="2000" dirty="0">
                <a:latin typeface="+mn-ea"/>
              </a:rPr>
              <a:t>。</a:t>
            </a:r>
          </a:p>
        </p:txBody>
      </p:sp>
      <p:graphicFrame>
        <p:nvGraphicFramePr>
          <p:cNvPr id="5" name="表格 4">
            <a:extLst>
              <a:ext uri="{FF2B5EF4-FFF2-40B4-BE49-F238E27FC236}">
                <a16:creationId xmlns:a16="http://schemas.microsoft.com/office/drawing/2014/main" id="{FC799561-FFDA-4792-8067-682401384CF5}"/>
              </a:ext>
            </a:extLst>
          </p:cNvPr>
          <p:cNvGraphicFramePr>
            <a:graphicFrameLocks noGrp="1"/>
          </p:cNvGraphicFramePr>
          <p:nvPr>
            <p:extLst>
              <p:ext uri="{D42A27DB-BD31-4B8C-83A1-F6EECF244321}">
                <p14:modId xmlns:p14="http://schemas.microsoft.com/office/powerpoint/2010/main" val="742271189"/>
              </p:ext>
            </p:extLst>
          </p:nvPr>
        </p:nvGraphicFramePr>
        <p:xfrm>
          <a:off x="950723" y="4075017"/>
          <a:ext cx="7635136" cy="2373284"/>
        </p:xfrm>
        <a:graphic>
          <a:graphicData uri="http://schemas.openxmlformats.org/drawingml/2006/table">
            <a:tbl>
              <a:tblPr firstRow="1" firstCol="1" bandRow="1">
                <a:tableStyleId>{00A15C55-8517-42AA-B614-E9B94910E393}</a:tableStyleId>
              </a:tblPr>
              <a:tblGrid>
                <a:gridCol w="2744517">
                  <a:extLst>
                    <a:ext uri="{9D8B030D-6E8A-4147-A177-3AD203B41FA5}">
                      <a16:colId xmlns:a16="http://schemas.microsoft.com/office/drawing/2014/main" val="3248061409"/>
                    </a:ext>
                  </a:extLst>
                </a:gridCol>
                <a:gridCol w="2030004">
                  <a:extLst>
                    <a:ext uri="{9D8B030D-6E8A-4147-A177-3AD203B41FA5}">
                      <a16:colId xmlns:a16="http://schemas.microsoft.com/office/drawing/2014/main" val="1596405201"/>
                    </a:ext>
                  </a:extLst>
                </a:gridCol>
                <a:gridCol w="2030857">
                  <a:extLst>
                    <a:ext uri="{9D8B030D-6E8A-4147-A177-3AD203B41FA5}">
                      <a16:colId xmlns:a16="http://schemas.microsoft.com/office/drawing/2014/main" val="1324816672"/>
                    </a:ext>
                  </a:extLst>
                </a:gridCol>
                <a:gridCol w="829758">
                  <a:extLst>
                    <a:ext uri="{9D8B030D-6E8A-4147-A177-3AD203B41FA5}">
                      <a16:colId xmlns:a16="http://schemas.microsoft.com/office/drawing/2014/main" val="1464973972"/>
                    </a:ext>
                  </a:extLst>
                </a:gridCol>
              </a:tblGrid>
              <a:tr h="597171">
                <a:tc>
                  <a:txBody>
                    <a:bodyPr/>
                    <a:lstStyle/>
                    <a:p>
                      <a:pPr indent="127000" algn="ctr" hangingPunct="0">
                        <a:lnSpc>
                          <a:spcPts val="2400"/>
                        </a:lnSpc>
                        <a:spcAft>
                          <a:spcPts val="0"/>
                        </a:spcAft>
                      </a:pPr>
                      <a:r>
                        <a:rPr lang="zh-TW" sz="1600" kern="100" dirty="0">
                          <a:effectLst/>
                        </a:rPr>
                        <a:t>模型</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MAPE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MAE</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2687705"/>
                  </a:ext>
                </a:extLst>
              </a:tr>
              <a:tr h="581771">
                <a:tc>
                  <a:txBody>
                    <a:bodyPr/>
                    <a:lstStyle/>
                    <a:p>
                      <a:pPr indent="127000" algn="ctr" hangingPunct="0">
                        <a:lnSpc>
                          <a:spcPts val="2400"/>
                        </a:lnSpc>
                        <a:spcAft>
                          <a:spcPts val="0"/>
                        </a:spcAft>
                      </a:pPr>
                      <a:r>
                        <a:rPr lang="en-US" sz="1600" kern="100">
                          <a:effectLst/>
                        </a:rPr>
                        <a:t>SARIMA(2,1,4) (1,1,1)7</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6.98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2001.27</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710370424"/>
                  </a:ext>
                </a:extLst>
              </a:tr>
              <a:tr h="597171">
                <a:tc>
                  <a:txBody>
                    <a:bodyPr/>
                    <a:lstStyle/>
                    <a:p>
                      <a:pPr indent="127000" algn="ctr" hangingPunct="0">
                        <a:lnSpc>
                          <a:spcPts val="2400"/>
                        </a:lnSpc>
                        <a:spcAft>
                          <a:spcPts val="0"/>
                        </a:spcAft>
                      </a:pPr>
                      <a:r>
                        <a:rPr lang="zh-TW" sz="1600" kern="100" dirty="0">
                          <a:effectLst/>
                        </a:rPr>
                        <a:t>指數平滑法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11.49</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2905.82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83013643"/>
                  </a:ext>
                </a:extLst>
              </a:tr>
              <a:tr h="597171">
                <a:tc>
                  <a:txBody>
                    <a:bodyPr/>
                    <a:lstStyle/>
                    <a:p>
                      <a:pPr indent="127000" algn="ctr" hangingPunct="0">
                        <a:lnSpc>
                          <a:spcPts val="2400"/>
                        </a:lnSpc>
                        <a:spcAft>
                          <a:spcPts val="0"/>
                        </a:spcAft>
                      </a:pPr>
                      <a:r>
                        <a:rPr lang="zh-TW" sz="1600" kern="100" dirty="0">
                          <a:effectLst/>
                        </a:rPr>
                        <a:t>分解法</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12.55</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3021.98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064857618"/>
                  </a:ext>
                </a:extLst>
              </a:tr>
            </a:tbl>
          </a:graphicData>
        </a:graphic>
      </p:graphicFrame>
      <p:sp>
        <p:nvSpPr>
          <p:cNvPr id="6" name="Rectangle 1">
            <a:extLst>
              <a:ext uri="{FF2B5EF4-FFF2-40B4-BE49-F238E27FC236}">
                <a16:creationId xmlns:a16="http://schemas.microsoft.com/office/drawing/2014/main" id="{7F9EA52D-D373-443F-9E79-E5080AA7CA45}"/>
              </a:ext>
            </a:extLst>
          </p:cNvPr>
          <p:cNvSpPr>
            <a:spLocks noChangeArrowheads="1"/>
          </p:cNvSpPr>
          <p:nvPr/>
        </p:nvSpPr>
        <p:spPr bwMode="auto">
          <a:xfrm>
            <a:off x="9832769" y="3673589"/>
            <a:ext cx="2173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945">
                <a:ln>
                  <a:noFill/>
                </a:ln>
                <a:solidFill>
                  <a:schemeClr val="tx1"/>
                </a:solidFill>
                <a:effectLst/>
                <a:ea typeface="標楷體" panose="03000509000000000000" pitchFamily="65" charset="-120"/>
                <a:cs typeface="Times New Roman" panose="02020603050405020304" pitchFamily="18" charset="0"/>
              </a:rPr>
              <a:t>4.15</a:t>
            </a:r>
            <a:r>
              <a:rPr kumimoji="0" lang="en-US" altLang="zh-TW" sz="1400" b="0" i="0" u="none" strike="noStrike" cap="none" normalizeH="0" baseline="0" dirty="0" bmk="_Hlk26831945">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945">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D</a:t>
            </a:r>
            <a:r>
              <a:rPr kumimoji="0" lang="zh-TW" altLang="en-US" sz="1400" b="1" i="0" u="none" strike="noStrike" cap="none" normalizeH="0" baseline="0" dirty="0" bmk="_Hlk26831945">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DEF38948-9D81-434E-BDDD-287F629EC4E7}"/>
              </a:ext>
            </a:extLst>
          </p:cNvPr>
          <p:cNvPicPr>
            <a:picLocks noChangeAspect="1"/>
          </p:cNvPicPr>
          <p:nvPr/>
        </p:nvPicPr>
        <p:blipFill rotWithShape="1">
          <a:blip r:embed="rId3">
            <a:extLst>
              <a:ext uri="{28A0092B-C50C-407E-A947-70E740481C1C}">
                <a14:useLocalDpi xmlns:a14="http://schemas.microsoft.com/office/drawing/2010/main" val="0"/>
              </a:ext>
            </a:extLst>
          </a:blip>
          <a:srcRect t="25933" b="49999"/>
          <a:stretch/>
        </p:blipFill>
        <p:spPr>
          <a:xfrm>
            <a:off x="818921" y="4670106"/>
            <a:ext cx="7743188" cy="533512"/>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
        <p:nvSpPr>
          <p:cNvPr id="10" name="矩形 9">
            <a:extLst>
              <a:ext uri="{FF2B5EF4-FFF2-40B4-BE49-F238E27FC236}">
                <a16:creationId xmlns:a16="http://schemas.microsoft.com/office/drawing/2014/main" id="{639859BE-B32E-4E8F-9D69-F9AA108539CF}"/>
              </a:ext>
            </a:extLst>
          </p:cNvPr>
          <p:cNvSpPr/>
          <p:nvPr/>
        </p:nvSpPr>
        <p:spPr>
          <a:xfrm>
            <a:off x="950723" y="932515"/>
            <a:ext cx="1032655" cy="461665"/>
          </a:xfrm>
          <a:prstGeom prst="rect">
            <a:avLst/>
          </a:prstGeom>
        </p:spPr>
        <p:txBody>
          <a:bodyPr wrap="none">
            <a:spAutoFit/>
          </a:bodyPr>
          <a:lstStyle/>
          <a:p>
            <a:r>
              <a:rPr lang="en-US" altLang="zh-TW" sz="2400" dirty="0">
                <a:latin typeface="+mn-ea"/>
              </a:rPr>
              <a:t>D</a:t>
            </a:r>
            <a:r>
              <a:rPr lang="zh-TW" altLang="en-US" sz="2400" dirty="0">
                <a:latin typeface="+mn-ea"/>
              </a:rPr>
              <a:t>地區</a:t>
            </a:r>
          </a:p>
        </p:txBody>
      </p:sp>
    </p:spTree>
    <p:extLst>
      <p:ext uri="{BB962C8B-B14F-4D97-AF65-F5344CB8AC3E}">
        <p14:creationId xmlns:p14="http://schemas.microsoft.com/office/powerpoint/2010/main" val="76278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1026126" y="40857"/>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980500" y="3242097"/>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72</a:t>
            </a:fld>
            <a:endParaRPr lang="zh-CN" altLang="en-US" dirty="0"/>
          </a:p>
        </p:txBody>
      </p:sp>
      <p:sp>
        <p:nvSpPr>
          <p:cNvPr id="4" name="矩形 3">
            <a:extLst>
              <a:ext uri="{FF2B5EF4-FFF2-40B4-BE49-F238E27FC236}">
                <a16:creationId xmlns:a16="http://schemas.microsoft.com/office/drawing/2014/main" id="{BB69629E-9964-4404-B61F-27BA5BD0DC2F}"/>
              </a:ext>
            </a:extLst>
          </p:cNvPr>
          <p:cNvSpPr/>
          <p:nvPr/>
        </p:nvSpPr>
        <p:spPr>
          <a:xfrm>
            <a:off x="1026126" y="1061395"/>
            <a:ext cx="968535" cy="461665"/>
          </a:xfrm>
          <a:prstGeom prst="rect">
            <a:avLst/>
          </a:prstGeom>
        </p:spPr>
        <p:txBody>
          <a:bodyPr wrap="none">
            <a:spAutoFit/>
          </a:bodyPr>
          <a:lstStyle/>
          <a:p>
            <a:r>
              <a:rPr lang="en-US" altLang="zh-TW" sz="2400" dirty="0">
                <a:latin typeface="+mn-ea"/>
              </a:rPr>
              <a:t>E</a:t>
            </a:r>
            <a:r>
              <a:rPr lang="zh-TW" altLang="en-US" sz="2400" dirty="0">
                <a:latin typeface="+mn-ea"/>
              </a:rPr>
              <a:t>地區</a:t>
            </a:r>
          </a:p>
        </p:txBody>
      </p:sp>
      <p:sp>
        <p:nvSpPr>
          <p:cNvPr id="6" name="矩形 5">
            <a:extLst>
              <a:ext uri="{FF2B5EF4-FFF2-40B4-BE49-F238E27FC236}">
                <a16:creationId xmlns:a16="http://schemas.microsoft.com/office/drawing/2014/main" id="{6CF5B06B-F1B8-4B06-AA5E-1C824B612506}"/>
              </a:ext>
            </a:extLst>
          </p:cNvPr>
          <p:cNvSpPr/>
          <p:nvPr/>
        </p:nvSpPr>
        <p:spPr>
          <a:xfrm>
            <a:off x="980501" y="1540473"/>
            <a:ext cx="7182998" cy="1631216"/>
          </a:xfrm>
          <a:prstGeom prst="rect">
            <a:avLst/>
          </a:prstGeom>
        </p:spPr>
        <p:txBody>
          <a:bodyPr wrap="square">
            <a:spAutoFit/>
          </a:bodyPr>
          <a:lstStyle/>
          <a:p>
            <a:pPr marL="342900" indent="-342900">
              <a:buFont typeface="Arial" panose="020B0604020202020204" pitchFamily="34" charset="0"/>
              <a:buChar char="•"/>
            </a:pPr>
            <a:r>
              <a:rPr lang="zh-TW" altLang="en-US" sz="2000" dirty="0">
                <a:latin typeface="+mn-ea"/>
              </a:rPr>
              <a:t>自</a:t>
            </a:r>
            <a:r>
              <a:rPr lang="en-US" altLang="zh-TW" sz="2000" dirty="0">
                <a:latin typeface="+mn-ea"/>
              </a:rPr>
              <a:t>2009</a:t>
            </a:r>
            <a:r>
              <a:rPr lang="zh-TW" altLang="en-US" sz="2000" dirty="0">
                <a:latin typeface="+mn-ea"/>
              </a:rPr>
              <a:t>年至</a:t>
            </a:r>
            <a:r>
              <a:rPr lang="en-US" altLang="zh-TW" sz="2000" dirty="0">
                <a:latin typeface="+mn-ea"/>
              </a:rPr>
              <a:t>2019</a:t>
            </a:r>
            <a:r>
              <a:rPr lang="zh-TW" altLang="en-US" sz="2000" dirty="0">
                <a:latin typeface="+mn-ea"/>
              </a:rPr>
              <a:t>年開始</a:t>
            </a:r>
            <a:r>
              <a:rPr lang="en-US" altLang="zh-TW" sz="2000" dirty="0">
                <a:latin typeface="+mn-ea"/>
              </a:rPr>
              <a:t>4</a:t>
            </a:r>
            <a:r>
              <a:rPr lang="zh-TW" altLang="en-US" sz="2000" dirty="0">
                <a:latin typeface="+mn-ea"/>
              </a:rPr>
              <a:t>至</a:t>
            </a:r>
            <a:r>
              <a:rPr lang="en-US" altLang="zh-TW" sz="2000" dirty="0">
                <a:latin typeface="+mn-ea"/>
              </a:rPr>
              <a:t>7</a:t>
            </a:r>
            <a:r>
              <a:rPr lang="zh-TW" altLang="en-US" sz="2000" dirty="0">
                <a:latin typeface="+mn-ea"/>
              </a:rPr>
              <a:t>月為用油高峰。</a:t>
            </a:r>
            <a:endParaRPr lang="en-US" altLang="zh-TW" sz="2000" dirty="0">
              <a:latin typeface="+mn-ea"/>
            </a:endParaRPr>
          </a:p>
          <a:p>
            <a:pPr marL="342900" indent="-342900">
              <a:buFont typeface="Arial" panose="020B0604020202020204" pitchFamily="34" charset="0"/>
              <a:buChar char="•"/>
            </a:pPr>
            <a:r>
              <a:rPr lang="en-US" altLang="zh-TW" sz="2000" dirty="0">
                <a:solidFill>
                  <a:srgbClr val="800000"/>
                </a:solidFill>
                <a:latin typeface="+mn-ea"/>
              </a:rPr>
              <a:t>2012</a:t>
            </a:r>
            <a:r>
              <a:rPr lang="zh-TW" altLang="en-US" sz="2000" dirty="0">
                <a:solidFill>
                  <a:srgbClr val="800000"/>
                </a:solidFill>
                <a:latin typeface="+mn-ea"/>
              </a:rPr>
              <a:t>年至</a:t>
            </a:r>
            <a:r>
              <a:rPr lang="en-US" altLang="zh-TW" sz="2000" dirty="0">
                <a:solidFill>
                  <a:srgbClr val="800000"/>
                </a:solidFill>
                <a:latin typeface="+mn-ea"/>
              </a:rPr>
              <a:t>2015</a:t>
            </a:r>
            <a:r>
              <a:rPr lang="zh-TW" altLang="en-US" sz="2000" dirty="0">
                <a:solidFill>
                  <a:srgbClr val="800000"/>
                </a:solidFill>
                <a:latin typeface="+mn-ea"/>
              </a:rPr>
              <a:t>年用油量比其它年分較多</a:t>
            </a:r>
            <a:r>
              <a:rPr lang="zh-TW" altLang="en-US" sz="2000" dirty="0">
                <a:latin typeface="+mn-ea"/>
              </a:rPr>
              <a:t>，係因該地區因任務特性，導致油料高耗量，而</a:t>
            </a:r>
            <a:r>
              <a:rPr lang="en-US" altLang="zh-TW" sz="2000" dirty="0">
                <a:latin typeface="+mn-ea"/>
              </a:rPr>
              <a:t>2016</a:t>
            </a:r>
            <a:r>
              <a:rPr lang="zh-TW" altLang="en-US" sz="2000" dirty="0">
                <a:latin typeface="+mn-ea"/>
              </a:rPr>
              <a:t>年以後又回歸正常。</a:t>
            </a:r>
            <a:endParaRPr lang="en-US" altLang="zh-TW" sz="2000" dirty="0">
              <a:latin typeface="+mn-ea"/>
            </a:endParaRPr>
          </a:p>
          <a:p>
            <a:pPr marL="342900" indent="-342900">
              <a:buFont typeface="Arial" panose="020B0604020202020204" pitchFamily="34" charset="0"/>
              <a:buChar char="•"/>
            </a:pPr>
            <a:r>
              <a:rPr lang="zh-TW" altLang="en-US" sz="2000" dirty="0">
                <a:latin typeface="+mn-ea"/>
              </a:rPr>
              <a:t>查該地區耗量分析，</a:t>
            </a:r>
            <a:r>
              <a:rPr lang="zh-TW" altLang="en-US" sz="2000" dirty="0">
                <a:solidFill>
                  <a:srgbClr val="800000"/>
                </a:solidFill>
                <a:latin typeface="+mn-ea"/>
              </a:rPr>
              <a:t>因</a:t>
            </a:r>
            <a:r>
              <a:rPr lang="en-US" altLang="zh-TW" sz="2000" dirty="0">
                <a:latin typeface="+mn-ea"/>
              </a:rPr>
              <a:t>2012</a:t>
            </a:r>
            <a:r>
              <a:rPr lang="zh-TW" altLang="en-US" sz="2000" dirty="0">
                <a:latin typeface="+mn-ea"/>
              </a:rPr>
              <a:t>年至</a:t>
            </a:r>
            <a:r>
              <a:rPr lang="en-US" altLang="zh-TW" sz="2000" dirty="0">
                <a:latin typeface="+mn-ea"/>
              </a:rPr>
              <a:t>2015</a:t>
            </a:r>
            <a:r>
              <a:rPr lang="zh-TW" altLang="en-US" sz="2000" dirty="0">
                <a:latin typeface="+mn-ea"/>
              </a:rPr>
              <a:t>年間</a:t>
            </a:r>
            <a:r>
              <a:rPr lang="zh-TW" altLang="en-US" sz="2000" dirty="0">
                <a:solidFill>
                  <a:srgbClr val="800000"/>
                </a:solidFill>
                <a:latin typeface="+mn-ea"/>
              </a:rPr>
              <a:t>油價大跌</a:t>
            </a:r>
            <a:r>
              <a:rPr lang="zh-TW" altLang="en-US" sz="2000" dirty="0">
                <a:latin typeface="+mn-ea"/>
              </a:rPr>
              <a:t>，油庫油料存量充盈，故</a:t>
            </a:r>
            <a:r>
              <a:rPr lang="zh-TW" altLang="en-US" sz="2000" dirty="0">
                <a:solidFill>
                  <a:srgbClr val="800000"/>
                </a:solidFill>
                <a:latin typeface="+mn-ea"/>
              </a:rPr>
              <a:t>該地區執行較多高耗油量之訓練</a:t>
            </a:r>
            <a:r>
              <a:rPr lang="zh-TW" altLang="en-US" sz="2000" dirty="0">
                <a:latin typeface="+mn-ea"/>
              </a:rPr>
              <a:t>。</a:t>
            </a:r>
          </a:p>
        </p:txBody>
      </p:sp>
      <p:pic>
        <p:nvPicPr>
          <p:cNvPr id="9" name="圖片 8">
            <a:extLst>
              <a:ext uri="{FF2B5EF4-FFF2-40B4-BE49-F238E27FC236}">
                <a16:creationId xmlns:a16="http://schemas.microsoft.com/office/drawing/2014/main" id="{B0D644DC-E07B-4CEA-B55F-B231E59E446C}"/>
              </a:ext>
            </a:extLst>
          </p:cNvPr>
          <p:cNvPicPr/>
          <p:nvPr/>
        </p:nvPicPr>
        <p:blipFill rotWithShape="1">
          <a:blip r:embed="rId3">
            <a:extLst>
              <a:ext uri="{28A0092B-C50C-407E-A947-70E740481C1C}">
                <a14:useLocalDpi xmlns:a14="http://schemas.microsoft.com/office/drawing/2010/main" val="0"/>
              </a:ext>
            </a:extLst>
          </a:blip>
          <a:srcRect t="8005"/>
          <a:stretch/>
        </p:blipFill>
        <p:spPr bwMode="auto">
          <a:xfrm>
            <a:off x="980500" y="3242097"/>
            <a:ext cx="7578048" cy="3419960"/>
          </a:xfrm>
          <a:prstGeom prst="rect">
            <a:avLst/>
          </a:prstGeom>
          <a:noFill/>
          <a:ln>
            <a:noFill/>
          </a:ln>
        </p:spPr>
      </p:pic>
      <p:pic>
        <p:nvPicPr>
          <p:cNvPr id="8" name="圖片 7">
            <a:extLst>
              <a:ext uri="{FF2B5EF4-FFF2-40B4-BE49-F238E27FC236}">
                <a16:creationId xmlns:a16="http://schemas.microsoft.com/office/drawing/2014/main" id="{C56B0FFD-2E5C-451C-9BA8-4A825E24E2BB}"/>
              </a:ext>
            </a:extLst>
          </p:cNvPr>
          <p:cNvPicPr/>
          <p:nvPr/>
        </p:nvPicPr>
        <p:blipFill rotWithShape="1">
          <a:blip r:embed="rId3">
            <a:extLst>
              <a:ext uri="{28A0092B-C50C-407E-A947-70E740481C1C}">
                <a14:useLocalDpi xmlns:a14="http://schemas.microsoft.com/office/drawing/2010/main" val="0"/>
              </a:ext>
            </a:extLst>
          </a:blip>
          <a:srcRect l="71526" t="8005" r="3198"/>
          <a:stretch/>
        </p:blipFill>
        <p:spPr bwMode="auto">
          <a:xfrm>
            <a:off x="6400800" y="3242097"/>
            <a:ext cx="1915380" cy="34199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pic>
        <p:nvPicPr>
          <p:cNvPr id="10" name="圖片 9">
            <a:extLst>
              <a:ext uri="{FF2B5EF4-FFF2-40B4-BE49-F238E27FC236}">
                <a16:creationId xmlns:a16="http://schemas.microsoft.com/office/drawing/2014/main" id="{E88CF04C-3E33-43FB-AF74-C26BEE6C0DA1}"/>
              </a:ext>
            </a:extLst>
          </p:cNvPr>
          <p:cNvPicPr/>
          <p:nvPr/>
        </p:nvPicPr>
        <p:blipFill rotWithShape="1">
          <a:blip r:embed="rId3">
            <a:extLst>
              <a:ext uri="{28A0092B-C50C-407E-A947-70E740481C1C}">
                <a14:useLocalDpi xmlns:a14="http://schemas.microsoft.com/office/drawing/2010/main" val="0"/>
              </a:ext>
            </a:extLst>
          </a:blip>
          <a:srcRect l="31566" t="8005" r="31608"/>
          <a:stretch/>
        </p:blipFill>
        <p:spPr bwMode="auto">
          <a:xfrm>
            <a:off x="3372592" y="3242097"/>
            <a:ext cx="2790702" cy="3419960"/>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40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7820" y="5460"/>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73</a:t>
            </a:fld>
            <a:endParaRPr lang="zh-CN" altLang="en-US" dirty="0"/>
          </a:p>
        </p:txBody>
      </p:sp>
      <p:sp>
        <p:nvSpPr>
          <p:cNvPr id="4" name="矩形 3">
            <a:extLst>
              <a:ext uri="{FF2B5EF4-FFF2-40B4-BE49-F238E27FC236}">
                <a16:creationId xmlns:a16="http://schemas.microsoft.com/office/drawing/2014/main" id="{6E56F94B-07DA-4156-8D93-FDB5FAD0B1EA}"/>
              </a:ext>
            </a:extLst>
          </p:cNvPr>
          <p:cNvSpPr/>
          <p:nvPr/>
        </p:nvSpPr>
        <p:spPr>
          <a:xfrm>
            <a:off x="738131" y="1505076"/>
            <a:ext cx="8180238" cy="2554545"/>
          </a:xfrm>
          <a:prstGeom prst="rect">
            <a:avLst/>
          </a:prstGeom>
        </p:spPr>
        <p:txBody>
          <a:bodyPr wrap="square">
            <a:spAutoFit/>
          </a:bodyPr>
          <a:lstStyle/>
          <a:p>
            <a:pPr marL="342900" indent="-342900">
              <a:buFont typeface="Arial" panose="020B0604020202020204" pitchFamily="34" charset="0"/>
              <a:buChar char="•"/>
            </a:pPr>
            <a:r>
              <a:rPr lang="en-US" altLang="zh-TW" sz="2000" dirty="0">
                <a:latin typeface="+mn-ea"/>
              </a:rPr>
              <a:t>SARIMA</a:t>
            </a:r>
            <a:r>
              <a:rPr lang="zh-TW" altLang="en-US" sz="2000" dirty="0">
                <a:latin typeface="+mn-ea"/>
              </a:rPr>
              <a:t>模型參數</a:t>
            </a:r>
            <a:r>
              <a:rPr lang="en-US" altLang="zh-TW" sz="2000" dirty="0">
                <a:latin typeface="+mn-ea"/>
              </a:rPr>
              <a:t>(4,1,2) (1,1,1)7</a:t>
            </a:r>
            <a:r>
              <a:rPr lang="zh-TW" altLang="en-US" sz="2000" dirty="0">
                <a:latin typeface="+mn-ea"/>
              </a:rPr>
              <a:t>為最佳，驗證準確度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7.48%</a:t>
            </a:r>
            <a:r>
              <a:rPr lang="zh-TW" altLang="en-US" sz="2000" dirty="0">
                <a:latin typeface="+mn-ea"/>
              </a:rPr>
              <a:t>、</a:t>
            </a:r>
            <a:r>
              <a:rPr lang="en-US" altLang="zh-TW" sz="2000" dirty="0">
                <a:latin typeface="+mn-ea"/>
              </a:rPr>
              <a:t>1645.02</a:t>
            </a:r>
            <a:r>
              <a:rPr lang="zh-TW" altLang="en-US" sz="2000" dirty="0">
                <a:latin typeface="+mn-ea"/>
              </a:rPr>
              <a:t>。</a:t>
            </a:r>
          </a:p>
          <a:p>
            <a:pPr marL="342900" indent="-342900">
              <a:buFont typeface="Arial" panose="020B0604020202020204" pitchFamily="34" charset="0"/>
              <a:buChar char="•"/>
            </a:pPr>
            <a:r>
              <a:rPr lang="en-US" altLang="zh-TW" sz="2000" dirty="0">
                <a:latin typeface="+mn-ea"/>
              </a:rPr>
              <a:t>Holt-Winters </a:t>
            </a:r>
            <a:r>
              <a:rPr lang="zh-TW" altLang="en-US" sz="2000" dirty="0">
                <a:latin typeface="+mn-ea"/>
              </a:rPr>
              <a:t>模型，執行參數驗證，得出</a:t>
            </a:r>
            <a:r>
              <a:rPr lang="en-US" altLang="zh-TW" sz="2000" dirty="0">
                <a:latin typeface="+mn-ea"/>
              </a:rPr>
              <a:t>α</a:t>
            </a:r>
            <a:r>
              <a:rPr lang="zh-TW" altLang="en-US" sz="2000" dirty="0">
                <a:latin typeface="+mn-ea"/>
              </a:rPr>
              <a:t>水平項參數約</a:t>
            </a:r>
            <a:r>
              <a:rPr lang="en-US" altLang="zh-TW" sz="2000" dirty="0">
                <a:latin typeface="+mn-ea"/>
              </a:rPr>
              <a:t>0.14</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0.000001</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0.02</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11.86%</a:t>
            </a:r>
            <a:r>
              <a:rPr lang="zh-TW" altLang="en-US" sz="2000" dirty="0">
                <a:latin typeface="+mn-ea"/>
              </a:rPr>
              <a:t>、</a:t>
            </a:r>
            <a:r>
              <a:rPr lang="en-US" altLang="zh-TW" sz="2000" dirty="0">
                <a:latin typeface="+mn-ea"/>
              </a:rPr>
              <a:t>2572.67</a:t>
            </a:r>
            <a:r>
              <a:rPr lang="zh-TW" altLang="en-US" sz="2000" dirty="0">
                <a:latin typeface="+mn-ea"/>
              </a:rPr>
              <a:t>。</a:t>
            </a:r>
          </a:p>
          <a:p>
            <a:pPr marL="342900" indent="-34290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T=22313.46</a:t>
            </a:r>
            <a:r>
              <a:rPr lang="zh-TW" altLang="en-US" sz="2000" dirty="0">
                <a:latin typeface="+mn-ea"/>
              </a:rPr>
              <a:t>，季節成分</a:t>
            </a:r>
            <a:r>
              <a:rPr lang="en-US" altLang="zh-TW" sz="2000" dirty="0">
                <a:latin typeface="+mn-ea"/>
              </a:rPr>
              <a:t>S=0.996</a:t>
            </a:r>
            <a:r>
              <a:rPr lang="zh-TW" altLang="en-US" sz="2000" dirty="0">
                <a:latin typeface="+mn-ea"/>
              </a:rPr>
              <a:t>，循環成分</a:t>
            </a:r>
            <a:r>
              <a:rPr lang="en-US" altLang="zh-TW" sz="2000" dirty="0">
                <a:latin typeface="+mn-ea"/>
              </a:rPr>
              <a:t>C=22312.41</a:t>
            </a:r>
            <a:r>
              <a:rPr lang="zh-TW" altLang="en-US" sz="2000" dirty="0">
                <a:latin typeface="+mn-ea"/>
              </a:rPr>
              <a:t>，不規則成分</a:t>
            </a:r>
            <a:r>
              <a:rPr lang="en-US" altLang="zh-TW" sz="2000" dirty="0">
                <a:latin typeface="+mn-ea"/>
              </a:rPr>
              <a:t>I=0.999</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14.2%</a:t>
            </a:r>
            <a:r>
              <a:rPr lang="zh-TW" altLang="en-US" sz="2000" dirty="0">
                <a:latin typeface="+mn-ea"/>
              </a:rPr>
              <a:t>、</a:t>
            </a:r>
            <a:r>
              <a:rPr lang="en-US" altLang="zh-TW" sz="2000" dirty="0">
                <a:latin typeface="+mn-ea"/>
              </a:rPr>
              <a:t>3094.38</a:t>
            </a:r>
            <a:r>
              <a:rPr lang="zh-TW" altLang="en-US" sz="2000" dirty="0">
                <a:latin typeface="+mn-ea"/>
              </a:rPr>
              <a:t>。</a:t>
            </a:r>
          </a:p>
        </p:txBody>
      </p:sp>
      <p:graphicFrame>
        <p:nvGraphicFramePr>
          <p:cNvPr id="5" name="表格 4">
            <a:extLst>
              <a:ext uri="{FF2B5EF4-FFF2-40B4-BE49-F238E27FC236}">
                <a16:creationId xmlns:a16="http://schemas.microsoft.com/office/drawing/2014/main" id="{8EB6EF4F-A703-4024-8DF9-3FD29DD9D43D}"/>
              </a:ext>
            </a:extLst>
          </p:cNvPr>
          <p:cNvGraphicFramePr>
            <a:graphicFrameLocks noGrp="1"/>
          </p:cNvGraphicFramePr>
          <p:nvPr>
            <p:extLst>
              <p:ext uri="{D42A27DB-BD31-4B8C-83A1-F6EECF244321}">
                <p14:modId xmlns:p14="http://schemas.microsoft.com/office/powerpoint/2010/main" val="342163847"/>
              </p:ext>
            </p:extLst>
          </p:nvPr>
        </p:nvGraphicFramePr>
        <p:xfrm>
          <a:off x="944137" y="4183452"/>
          <a:ext cx="7461731" cy="2351080"/>
        </p:xfrm>
        <a:graphic>
          <a:graphicData uri="http://schemas.openxmlformats.org/drawingml/2006/table">
            <a:tbl>
              <a:tblPr firstRow="1" firstCol="1" bandRow="1">
                <a:tableStyleId>{00A15C55-8517-42AA-B614-E9B94910E393}</a:tableStyleId>
              </a:tblPr>
              <a:tblGrid>
                <a:gridCol w="2682185">
                  <a:extLst>
                    <a:ext uri="{9D8B030D-6E8A-4147-A177-3AD203B41FA5}">
                      <a16:colId xmlns:a16="http://schemas.microsoft.com/office/drawing/2014/main" val="353313651"/>
                    </a:ext>
                  </a:extLst>
                </a:gridCol>
                <a:gridCol w="1983899">
                  <a:extLst>
                    <a:ext uri="{9D8B030D-6E8A-4147-A177-3AD203B41FA5}">
                      <a16:colId xmlns:a16="http://schemas.microsoft.com/office/drawing/2014/main" val="46904913"/>
                    </a:ext>
                  </a:extLst>
                </a:gridCol>
                <a:gridCol w="1984734">
                  <a:extLst>
                    <a:ext uri="{9D8B030D-6E8A-4147-A177-3AD203B41FA5}">
                      <a16:colId xmlns:a16="http://schemas.microsoft.com/office/drawing/2014/main" val="3851344394"/>
                    </a:ext>
                  </a:extLst>
                </a:gridCol>
                <a:gridCol w="810913">
                  <a:extLst>
                    <a:ext uri="{9D8B030D-6E8A-4147-A177-3AD203B41FA5}">
                      <a16:colId xmlns:a16="http://schemas.microsoft.com/office/drawing/2014/main" val="1967149073"/>
                    </a:ext>
                  </a:extLst>
                </a:gridCol>
              </a:tblGrid>
              <a:tr h="591584">
                <a:tc>
                  <a:txBody>
                    <a:bodyPr/>
                    <a:lstStyle/>
                    <a:p>
                      <a:pPr indent="127000" algn="ctr" hangingPunct="0">
                        <a:lnSpc>
                          <a:spcPts val="2400"/>
                        </a:lnSpc>
                        <a:spcAft>
                          <a:spcPts val="0"/>
                        </a:spcAft>
                      </a:pPr>
                      <a:r>
                        <a:rPr lang="zh-TW" sz="1600" kern="100">
                          <a:effectLst/>
                        </a:rPr>
                        <a:t>模型</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MAPE</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MAE</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200352145"/>
                  </a:ext>
                </a:extLst>
              </a:tr>
              <a:tr h="576328">
                <a:tc>
                  <a:txBody>
                    <a:bodyPr/>
                    <a:lstStyle/>
                    <a:p>
                      <a:pPr indent="127000" algn="ctr" hangingPunct="0">
                        <a:lnSpc>
                          <a:spcPts val="2400"/>
                        </a:lnSpc>
                        <a:spcAft>
                          <a:spcPts val="0"/>
                        </a:spcAft>
                      </a:pPr>
                      <a:r>
                        <a:rPr lang="en-US" sz="1600" kern="100">
                          <a:effectLst/>
                        </a:rPr>
                        <a:t>SARIMA(4,1,2) (1,1,1)7</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7.48</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1645.02</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493248302"/>
                  </a:ext>
                </a:extLst>
              </a:tr>
              <a:tr h="591584">
                <a:tc>
                  <a:txBody>
                    <a:bodyPr/>
                    <a:lstStyle/>
                    <a:p>
                      <a:pPr indent="127000" algn="ctr" hangingPunct="0">
                        <a:lnSpc>
                          <a:spcPts val="2400"/>
                        </a:lnSpc>
                        <a:spcAft>
                          <a:spcPts val="0"/>
                        </a:spcAft>
                      </a:pPr>
                      <a:r>
                        <a:rPr lang="zh-TW" sz="1600" kern="100">
                          <a:effectLst/>
                        </a:rPr>
                        <a:t>指數平滑法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11.86</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2572.67</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010579575"/>
                  </a:ext>
                </a:extLst>
              </a:tr>
              <a:tr h="591584">
                <a:tc>
                  <a:txBody>
                    <a:bodyPr/>
                    <a:lstStyle/>
                    <a:p>
                      <a:pPr indent="127000" algn="ctr" hangingPunct="0">
                        <a:lnSpc>
                          <a:spcPts val="2400"/>
                        </a:lnSpc>
                        <a:spcAft>
                          <a:spcPts val="0"/>
                        </a:spcAft>
                      </a:pPr>
                      <a:r>
                        <a:rPr lang="zh-TW" sz="1600" kern="100">
                          <a:effectLst/>
                        </a:rPr>
                        <a:t>分解法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14.2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3094.38</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803656790"/>
                  </a:ext>
                </a:extLst>
              </a:tr>
            </a:tbl>
          </a:graphicData>
        </a:graphic>
      </p:graphicFrame>
      <p:sp>
        <p:nvSpPr>
          <p:cNvPr id="6" name="Rectangle 1">
            <a:extLst>
              <a:ext uri="{FF2B5EF4-FFF2-40B4-BE49-F238E27FC236}">
                <a16:creationId xmlns:a16="http://schemas.microsoft.com/office/drawing/2014/main" id="{989B23F9-161C-44B2-9A68-8D99DBF787C1}"/>
              </a:ext>
            </a:extLst>
          </p:cNvPr>
          <p:cNvSpPr>
            <a:spLocks noChangeArrowheads="1"/>
          </p:cNvSpPr>
          <p:nvPr/>
        </p:nvSpPr>
        <p:spPr bwMode="auto">
          <a:xfrm>
            <a:off x="-4376326" y="2863444"/>
            <a:ext cx="411506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1998">
                <a:ln>
                  <a:noFill/>
                </a:ln>
                <a:solidFill>
                  <a:schemeClr val="tx1"/>
                </a:solidFill>
                <a:effectLst/>
                <a:ea typeface="標楷體" panose="03000509000000000000" pitchFamily="65" charset="-120"/>
                <a:cs typeface="Times New Roman" panose="02020603050405020304" pitchFamily="18" charset="0"/>
              </a:rPr>
              <a:t>4.16</a:t>
            </a:r>
            <a:r>
              <a:rPr kumimoji="0" lang="en-US" altLang="zh-TW" sz="1400" b="0" i="0" u="none" strike="noStrike" cap="none" normalizeH="0" baseline="0" dirty="0" bmk="_Hlk26831998">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1998">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E</a:t>
            </a:r>
            <a:r>
              <a:rPr kumimoji="0" lang="zh-TW" altLang="en-US" sz="1400" b="1" i="0" u="none" strike="noStrike" cap="none" normalizeH="0" baseline="0" dirty="0" bmk="_Hlk26831998">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257CEC4D-93F3-452B-A784-7CD138F18DEA}"/>
              </a:ext>
            </a:extLst>
          </p:cNvPr>
          <p:cNvPicPr>
            <a:picLocks noChangeAspect="1"/>
          </p:cNvPicPr>
          <p:nvPr/>
        </p:nvPicPr>
        <p:blipFill rotWithShape="1">
          <a:blip r:embed="rId3">
            <a:extLst>
              <a:ext uri="{28A0092B-C50C-407E-A947-70E740481C1C}">
                <a14:useLocalDpi xmlns:a14="http://schemas.microsoft.com/office/drawing/2010/main" val="0"/>
              </a:ext>
            </a:extLst>
          </a:blip>
          <a:srcRect t="25950" b="54071"/>
          <a:stretch/>
        </p:blipFill>
        <p:spPr>
          <a:xfrm>
            <a:off x="944137" y="4773881"/>
            <a:ext cx="7504826" cy="475013"/>
          </a:xfrm>
          <a:prstGeom prst="rect">
            <a:avLst/>
          </a:prstGeom>
          <a:ln w="38100" cap="sq">
            <a:solidFill>
              <a:schemeClr val="tx1">
                <a:lumMod val="75000"/>
                <a:lumOff val="25000"/>
              </a:schemeClr>
            </a:solidFill>
            <a:prstDash val="solid"/>
            <a:miter lim="800000"/>
          </a:ln>
          <a:effectLst>
            <a:outerShdw blurRad="50800" dist="38100" dir="2700000" algn="tl" rotWithShape="0">
              <a:srgbClr val="000000">
                <a:alpha val="43000"/>
              </a:srgbClr>
            </a:outerShdw>
          </a:effectLst>
        </p:spPr>
      </p:pic>
      <p:sp>
        <p:nvSpPr>
          <p:cNvPr id="10" name="矩形 9">
            <a:extLst>
              <a:ext uri="{FF2B5EF4-FFF2-40B4-BE49-F238E27FC236}">
                <a16:creationId xmlns:a16="http://schemas.microsoft.com/office/drawing/2014/main" id="{4CE12FA6-C5DC-4A75-8D1F-D2CED3DA891A}"/>
              </a:ext>
            </a:extLst>
          </p:cNvPr>
          <p:cNvSpPr/>
          <p:nvPr/>
        </p:nvSpPr>
        <p:spPr>
          <a:xfrm>
            <a:off x="1026126" y="1061395"/>
            <a:ext cx="968535" cy="461665"/>
          </a:xfrm>
          <a:prstGeom prst="rect">
            <a:avLst/>
          </a:prstGeom>
        </p:spPr>
        <p:txBody>
          <a:bodyPr wrap="none">
            <a:spAutoFit/>
          </a:bodyPr>
          <a:lstStyle/>
          <a:p>
            <a:r>
              <a:rPr lang="en-US" altLang="zh-TW" sz="2400" dirty="0">
                <a:latin typeface="+mn-ea"/>
              </a:rPr>
              <a:t>E</a:t>
            </a:r>
            <a:r>
              <a:rPr lang="zh-TW" altLang="en-US" sz="2400" dirty="0">
                <a:latin typeface="+mn-ea"/>
              </a:rPr>
              <a:t>地區</a:t>
            </a:r>
          </a:p>
        </p:txBody>
      </p:sp>
    </p:spTree>
    <p:extLst>
      <p:ext uri="{BB962C8B-B14F-4D97-AF65-F5344CB8AC3E}">
        <p14:creationId xmlns:p14="http://schemas.microsoft.com/office/powerpoint/2010/main" val="10845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71817" y="-26923"/>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74</a:t>
            </a:fld>
            <a:endParaRPr lang="zh-CN" altLang="en-US" dirty="0"/>
          </a:p>
        </p:txBody>
      </p:sp>
      <p:sp>
        <p:nvSpPr>
          <p:cNvPr id="3" name="矩形 2">
            <a:extLst>
              <a:ext uri="{FF2B5EF4-FFF2-40B4-BE49-F238E27FC236}">
                <a16:creationId xmlns:a16="http://schemas.microsoft.com/office/drawing/2014/main" id="{E6A4E0B2-298E-45DA-AD64-85CA0EC7E969}"/>
              </a:ext>
            </a:extLst>
          </p:cNvPr>
          <p:cNvSpPr/>
          <p:nvPr/>
        </p:nvSpPr>
        <p:spPr>
          <a:xfrm>
            <a:off x="971817" y="840545"/>
            <a:ext cx="956352" cy="461665"/>
          </a:xfrm>
          <a:prstGeom prst="rect">
            <a:avLst/>
          </a:prstGeom>
        </p:spPr>
        <p:txBody>
          <a:bodyPr wrap="none">
            <a:spAutoFit/>
          </a:bodyPr>
          <a:lstStyle/>
          <a:p>
            <a:r>
              <a:rPr lang="en-US" altLang="zh-TW" sz="2400" kern="0" spc="-15" dirty="0">
                <a:latin typeface="+mn-ea"/>
                <a:cs typeface="SimSun" panose="02010600030101010101" pitchFamily="2" charset="-122"/>
              </a:rPr>
              <a:t>F</a:t>
            </a:r>
            <a:r>
              <a:rPr lang="zh-TW" altLang="zh-TW" sz="2400" kern="0" spc="-15" dirty="0">
                <a:latin typeface="+mn-ea"/>
                <a:cs typeface="SimSun" panose="02010600030101010101" pitchFamily="2" charset="-122"/>
              </a:rPr>
              <a:t>地區</a:t>
            </a:r>
            <a:endParaRPr lang="zh-TW" altLang="en-US" sz="2400" dirty="0">
              <a:latin typeface="+mn-ea"/>
            </a:endParaRPr>
          </a:p>
        </p:txBody>
      </p:sp>
      <p:sp>
        <p:nvSpPr>
          <p:cNvPr id="5" name="矩形 4">
            <a:extLst>
              <a:ext uri="{FF2B5EF4-FFF2-40B4-BE49-F238E27FC236}">
                <a16:creationId xmlns:a16="http://schemas.microsoft.com/office/drawing/2014/main" id="{F208A6EA-F747-43E1-A586-D0AF64AE937E}"/>
              </a:ext>
            </a:extLst>
          </p:cNvPr>
          <p:cNvSpPr/>
          <p:nvPr/>
        </p:nvSpPr>
        <p:spPr>
          <a:xfrm>
            <a:off x="827821" y="1259061"/>
            <a:ext cx="7578048" cy="1938992"/>
          </a:xfrm>
          <a:prstGeom prst="rect">
            <a:avLst/>
          </a:prstGeom>
        </p:spPr>
        <p:txBody>
          <a:bodyPr wrap="square">
            <a:spAutoFit/>
          </a:bodyPr>
          <a:lstStyle/>
          <a:p>
            <a:pPr marL="342900" indent="-342900">
              <a:buFont typeface="Arial" panose="020B0604020202020204" pitchFamily="34" charset="0"/>
              <a:buChar char="•"/>
            </a:pPr>
            <a:r>
              <a:rPr lang="en-US" altLang="zh-TW" sz="2000" dirty="0"/>
              <a:t>2009</a:t>
            </a:r>
            <a:r>
              <a:rPr lang="zh-TW" altLang="en-US" sz="2000" dirty="0"/>
              <a:t>年至</a:t>
            </a:r>
            <a:r>
              <a:rPr lang="en-US" altLang="zh-TW" sz="2000" dirty="0"/>
              <a:t>2015</a:t>
            </a:r>
            <a:r>
              <a:rPr lang="zh-TW" altLang="en-US" sz="2000" dirty="0"/>
              <a:t>年開始</a:t>
            </a:r>
            <a:r>
              <a:rPr lang="en-US" altLang="zh-TW" sz="2000" dirty="0"/>
              <a:t>7</a:t>
            </a:r>
            <a:r>
              <a:rPr lang="zh-TW" altLang="en-US" sz="2000" dirty="0"/>
              <a:t>至</a:t>
            </a:r>
            <a:r>
              <a:rPr lang="en-US" altLang="zh-TW" sz="2000" dirty="0"/>
              <a:t>10</a:t>
            </a:r>
            <a:r>
              <a:rPr lang="zh-TW" altLang="en-US" sz="2000" dirty="0"/>
              <a:t>月為用油量高峰，其中</a:t>
            </a:r>
            <a:r>
              <a:rPr lang="en-US" altLang="zh-TW" sz="2000" dirty="0"/>
              <a:t>8</a:t>
            </a:r>
            <a:r>
              <a:rPr lang="zh-TW" altLang="en-US" sz="2000" dirty="0"/>
              <a:t>月較大量，每年均呈現規律之用油情形</a:t>
            </a:r>
            <a:endParaRPr lang="en-US" altLang="zh-TW" sz="2000" dirty="0"/>
          </a:p>
          <a:p>
            <a:pPr marL="342900" indent="-342900">
              <a:buFont typeface="Arial" panose="020B0604020202020204" pitchFamily="34" charset="0"/>
              <a:buChar char="•"/>
            </a:pPr>
            <a:r>
              <a:rPr lang="en-US" altLang="zh-TW" sz="2000" dirty="0"/>
              <a:t>2016</a:t>
            </a:r>
            <a:r>
              <a:rPr lang="zh-TW" altLang="en-US" sz="2000" dirty="0"/>
              <a:t>年至</a:t>
            </a:r>
            <a:r>
              <a:rPr lang="en-US" altLang="zh-TW" sz="2000" dirty="0"/>
              <a:t>2018</a:t>
            </a:r>
            <a:r>
              <a:rPr lang="zh-TW" altLang="en-US" sz="2000" dirty="0"/>
              <a:t>年用油情形反而減少，經審視本地區耗用分析，與</a:t>
            </a:r>
            <a:r>
              <a:rPr lang="en-US" altLang="zh-TW" sz="2000" dirty="0">
                <a:solidFill>
                  <a:srgbClr val="800000"/>
                </a:solidFill>
              </a:rPr>
              <a:t>A</a:t>
            </a:r>
            <a:r>
              <a:rPr lang="zh-TW" altLang="en-US" sz="2000" dirty="0">
                <a:solidFill>
                  <a:srgbClr val="800000"/>
                </a:solidFill>
              </a:rPr>
              <a:t>地區略同</a:t>
            </a:r>
            <a:r>
              <a:rPr lang="zh-TW" altLang="en-US" sz="2000" dirty="0"/>
              <a:t>，係因本地區因任務特性，</a:t>
            </a:r>
            <a:r>
              <a:rPr lang="zh-TW" altLang="en-US" sz="2000" dirty="0">
                <a:solidFill>
                  <a:srgbClr val="800000"/>
                </a:solidFill>
              </a:rPr>
              <a:t>執行移地訓練</a:t>
            </a:r>
            <a:endParaRPr lang="en-US" altLang="zh-TW" sz="2000" dirty="0">
              <a:solidFill>
                <a:srgbClr val="800000"/>
              </a:solidFill>
            </a:endParaRPr>
          </a:p>
          <a:p>
            <a:pPr marL="342900" indent="-342900">
              <a:buFont typeface="Arial" panose="020B0604020202020204" pitchFamily="34" charset="0"/>
              <a:buChar char="•"/>
            </a:pPr>
            <a:r>
              <a:rPr lang="en-US" altLang="zh-TW" sz="2000" dirty="0"/>
              <a:t>2019</a:t>
            </a:r>
            <a:r>
              <a:rPr lang="zh-TW" altLang="en-US" sz="2000" dirty="0"/>
              <a:t>年用油需求又攀上高峰，本地區已回歸例行性任務，且受到政治因素影響，致用油需求創新高。</a:t>
            </a:r>
          </a:p>
        </p:txBody>
      </p:sp>
      <p:pic>
        <p:nvPicPr>
          <p:cNvPr id="8" name="圖片 7">
            <a:extLst>
              <a:ext uri="{FF2B5EF4-FFF2-40B4-BE49-F238E27FC236}">
                <a16:creationId xmlns:a16="http://schemas.microsoft.com/office/drawing/2014/main" id="{BB56B53C-018C-4B83-B793-5F2AFC2B4F45}"/>
              </a:ext>
            </a:extLst>
          </p:cNvPr>
          <p:cNvPicPr/>
          <p:nvPr/>
        </p:nvPicPr>
        <p:blipFill rotWithShape="1">
          <a:blip r:embed="rId3">
            <a:extLst>
              <a:ext uri="{28A0092B-C50C-407E-A947-70E740481C1C}">
                <a14:useLocalDpi xmlns:a14="http://schemas.microsoft.com/office/drawing/2010/main" val="0"/>
              </a:ext>
            </a:extLst>
          </a:blip>
          <a:srcRect t="9661"/>
          <a:stretch/>
        </p:blipFill>
        <p:spPr bwMode="auto">
          <a:xfrm>
            <a:off x="648896" y="3289466"/>
            <a:ext cx="7935895" cy="3476014"/>
          </a:xfrm>
          <a:prstGeom prst="rect">
            <a:avLst/>
          </a:prstGeom>
          <a:noFill/>
          <a:ln>
            <a:noFill/>
          </a:ln>
        </p:spPr>
      </p:pic>
      <p:pic>
        <p:nvPicPr>
          <p:cNvPr id="9" name="圖片 8">
            <a:extLst>
              <a:ext uri="{FF2B5EF4-FFF2-40B4-BE49-F238E27FC236}">
                <a16:creationId xmlns:a16="http://schemas.microsoft.com/office/drawing/2014/main" id="{63CD910B-E0DA-4322-A468-30E3DA689E74}"/>
              </a:ext>
            </a:extLst>
          </p:cNvPr>
          <p:cNvPicPr/>
          <p:nvPr/>
        </p:nvPicPr>
        <p:blipFill rotWithShape="1">
          <a:blip r:embed="rId3">
            <a:extLst>
              <a:ext uri="{28A0092B-C50C-407E-A947-70E740481C1C}">
                <a14:useLocalDpi xmlns:a14="http://schemas.microsoft.com/office/drawing/2010/main" val="0"/>
              </a:ext>
            </a:extLst>
          </a:blip>
          <a:srcRect l="94477" t="9661" r="1130"/>
          <a:stretch/>
        </p:blipFill>
        <p:spPr bwMode="auto">
          <a:xfrm>
            <a:off x="8146473" y="3289466"/>
            <a:ext cx="348631" cy="3476014"/>
          </a:xfrm>
          <a:prstGeom prst="rect">
            <a:avLst/>
          </a:prstGeom>
          <a:ln w="38100" cap="sq">
            <a:solidFill>
              <a:schemeClr val="tx1">
                <a:lumMod val="75000"/>
                <a:lumOff val="25000"/>
              </a:schemeClr>
            </a:solidFill>
            <a:prstDash val="solid"/>
            <a:miter lim="800000"/>
          </a:ln>
          <a:effectLst>
            <a:outerShdw blurRad="50800" dist="38100" dir="2700000" algn="tl" rotWithShape="0">
              <a:srgbClr val="000000">
                <a:alpha val="43000"/>
              </a:srgbClr>
            </a:outerShdw>
          </a:effectLst>
        </p:spPr>
      </p:pic>
      <p:pic>
        <p:nvPicPr>
          <p:cNvPr id="10" name="圖片 9">
            <a:extLst>
              <a:ext uri="{FF2B5EF4-FFF2-40B4-BE49-F238E27FC236}">
                <a16:creationId xmlns:a16="http://schemas.microsoft.com/office/drawing/2014/main" id="{7278BD8D-1F13-41DF-8474-D21DCC6987CC}"/>
              </a:ext>
            </a:extLst>
          </p:cNvPr>
          <p:cNvPicPr/>
          <p:nvPr/>
        </p:nvPicPr>
        <p:blipFill rotWithShape="1">
          <a:blip r:embed="rId3">
            <a:extLst>
              <a:ext uri="{28A0092B-C50C-407E-A947-70E740481C1C}">
                <a14:useLocalDpi xmlns:a14="http://schemas.microsoft.com/office/drawing/2010/main" val="0"/>
              </a:ext>
            </a:extLst>
          </a:blip>
          <a:srcRect l="66697" t="9661" r="8815"/>
          <a:stretch/>
        </p:blipFill>
        <p:spPr bwMode="auto">
          <a:xfrm>
            <a:off x="5941909" y="3289466"/>
            <a:ext cx="1943307" cy="3476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圖片 10">
            <a:extLst>
              <a:ext uri="{FF2B5EF4-FFF2-40B4-BE49-F238E27FC236}">
                <a16:creationId xmlns:a16="http://schemas.microsoft.com/office/drawing/2014/main" id="{BB1F5110-E679-4370-A2F4-1E81381D7653}"/>
              </a:ext>
            </a:extLst>
          </p:cNvPr>
          <p:cNvPicPr/>
          <p:nvPr/>
        </p:nvPicPr>
        <p:blipFill rotWithShape="1">
          <a:blip r:embed="rId3">
            <a:extLst>
              <a:ext uri="{28A0092B-C50C-407E-A947-70E740481C1C}">
                <a14:useLocalDpi xmlns:a14="http://schemas.microsoft.com/office/drawing/2010/main" val="0"/>
              </a:ext>
            </a:extLst>
          </a:blip>
          <a:srcRect l="7685" t="9661" r="40989"/>
          <a:stretch/>
        </p:blipFill>
        <p:spPr bwMode="auto">
          <a:xfrm>
            <a:off x="1258784" y="3289466"/>
            <a:ext cx="4073237" cy="3476014"/>
          </a:xfrm>
          <a:prstGeom prst="rect">
            <a:avLst/>
          </a:prstGeom>
          <a:ln w="38100" cap="sq">
            <a:solidFill>
              <a:schemeClr val="tx1">
                <a:lumMod val="75000"/>
                <a:lumOff val="2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563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22005" y="-49604"/>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75</a:t>
            </a:fld>
            <a:endParaRPr lang="zh-CN" altLang="en-US" dirty="0"/>
          </a:p>
        </p:txBody>
      </p:sp>
      <p:sp>
        <p:nvSpPr>
          <p:cNvPr id="4" name="矩形 3">
            <a:extLst>
              <a:ext uri="{FF2B5EF4-FFF2-40B4-BE49-F238E27FC236}">
                <a16:creationId xmlns:a16="http://schemas.microsoft.com/office/drawing/2014/main" id="{29691536-03EE-4269-8D1A-0888B9D55730}"/>
              </a:ext>
            </a:extLst>
          </p:cNvPr>
          <p:cNvSpPr/>
          <p:nvPr/>
        </p:nvSpPr>
        <p:spPr>
          <a:xfrm>
            <a:off x="836394" y="1308730"/>
            <a:ext cx="8016302" cy="2554545"/>
          </a:xfrm>
          <a:prstGeom prst="rect">
            <a:avLst/>
          </a:prstGeom>
        </p:spPr>
        <p:txBody>
          <a:bodyPr wrap="square">
            <a:spAutoFit/>
          </a:bodyPr>
          <a:lstStyle/>
          <a:p>
            <a:pPr marL="342900" indent="-342900">
              <a:buFont typeface="Arial" panose="020B0604020202020204" pitchFamily="34" charset="0"/>
              <a:buChar char="•"/>
            </a:pPr>
            <a:r>
              <a:rPr lang="en-US" altLang="zh-TW" sz="2000" dirty="0">
                <a:latin typeface="+mn-ea"/>
              </a:rPr>
              <a:t>SARIMA</a:t>
            </a:r>
            <a:r>
              <a:rPr lang="zh-TW" altLang="en-US" sz="2000" dirty="0">
                <a:latin typeface="+mn-ea"/>
              </a:rPr>
              <a:t>模型參數</a:t>
            </a:r>
            <a:r>
              <a:rPr lang="en-US" altLang="zh-TW" sz="2000" dirty="0">
                <a:latin typeface="+mn-ea"/>
              </a:rPr>
              <a:t>(5,1,1) (1,1,1)7</a:t>
            </a:r>
            <a:r>
              <a:rPr lang="zh-TW" altLang="en-US" sz="2000" dirty="0">
                <a:latin typeface="+mn-ea"/>
              </a:rPr>
              <a:t>為最佳，驗證準確度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7.65%</a:t>
            </a:r>
            <a:r>
              <a:rPr lang="zh-TW" altLang="en-US" sz="2000" dirty="0">
                <a:latin typeface="+mn-ea"/>
              </a:rPr>
              <a:t>、</a:t>
            </a:r>
            <a:r>
              <a:rPr lang="en-US" altLang="zh-TW" sz="2000" dirty="0">
                <a:latin typeface="+mn-ea"/>
              </a:rPr>
              <a:t>1380.05</a:t>
            </a:r>
            <a:r>
              <a:rPr lang="zh-TW" altLang="en-US" sz="2000" dirty="0">
                <a:latin typeface="+mn-ea"/>
              </a:rPr>
              <a:t>。</a:t>
            </a:r>
          </a:p>
          <a:p>
            <a:pPr marL="342900" indent="-342900">
              <a:buFont typeface="Arial" panose="020B0604020202020204" pitchFamily="34" charset="0"/>
              <a:buChar char="•"/>
            </a:pPr>
            <a:r>
              <a:rPr lang="en-US" altLang="zh-TW" sz="2000" dirty="0">
                <a:latin typeface="+mn-ea"/>
              </a:rPr>
              <a:t>Holt-Winters </a:t>
            </a:r>
            <a:r>
              <a:rPr lang="zh-TW" altLang="en-US" sz="2000" dirty="0">
                <a:latin typeface="+mn-ea"/>
              </a:rPr>
              <a:t>模型，執行參數驗證，得出</a:t>
            </a:r>
            <a:r>
              <a:rPr lang="en-US" altLang="zh-TW" sz="2000" dirty="0">
                <a:latin typeface="+mn-ea"/>
              </a:rPr>
              <a:t>α</a:t>
            </a:r>
            <a:r>
              <a:rPr lang="zh-TW" altLang="en-US" sz="2000" dirty="0">
                <a:latin typeface="+mn-ea"/>
              </a:rPr>
              <a:t>水平項參數約</a:t>
            </a:r>
            <a:r>
              <a:rPr lang="en-US" altLang="zh-TW" sz="2000" dirty="0">
                <a:latin typeface="+mn-ea"/>
              </a:rPr>
              <a:t>0.1</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0.000001</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0.025</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12.34%</a:t>
            </a:r>
            <a:r>
              <a:rPr lang="zh-TW" altLang="en-US" sz="2000" dirty="0">
                <a:latin typeface="+mn-ea"/>
              </a:rPr>
              <a:t>、</a:t>
            </a:r>
            <a:r>
              <a:rPr lang="en-US" altLang="zh-TW" sz="2000" dirty="0">
                <a:latin typeface="+mn-ea"/>
              </a:rPr>
              <a:t>2278.45</a:t>
            </a:r>
            <a:r>
              <a:rPr lang="zh-TW" altLang="en-US" sz="2000" dirty="0">
                <a:latin typeface="+mn-ea"/>
              </a:rPr>
              <a:t>。</a:t>
            </a:r>
          </a:p>
          <a:p>
            <a:pPr marL="342900" indent="-34290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T=19612.13</a:t>
            </a:r>
            <a:r>
              <a:rPr lang="zh-TW" altLang="en-US" sz="2000" dirty="0">
                <a:latin typeface="+mn-ea"/>
              </a:rPr>
              <a:t>，季節成分</a:t>
            </a:r>
            <a:r>
              <a:rPr lang="en-US" altLang="zh-TW" sz="2000" dirty="0">
                <a:latin typeface="+mn-ea"/>
              </a:rPr>
              <a:t>S=0.999</a:t>
            </a:r>
            <a:r>
              <a:rPr lang="zh-TW" altLang="en-US" sz="2000" dirty="0">
                <a:latin typeface="+mn-ea"/>
              </a:rPr>
              <a:t>，循環成分</a:t>
            </a:r>
            <a:r>
              <a:rPr lang="en-US" altLang="zh-TW" sz="2000" dirty="0">
                <a:latin typeface="+mn-ea"/>
              </a:rPr>
              <a:t>C=19578.21</a:t>
            </a:r>
            <a:r>
              <a:rPr lang="zh-TW" altLang="en-US" sz="2000" dirty="0">
                <a:latin typeface="+mn-ea"/>
              </a:rPr>
              <a:t>，不規則成分</a:t>
            </a:r>
            <a:r>
              <a:rPr lang="en-US" altLang="zh-TW" sz="2000" dirty="0">
                <a:latin typeface="+mn-ea"/>
              </a:rPr>
              <a:t>I=0.998</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13.12%</a:t>
            </a:r>
            <a:r>
              <a:rPr lang="zh-TW" altLang="en-US" sz="2000" dirty="0">
                <a:latin typeface="+mn-ea"/>
              </a:rPr>
              <a:t>、</a:t>
            </a:r>
            <a:r>
              <a:rPr lang="en-US" altLang="zh-TW" sz="2000" dirty="0">
                <a:latin typeface="+mn-ea"/>
              </a:rPr>
              <a:t>2333.22</a:t>
            </a:r>
            <a:r>
              <a:rPr lang="zh-TW" altLang="en-US" sz="2000" dirty="0">
                <a:latin typeface="+mn-ea"/>
              </a:rPr>
              <a:t>。</a:t>
            </a:r>
          </a:p>
        </p:txBody>
      </p:sp>
      <p:graphicFrame>
        <p:nvGraphicFramePr>
          <p:cNvPr id="5" name="表格 4">
            <a:extLst>
              <a:ext uri="{FF2B5EF4-FFF2-40B4-BE49-F238E27FC236}">
                <a16:creationId xmlns:a16="http://schemas.microsoft.com/office/drawing/2014/main" id="{AE763D8C-CDA5-4477-93C1-28F15387762D}"/>
              </a:ext>
            </a:extLst>
          </p:cNvPr>
          <p:cNvGraphicFramePr>
            <a:graphicFrameLocks noGrp="1"/>
          </p:cNvGraphicFramePr>
          <p:nvPr>
            <p:extLst>
              <p:ext uri="{D42A27DB-BD31-4B8C-83A1-F6EECF244321}">
                <p14:modId xmlns:p14="http://schemas.microsoft.com/office/powerpoint/2010/main" val="1364655582"/>
              </p:ext>
            </p:extLst>
          </p:nvPr>
        </p:nvGraphicFramePr>
        <p:xfrm>
          <a:off x="1090424" y="4029074"/>
          <a:ext cx="7352931" cy="2505458"/>
        </p:xfrm>
        <a:graphic>
          <a:graphicData uri="http://schemas.openxmlformats.org/drawingml/2006/table">
            <a:tbl>
              <a:tblPr firstRow="1" firstCol="1" bandRow="1">
                <a:tableStyleId>{00A15C55-8517-42AA-B614-E9B94910E393}</a:tableStyleId>
              </a:tblPr>
              <a:tblGrid>
                <a:gridCol w="2643076">
                  <a:extLst>
                    <a:ext uri="{9D8B030D-6E8A-4147-A177-3AD203B41FA5}">
                      <a16:colId xmlns:a16="http://schemas.microsoft.com/office/drawing/2014/main" val="2196252310"/>
                    </a:ext>
                  </a:extLst>
                </a:gridCol>
                <a:gridCol w="1954972">
                  <a:extLst>
                    <a:ext uri="{9D8B030D-6E8A-4147-A177-3AD203B41FA5}">
                      <a16:colId xmlns:a16="http://schemas.microsoft.com/office/drawing/2014/main" val="2276268937"/>
                    </a:ext>
                  </a:extLst>
                </a:gridCol>
                <a:gridCol w="1955794">
                  <a:extLst>
                    <a:ext uri="{9D8B030D-6E8A-4147-A177-3AD203B41FA5}">
                      <a16:colId xmlns:a16="http://schemas.microsoft.com/office/drawing/2014/main" val="2965673128"/>
                    </a:ext>
                  </a:extLst>
                </a:gridCol>
                <a:gridCol w="799089">
                  <a:extLst>
                    <a:ext uri="{9D8B030D-6E8A-4147-A177-3AD203B41FA5}">
                      <a16:colId xmlns:a16="http://schemas.microsoft.com/office/drawing/2014/main" val="3250318554"/>
                    </a:ext>
                  </a:extLst>
                </a:gridCol>
              </a:tblGrid>
              <a:tr h="630429">
                <a:tc>
                  <a:txBody>
                    <a:bodyPr/>
                    <a:lstStyle/>
                    <a:p>
                      <a:pPr indent="127000" algn="ctr" hangingPunct="0">
                        <a:lnSpc>
                          <a:spcPts val="2400"/>
                        </a:lnSpc>
                        <a:spcAft>
                          <a:spcPts val="0"/>
                        </a:spcAft>
                      </a:pPr>
                      <a:r>
                        <a:rPr lang="zh-TW" sz="1600" kern="100" dirty="0">
                          <a:effectLst/>
                          <a:latin typeface="+mn-ea"/>
                          <a:ea typeface="+mn-ea"/>
                        </a:rPr>
                        <a:t>模型</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MAPE</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latin typeface="+mn-ea"/>
                          <a:ea typeface="+mn-ea"/>
                        </a:rPr>
                        <a:t>MAE</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723017537"/>
                  </a:ext>
                </a:extLst>
              </a:tr>
              <a:tr h="614171">
                <a:tc>
                  <a:txBody>
                    <a:bodyPr/>
                    <a:lstStyle/>
                    <a:p>
                      <a:pPr indent="127000" algn="ctr" hangingPunct="0">
                        <a:lnSpc>
                          <a:spcPts val="2400"/>
                        </a:lnSpc>
                        <a:spcAft>
                          <a:spcPts val="0"/>
                        </a:spcAft>
                      </a:pPr>
                      <a:r>
                        <a:rPr lang="en-US" sz="1600" kern="100" dirty="0">
                          <a:effectLst/>
                          <a:latin typeface="+mn-ea"/>
                          <a:ea typeface="+mn-ea"/>
                        </a:rPr>
                        <a:t>SARIMA(5,1,1) (1,1,1)7</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7.65</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1380.05</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27045214"/>
                  </a:ext>
                </a:extLst>
              </a:tr>
              <a:tr h="630429">
                <a:tc>
                  <a:txBody>
                    <a:bodyPr/>
                    <a:lstStyle/>
                    <a:p>
                      <a:pPr indent="127000" algn="ctr" hangingPunct="0">
                        <a:lnSpc>
                          <a:spcPts val="2400"/>
                        </a:lnSpc>
                        <a:spcAft>
                          <a:spcPts val="0"/>
                        </a:spcAft>
                      </a:pPr>
                      <a:r>
                        <a:rPr lang="zh-TW" sz="1600" kern="100">
                          <a:effectLst/>
                          <a:latin typeface="+mn-ea"/>
                          <a:ea typeface="+mn-ea"/>
                        </a:rPr>
                        <a:t>指數平滑法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12.34</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2278.45</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latin typeface="+mn-ea"/>
                          <a:ea typeface="+mn-ea"/>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25299301"/>
                  </a:ext>
                </a:extLst>
              </a:tr>
              <a:tr h="630429">
                <a:tc>
                  <a:txBody>
                    <a:bodyPr/>
                    <a:lstStyle/>
                    <a:p>
                      <a:pPr indent="127000" algn="ctr" hangingPunct="0">
                        <a:lnSpc>
                          <a:spcPts val="2400"/>
                        </a:lnSpc>
                        <a:spcAft>
                          <a:spcPts val="0"/>
                        </a:spcAft>
                      </a:pPr>
                      <a:r>
                        <a:rPr lang="zh-TW" sz="1600" kern="100">
                          <a:effectLst/>
                          <a:latin typeface="+mn-ea"/>
                          <a:ea typeface="+mn-ea"/>
                        </a:rPr>
                        <a:t>分解法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latin typeface="+mn-ea"/>
                          <a:ea typeface="+mn-ea"/>
                        </a:rPr>
                        <a:t>13.12</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2333.22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latin typeface="+mn-ea"/>
                          <a:ea typeface="+mn-ea"/>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897891464"/>
                  </a:ext>
                </a:extLst>
              </a:tr>
            </a:tbl>
          </a:graphicData>
        </a:graphic>
      </p:graphicFrame>
      <p:sp>
        <p:nvSpPr>
          <p:cNvPr id="6" name="Rectangle 1">
            <a:extLst>
              <a:ext uri="{FF2B5EF4-FFF2-40B4-BE49-F238E27FC236}">
                <a16:creationId xmlns:a16="http://schemas.microsoft.com/office/drawing/2014/main" id="{B357F8F5-F6B2-4093-A7E8-8B4E0A8236AC}"/>
              </a:ext>
            </a:extLst>
          </p:cNvPr>
          <p:cNvSpPr>
            <a:spLocks noChangeArrowheads="1"/>
          </p:cNvSpPr>
          <p:nvPr/>
        </p:nvSpPr>
        <p:spPr bwMode="auto">
          <a:xfrm>
            <a:off x="9456433" y="2444067"/>
            <a:ext cx="2915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2033">
                <a:ln>
                  <a:noFill/>
                </a:ln>
                <a:solidFill>
                  <a:schemeClr val="tx1"/>
                </a:solidFill>
                <a:effectLst/>
                <a:ea typeface="標楷體" panose="03000509000000000000" pitchFamily="65" charset="-120"/>
                <a:cs typeface="Times New Roman" panose="02020603050405020304" pitchFamily="18" charset="0"/>
              </a:rPr>
              <a:t>4.17</a:t>
            </a:r>
            <a:r>
              <a:rPr kumimoji="0" lang="en-US" altLang="zh-TW" sz="1400" b="0" i="0" u="none" strike="noStrike" cap="none" normalizeH="0" baseline="0" dirty="0" bmk="_Hlk26832033">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2033">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F</a:t>
            </a:r>
            <a:r>
              <a:rPr kumimoji="0" lang="zh-TW" altLang="en-US" sz="1400" b="1" i="0" u="none" strike="noStrike" cap="none" normalizeH="0" baseline="0" dirty="0" bmk="_Hlk26832033">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2D36BA74-1BAD-4F3B-9813-D639A4BD6C46}"/>
              </a:ext>
            </a:extLst>
          </p:cNvPr>
          <p:cNvPicPr>
            <a:picLocks noChangeAspect="1"/>
          </p:cNvPicPr>
          <p:nvPr/>
        </p:nvPicPr>
        <p:blipFill rotWithShape="1">
          <a:blip r:embed="rId3">
            <a:extLst>
              <a:ext uri="{28A0092B-C50C-407E-A947-70E740481C1C}">
                <a14:useLocalDpi xmlns:a14="http://schemas.microsoft.com/office/drawing/2010/main" val="0"/>
              </a:ext>
            </a:extLst>
          </a:blip>
          <a:srcRect t="25622" b="52978"/>
          <a:stretch/>
        </p:blipFill>
        <p:spPr>
          <a:xfrm>
            <a:off x="1090424" y="4678878"/>
            <a:ext cx="7395089" cy="542731"/>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p:spPr>
      </p:pic>
      <p:sp>
        <p:nvSpPr>
          <p:cNvPr id="10" name="矩形 9">
            <a:extLst>
              <a:ext uri="{FF2B5EF4-FFF2-40B4-BE49-F238E27FC236}">
                <a16:creationId xmlns:a16="http://schemas.microsoft.com/office/drawing/2014/main" id="{283CD00B-5B4A-46D2-8D68-6D8E6A0201AA}"/>
              </a:ext>
            </a:extLst>
          </p:cNvPr>
          <p:cNvSpPr/>
          <p:nvPr/>
        </p:nvSpPr>
        <p:spPr>
          <a:xfrm>
            <a:off x="971817" y="840545"/>
            <a:ext cx="956352" cy="461665"/>
          </a:xfrm>
          <a:prstGeom prst="rect">
            <a:avLst/>
          </a:prstGeom>
        </p:spPr>
        <p:txBody>
          <a:bodyPr wrap="none">
            <a:spAutoFit/>
          </a:bodyPr>
          <a:lstStyle/>
          <a:p>
            <a:r>
              <a:rPr lang="en-US" altLang="zh-TW" sz="2400" kern="0" spc="-15" dirty="0">
                <a:latin typeface="+mn-ea"/>
                <a:cs typeface="SimSun" panose="02010600030101010101" pitchFamily="2" charset="-122"/>
              </a:rPr>
              <a:t>F</a:t>
            </a:r>
            <a:r>
              <a:rPr lang="zh-TW" altLang="zh-TW" sz="2400" kern="0" spc="-15" dirty="0">
                <a:latin typeface="+mn-ea"/>
                <a:cs typeface="SimSun" panose="02010600030101010101" pitchFamily="2" charset="-122"/>
              </a:rPr>
              <a:t>地區</a:t>
            </a:r>
            <a:endParaRPr lang="zh-TW" altLang="en-US" sz="2400" dirty="0">
              <a:latin typeface="+mn-ea"/>
            </a:endParaRPr>
          </a:p>
        </p:txBody>
      </p:sp>
    </p:spTree>
    <p:extLst>
      <p:ext uri="{BB962C8B-B14F-4D97-AF65-F5344CB8AC3E}">
        <p14:creationId xmlns:p14="http://schemas.microsoft.com/office/powerpoint/2010/main" val="231963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817437" y="-38659"/>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17436" y="3641826"/>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76</a:t>
            </a:fld>
            <a:endParaRPr lang="zh-CN" altLang="en-US" dirty="0"/>
          </a:p>
        </p:txBody>
      </p:sp>
      <p:sp>
        <p:nvSpPr>
          <p:cNvPr id="4" name="矩形 3">
            <a:extLst>
              <a:ext uri="{FF2B5EF4-FFF2-40B4-BE49-F238E27FC236}">
                <a16:creationId xmlns:a16="http://schemas.microsoft.com/office/drawing/2014/main" id="{8C44E8E2-A93B-4FAB-8CF5-4FFF39C8BDC4}"/>
              </a:ext>
            </a:extLst>
          </p:cNvPr>
          <p:cNvSpPr/>
          <p:nvPr/>
        </p:nvSpPr>
        <p:spPr>
          <a:xfrm>
            <a:off x="1036509" y="1091625"/>
            <a:ext cx="1027845" cy="461665"/>
          </a:xfrm>
          <a:prstGeom prst="rect">
            <a:avLst/>
          </a:prstGeom>
        </p:spPr>
        <p:txBody>
          <a:bodyPr wrap="none">
            <a:spAutoFit/>
          </a:bodyPr>
          <a:lstStyle/>
          <a:p>
            <a:r>
              <a:rPr lang="en-US" altLang="zh-TW" sz="2400" dirty="0">
                <a:latin typeface="+mn-ea"/>
              </a:rPr>
              <a:t>G</a:t>
            </a:r>
            <a:r>
              <a:rPr lang="zh-TW" altLang="en-US" sz="2400" dirty="0">
                <a:latin typeface="+mn-ea"/>
              </a:rPr>
              <a:t>地區</a:t>
            </a:r>
          </a:p>
        </p:txBody>
      </p:sp>
      <p:sp>
        <p:nvSpPr>
          <p:cNvPr id="6" name="矩形 5">
            <a:extLst>
              <a:ext uri="{FF2B5EF4-FFF2-40B4-BE49-F238E27FC236}">
                <a16:creationId xmlns:a16="http://schemas.microsoft.com/office/drawing/2014/main" id="{6271A063-90A0-4DD7-BD22-88150195A4D8}"/>
              </a:ext>
            </a:extLst>
          </p:cNvPr>
          <p:cNvSpPr/>
          <p:nvPr/>
        </p:nvSpPr>
        <p:spPr>
          <a:xfrm>
            <a:off x="817436" y="1648653"/>
            <a:ext cx="7603455" cy="1938992"/>
          </a:xfrm>
          <a:prstGeom prst="rect">
            <a:avLst/>
          </a:prstGeom>
        </p:spPr>
        <p:txBody>
          <a:bodyPr wrap="square">
            <a:spAutoFit/>
          </a:bodyPr>
          <a:lstStyle/>
          <a:p>
            <a:pPr marL="285750" indent="-285750">
              <a:buFont typeface="Arial" panose="020B0604020202020204" pitchFamily="34" charset="0"/>
              <a:buChar char="•"/>
            </a:pPr>
            <a:r>
              <a:rPr lang="zh-TW" altLang="en-US" sz="2000" dirty="0"/>
              <a:t>整體用油情形有逐年減少趨勢，每年用油情形較不規律</a:t>
            </a:r>
            <a:endParaRPr lang="en-US" altLang="zh-TW" sz="2000" dirty="0"/>
          </a:p>
          <a:p>
            <a:pPr marL="285750" indent="-285750">
              <a:buFont typeface="Arial" panose="020B0604020202020204" pitchFamily="34" charset="0"/>
              <a:buChar char="•"/>
            </a:pPr>
            <a:r>
              <a:rPr lang="en-US" altLang="zh-TW" sz="2000" dirty="0"/>
              <a:t>2009</a:t>
            </a:r>
            <a:r>
              <a:rPr lang="zh-TW" altLang="en-US" sz="2000" dirty="0"/>
              <a:t>至</a:t>
            </a:r>
            <a:r>
              <a:rPr lang="en-US" altLang="zh-TW" sz="2000" dirty="0"/>
              <a:t>2011</a:t>
            </a:r>
            <a:r>
              <a:rPr lang="zh-TW" altLang="en-US" sz="2000" dirty="0"/>
              <a:t>年間</a:t>
            </a:r>
            <a:r>
              <a:rPr lang="en-US" altLang="zh-TW" sz="2000" dirty="0"/>
              <a:t>4</a:t>
            </a:r>
            <a:r>
              <a:rPr lang="zh-TW" altLang="en-US" sz="2000" dirty="0"/>
              <a:t>至</a:t>
            </a:r>
            <a:r>
              <a:rPr lang="en-US" altLang="zh-TW" sz="2000" dirty="0"/>
              <a:t>7</a:t>
            </a:r>
            <a:r>
              <a:rPr lang="zh-TW" altLang="en-US" sz="2000" dirty="0"/>
              <a:t>月為用油高峰</a:t>
            </a:r>
            <a:endParaRPr lang="en-US" altLang="zh-TW" sz="2000" dirty="0"/>
          </a:p>
          <a:p>
            <a:pPr marL="285750" indent="-285750">
              <a:buFont typeface="Arial" panose="020B0604020202020204" pitchFamily="34" charset="0"/>
              <a:buChar char="•"/>
            </a:pPr>
            <a:r>
              <a:rPr lang="en-US" altLang="zh-TW" sz="2000" dirty="0"/>
              <a:t>2012</a:t>
            </a:r>
            <a:r>
              <a:rPr lang="zh-TW" altLang="en-US" sz="2000" dirty="0"/>
              <a:t>年至</a:t>
            </a:r>
            <a:r>
              <a:rPr lang="en-US" altLang="zh-TW" sz="2000" dirty="0"/>
              <a:t>2019</a:t>
            </a:r>
            <a:r>
              <a:rPr lang="zh-TW" altLang="en-US" sz="2000" dirty="0"/>
              <a:t>年用油量高、低點差異較大，可以判定離群值較多</a:t>
            </a:r>
            <a:endParaRPr lang="en-US" altLang="zh-TW" sz="2000" dirty="0"/>
          </a:p>
          <a:p>
            <a:pPr marL="285750" indent="-285750">
              <a:buFont typeface="Arial" panose="020B0604020202020204" pitchFamily="34" charset="0"/>
              <a:buChar char="•"/>
            </a:pPr>
            <a:r>
              <a:rPr lang="zh-TW" altLang="en-US" sz="2000" dirty="0">
                <a:solidFill>
                  <a:srgbClr val="800000"/>
                </a:solidFill>
              </a:rPr>
              <a:t>用油量逐年減少趨勢</a:t>
            </a:r>
            <a:r>
              <a:rPr lang="zh-TW" altLang="en-US" sz="2000" dirty="0"/>
              <a:t>，</a:t>
            </a:r>
            <a:r>
              <a:rPr lang="zh-TW" altLang="en-US" sz="2000" dirty="0">
                <a:solidFill>
                  <a:srgbClr val="800000"/>
                </a:solidFill>
              </a:rPr>
              <a:t>經研析該地區裝備因老舊有汰除現象</a:t>
            </a:r>
            <a:r>
              <a:rPr lang="zh-TW" altLang="en-US" sz="2000" dirty="0"/>
              <a:t>，</a:t>
            </a:r>
            <a:r>
              <a:rPr lang="zh-TW" altLang="en-US" sz="2000" dirty="0">
                <a:solidFill>
                  <a:srgbClr val="800000"/>
                </a:solidFill>
              </a:rPr>
              <a:t>且用油量亦不高</a:t>
            </a:r>
            <a:r>
              <a:rPr lang="zh-TW" altLang="en-US" sz="2000" dirty="0"/>
              <a:t>，除執行一般例行性任務外，</a:t>
            </a:r>
            <a:r>
              <a:rPr lang="zh-TW" altLang="en-US" sz="2000" dirty="0">
                <a:solidFill>
                  <a:srgbClr val="800000"/>
                </a:solidFill>
              </a:rPr>
              <a:t>肩負臨時性巡邏任務</a:t>
            </a:r>
            <a:r>
              <a:rPr lang="zh-TW" altLang="en-US" sz="2000" dirty="0"/>
              <a:t>。</a:t>
            </a:r>
          </a:p>
        </p:txBody>
      </p:sp>
      <p:pic>
        <p:nvPicPr>
          <p:cNvPr id="9" name="圖片 8">
            <a:extLst>
              <a:ext uri="{FF2B5EF4-FFF2-40B4-BE49-F238E27FC236}">
                <a16:creationId xmlns:a16="http://schemas.microsoft.com/office/drawing/2014/main" id="{DEA37895-E788-44BD-894C-93BD8BE3868D}"/>
              </a:ext>
            </a:extLst>
          </p:cNvPr>
          <p:cNvPicPr/>
          <p:nvPr/>
        </p:nvPicPr>
        <p:blipFill rotWithShape="1">
          <a:blip r:embed="rId3">
            <a:extLst>
              <a:ext uri="{28A0092B-C50C-407E-A947-70E740481C1C}">
                <a14:useLocalDpi xmlns:a14="http://schemas.microsoft.com/office/drawing/2010/main" val="0"/>
              </a:ext>
            </a:extLst>
          </a:blip>
          <a:srcRect t="8813"/>
          <a:stretch/>
        </p:blipFill>
        <p:spPr bwMode="auto">
          <a:xfrm>
            <a:off x="817436" y="3641826"/>
            <a:ext cx="7852725" cy="3032105"/>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4231DA5C-D70F-4ADA-A49F-F4E2CDDD19DC}"/>
              </a:ext>
            </a:extLst>
          </p:cNvPr>
          <p:cNvPicPr/>
          <p:nvPr/>
        </p:nvPicPr>
        <p:blipFill rotWithShape="1">
          <a:blip r:embed="rId3">
            <a:extLst>
              <a:ext uri="{28A0092B-C50C-407E-A947-70E740481C1C}">
                <a14:useLocalDpi xmlns:a14="http://schemas.microsoft.com/office/drawing/2010/main" val="0"/>
              </a:ext>
            </a:extLst>
          </a:blip>
          <a:srcRect l="33899" t="8813" r="3175"/>
          <a:stretch/>
        </p:blipFill>
        <p:spPr bwMode="auto">
          <a:xfrm>
            <a:off x="3479470" y="3641826"/>
            <a:ext cx="4941421" cy="3032105"/>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圖片 9">
            <a:extLst>
              <a:ext uri="{FF2B5EF4-FFF2-40B4-BE49-F238E27FC236}">
                <a16:creationId xmlns:a16="http://schemas.microsoft.com/office/drawing/2014/main" id="{3EDF30D9-EBB9-4C68-A7B4-8AE9CE9BD35C}"/>
              </a:ext>
            </a:extLst>
          </p:cNvPr>
          <p:cNvPicPr/>
          <p:nvPr/>
        </p:nvPicPr>
        <p:blipFill rotWithShape="1">
          <a:blip r:embed="rId3">
            <a:extLst>
              <a:ext uri="{28A0092B-C50C-407E-A947-70E740481C1C}">
                <a14:useLocalDpi xmlns:a14="http://schemas.microsoft.com/office/drawing/2010/main" val="0"/>
              </a:ext>
            </a:extLst>
          </a:blip>
          <a:srcRect l="8191" t="8813" r="69125"/>
          <a:stretch/>
        </p:blipFill>
        <p:spPr bwMode="auto">
          <a:xfrm>
            <a:off x="1460665" y="3641826"/>
            <a:ext cx="1781300" cy="3032105"/>
          </a:xfrm>
          <a:prstGeom prst="rect">
            <a:avLst/>
          </a:prstGeom>
          <a:ln w="38100" cap="sq">
            <a:solidFill>
              <a:schemeClr val="bg2">
                <a:lumMod val="50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020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738131" y="-189537"/>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77</a:t>
            </a:fld>
            <a:endParaRPr lang="zh-CN" altLang="en-US" dirty="0"/>
          </a:p>
        </p:txBody>
      </p:sp>
      <p:sp>
        <p:nvSpPr>
          <p:cNvPr id="4" name="矩形 3">
            <a:extLst>
              <a:ext uri="{FF2B5EF4-FFF2-40B4-BE49-F238E27FC236}">
                <a16:creationId xmlns:a16="http://schemas.microsoft.com/office/drawing/2014/main" id="{B80E990D-0302-42DA-BEC7-056D0ECC866D}"/>
              </a:ext>
            </a:extLst>
          </p:cNvPr>
          <p:cNvSpPr/>
          <p:nvPr/>
        </p:nvSpPr>
        <p:spPr>
          <a:xfrm>
            <a:off x="638547" y="1219674"/>
            <a:ext cx="8244557" cy="3170099"/>
          </a:xfrm>
          <a:prstGeom prst="rect">
            <a:avLst/>
          </a:prstGeom>
        </p:spPr>
        <p:txBody>
          <a:bodyPr wrap="square">
            <a:spAutoFit/>
          </a:bodyPr>
          <a:lstStyle/>
          <a:p>
            <a:pPr marL="342900" indent="-342900">
              <a:buFont typeface="Arial" panose="020B0604020202020204" pitchFamily="34" charset="0"/>
              <a:buChar char="•"/>
            </a:pPr>
            <a:r>
              <a:rPr lang="zh-TW" altLang="en-US" sz="2000" dirty="0">
                <a:solidFill>
                  <a:srgbClr val="800000"/>
                </a:solidFill>
              </a:rPr>
              <a:t>本地區資料缺漏的部分計</a:t>
            </a:r>
            <a:r>
              <a:rPr lang="en-US" altLang="zh-TW" sz="2000" dirty="0">
                <a:solidFill>
                  <a:srgbClr val="800000"/>
                </a:solidFill>
              </a:rPr>
              <a:t>393</a:t>
            </a:r>
            <a:r>
              <a:rPr lang="zh-TW" altLang="en-US" sz="2000" dirty="0">
                <a:solidFill>
                  <a:srgbClr val="800000"/>
                </a:solidFill>
              </a:rPr>
              <a:t>筆</a:t>
            </a:r>
            <a:r>
              <a:rPr lang="zh-TW" altLang="en-US" sz="2000" dirty="0"/>
              <a:t>，原資料集變異數為</a:t>
            </a:r>
            <a:r>
              <a:rPr lang="en-US" altLang="zh-TW" sz="2000" dirty="0"/>
              <a:t>0.43</a:t>
            </a:r>
            <a:r>
              <a:rPr lang="zh-TW" altLang="en-US" sz="2000" dirty="0"/>
              <a:t>，經補正後為</a:t>
            </a:r>
            <a:r>
              <a:rPr lang="en-US" altLang="zh-TW" sz="2000" dirty="0"/>
              <a:t>0.31</a:t>
            </a:r>
            <a:r>
              <a:rPr lang="zh-TW" altLang="en-US" sz="2000" dirty="0"/>
              <a:t>，已明顯下降</a:t>
            </a:r>
            <a:endParaRPr lang="en-US" altLang="zh-TW" sz="2000" dirty="0"/>
          </a:p>
          <a:p>
            <a:pPr marL="342900" indent="-342900">
              <a:buFont typeface="Arial" panose="020B0604020202020204" pitchFamily="34" charset="0"/>
              <a:buChar char="•"/>
            </a:pPr>
            <a:r>
              <a:rPr lang="en-US" altLang="zh-TW" sz="2000" dirty="0"/>
              <a:t>SARIMA</a:t>
            </a:r>
            <a:r>
              <a:rPr lang="zh-TW" altLang="en-US" sz="2000" dirty="0"/>
              <a:t>模型參數</a:t>
            </a:r>
            <a:r>
              <a:rPr lang="en-US" altLang="zh-TW" sz="2000" dirty="0"/>
              <a:t>(5,1,2) (1,1,1)7</a:t>
            </a:r>
            <a:r>
              <a:rPr lang="zh-TW" altLang="en-US" sz="2000" dirty="0"/>
              <a:t>較佳，驗證準確度</a:t>
            </a:r>
            <a:r>
              <a:rPr lang="en-US" altLang="zh-TW" sz="2000" dirty="0"/>
              <a:t>MAPE </a:t>
            </a:r>
            <a:r>
              <a:rPr lang="zh-TW" altLang="en-US" sz="2000" dirty="0"/>
              <a:t>及</a:t>
            </a:r>
            <a:r>
              <a:rPr lang="en-US" altLang="zh-TW" sz="2000" dirty="0"/>
              <a:t>MAE</a:t>
            </a:r>
            <a:r>
              <a:rPr lang="zh-TW" altLang="en-US" sz="2000" dirty="0"/>
              <a:t>分別為</a:t>
            </a:r>
            <a:r>
              <a:rPr lang="en-US" altLang="zh-TW" sz="2000" dirty="0"/>
              <a:t>28.62%</a:t>
            </a:r>
            <a:r>
              <a:rPr lang="zh-TW" altLang="en-US" sz="2000" dirty="0"/>
              <a:t>、</a:t>
            </a:r>
            <a:r>
              <a:rPr lang="en-US" altLang="zh-TW" sz="2000" dirty="0"/>
              <a:t>923.41</a:t>
            </a:r>
            <a:r>
              <a:rPr lang="zh-TW" altLang="en-US" sz="2000" dirty="0"/>
              <a:t>。</a:t>
            </a:r>
          </a:p>
          <a:p>
            <a:pPr marL="342900" indent="-342900">
              <a:buFont typeface="Arial" panose="020B0604020202020204" pitchFamily="34" charset="0"/>
              <a:buChar char="•"/>
            </a:pPr>
            <a:r>
              <a:rPr lang="en-US" altLang="zh-TW" sz="2000" dirty="0"/>
              <a:t>Holt-Winters </a:t>
            </a:r>
            <a:r>
              <a:rPr lang="zh-TW" altLang="en-US" sz="2000" dirty="0"/>
              <a:t>模型，執行參數驗證，得出</a:t>
            </a:r>
            <a:r>
              <a:rPr lang="en-US" altLang="zh-TW" sz="2000" dirty="0"/>
              <a:t>α</a:t>
            </a:r>
            <a:r>
              <a:rPr lang="zh-TW" altLang="en-US" sz="2000" dirty="0"/>
              <a:t>水平項參數約</a:t>
            </a:r>
            <a:r>
              <a:rPr lang="en-US" altLang="zh-TW" sz="2000" dirty="0"/>
              <a:t>0.23</a:t>
            </a:r>
            <a:r>
              <a:rPr lang="zh-TW" altLang="en-US" sz="2000" dirty="0"/>
              <a:t>，</a:t>
            </a:r>
            <a:r>
              <a:rPr lang="en-US" altLang="zh-TW" sz="2000" dirty="0"/>
              <a:t>β</a:t>
            </a:r>
            <a:r>
              <a:rPr lang="zh-TW" altLang="en-US" sz="2000" dirty="0"/>
              <a:t>趨勢項參數為</a:t>
            </a:r>
            <a:r>
              <a:rPr lang="en-US" altLang="zh-TW" sz="2000" dirty="0"/>
              <a:t>0</a:t>
            </a:r>
            <a:r>
              <a:rPr lang="zh-TW" altLang="en-US" sz="2000" dirty="0"/>
              <a:t>，</a:t>
            </a:r>
            <a:r>
              <a:rPr lang="en-US" altLang="zh-TW" sz="2000" dirty="0"/>
              <a:t>γ</a:t>
            </a:r>
            <a:r>
              <a:rPr lang="zh-TW" altLang="en-US" sz="2000" dirty="0"/>
              <a:t>週期參數為</a:t>
            </a:r>
            <a:r>
              <a:rPr lang="en-US" altLang="zh-TW" sz="2000" dirty="0"/>
              <a:t>0.31</a:t>
            </a:r>
            <a:r>
              <a:rPr lang="zh-TW" altLang="en-US" sz="2000" dirty="0"/>
              <a:t>，因</a:t>
            </a:r>
            <a:r>
              <a:rPr lang="en-US" altLang="zh-TW" sz="2000" dirty="0"/>
              <a:t>β</a:t>
            </a:r>
            <a:r>
              <a:rPr lang="zh-TW" altLang="en-US" sz="2000" dirty="0"/>
              <a:t>趨勢項參數為</a:t>
            </a:r>
            <a:r>
              <a:rPr lang="en-US" altLang="zh-TW" sz="2000" dirty="0"/>
              <a:t>0</a:t>
            </a:r>
            <a:r>
              <a:rPr lang="zh-TW" altLang="en-US" sz="2000" dirty="0"/>
              <a:t>，該地區適用二次指數平滑法模型，驗證準確度</a:t>
            </a:r>
            <a:r>
              <a:rPr lang="en-US" altLang="zh-TW" sz="2000" dirty="0"/>
              <a:t>MAPE </a:t>
            </a:r>
            <a:r>
              <a:rPr lang="zh-TW" altLang="en-US" sz="2000" dirty="0"/>
              <a:t>及</a:t>
            </a:r>
            <a:r>
              <a:rPr lang="en-US" altLang="zh-TW" sz="2000" dirty="0"/>
              <a:t>MAE</a:t>
            </a:r>
            <a:r>
              <a:rPr lang="zh-TW" altLang="en-US" sz="2000" dirty="0"/>
              <a:t>分別為</a:t>
            </a:r>
            <a:r>
              <a:rPr lang="en-US" altLang="zh-TW" sz="2000" dirty="0"/>
              <a:t>24.72%</a:t>
            </a:r>
            <a:r>
              <a:rPr lang="zh-TW" altLang="en-US" sz="2000" dirty="0"/>
              <a:t>、</a:t>
            </a:r>
            <a:r>
              <a:rPr lang="en-US" altLang="zh-TW" sz="2000" dirty="0"/>
              <a:t>845.74</a:t>
            </a:r>
            <a:r>
              <a:rPr lang="zh-TW" altLang="en-US" sz="2000" dirty="0"/>
              <a:t>。</a:t>
            </a:r>
          </a:p>
          <a:p>
            <a:pPr marL="342900" indent="-342900">
              <a:buFont typeface="Arial" panose="020B0604020202020204" pitchFamily="34" charset="0"/>
              <a:buChar char="•"/>
            </a:pPr>
            <a:r>
              <a:rPr lang="zh-TW" altLang="en-US" sz="2000" dirty="0"/>
              <a:t>分解法模型，執行參數驗證，趨勢成分</a:t>
            </a:r>
            <a:r>
              <a:rPr lang="en-US" altLang="zh-TW" sz="2000" dirty="0"/>
              <a:t>T=4058.32</a:t>
            </a:r>
            <a:r>
              <a:rPr lang="zh-TW" altLang="en-US" sz="2000" dirty="0"/>
              <a:t>，季節成分</a:t>
            </a:r>
            <a:r>
              <a:rPr lang="en-US" altLang="zh-TW" sz="2000" dirty="0"/>
              <a:t>S=0.997</a:t>
            </a:r>
            <a:r>
              <a:rPr lang="zh-TW" altLang="en-US" sz="2000" dirty="0"/>
              <a:t>，循環成分</a:t>
            </a:r>
            <a:r>
              <a:rPr lang="en-US" altLang="zh-TW" sz="2000" dirty="0"/>
              <a:t>C=4057.99</a:t>
            </a:r>
            <a:r>
              <a:rPr lang="zh-TW" altLang="en-US" sz="2000" dirty="0"/>
              <a:t>，不規則成分</a:t>
            </a:r>
            <a:r>
              <a:rPr lang="en-US" altLang="zh-TW" sz="2000" dirty="0"/>
              <a:t>I=0.999</a:t>
            </a:r>
            <a:r>
              <a:rPr lang="zh-TW" altLang="en-US" sz="2000" dirty="0"/>
              <a:t>，驗證準確度</a:t>
            </a:r>
            <a:r>
              <a:rPr lang="en-US" altLang="zh-TW" sz="2000" dirty="0"/>
              <a:t>MAPE </a:t>
            </a:r>
            <a:r>
              <a:rPr lang="zh-TW" altLang="en-US" sz="2000" dirty="0"/>
              <a:t>及</a:t>
            </a:r>
            <a:r>
              <a:rPr lang="en-US" altLang="zh-TW" sz="2000" dirty="0"/>
              <a:t>MAE</a:t>
            </a:r>
            <a:r>
              <a:rPr lang="zh-TW" altLang="en-US" sz="2000" dirty="0"/>
              <a:t>分別為</a:t>
            </a:r>
            <a:r>
              <a:rPr lang="en-US" altLang="zh-TW" sz="2000" dirty="0"/>
              <a:t>32.78%</a:t>
            </a:r>
            <a:r>
              <a:rPr lang="zh-TW" altLang="en-US" sz="2000" dirty="0"/>
              <a:t>、</a:t>
            </a:r>
            <a:r>
              <a:rPr lang="en-US" altLang="zh-TW" sz="2000" dirty="0"/>
              <a:t>1067.74</a:t>
            </a:r>
            <a:r>
              <a:rPr lang="zh-TW" altLang="en-US" sz="2000" dirty="0"/>
              <a:t>。</a:t>
            </a:r>
          </a:p>
        </p:txBody>
      </p:sp>
      <p:graphicFrame>
        <p:nvGraphicFramePr>
          <p:cNvPr id="5" name="表格 4">
            <a:extLst>
              <a:ext uri="{FF2B5EF4-FFF2-40B4-BE49-F238E27FC236}">
                <a16:creationId xmlns:a16="http://schemas.microsoft.com/office/drawing/2014/main" id="{1B9B8DC3-8CCE-4D31-8339-E9B9CA442448}"/>
              </a:ext>
            </a:extLst>
          </p:cNvPr>
          <p:cNvGraphicFramePr>
            <a:graphicFrameLocks noGrp="1"/>
          </p:cNvGraphicFramePr>
          <p:nvPr>
            <p:extLst>
              <p:ext uri="{D42A27DB-BD31-4B8C-83A1-F6EECF244321}">
                <p14:modId xmlns:p14="http://schemas.microsoft.com/office/powerpoint/2010/main" val="1773508918"/>
              </p:ext>
            </p:extLst>
          </p:nvPr>
        </p:nvGraphicFramePr>
        <p:xfrm>
          <a:off x="827820" y="4329620"/>
          <a:ext cx="7414306" cy="2204912"/>
        </p:xfrm>
        <a:graphic>
          <a:graphicData uri="http://schemas.openxmlformats.org/drawingml/2006/table">
            <a:tbl>
              <a:tblPr firstRow="1" firstCol="1" bandRow="1">
                <a:tableStyleId>{00A15C55-8517-42AA-B614-E9B94910E393}</a:tableStyleId>
              </a:tblPr>
              <a:tblGrid>
                <a:gridCol w="2665138">
                  <a:extLst>
                    <a:ext uri="{9D8B030D-6E8A-4147-A177-3AD203B41FA5}">
                      <a16:colId xmlns:a16="http://schemas.microsoft.com/office/drawing/2014/main" val="2731518444"/>
                    </a:ext>
                  </a:extLst>
                </a:gridCol>
                <a:gridCol w="1971290">
                  <a:extLst>
                    <a:ext uri="{9D8B030D-6E8A-4147-A177-3AD203B41FA5}">
                      <a16:colId xmlns:a16="http://schemas.microsoft.com/office/drawing/2014/main" val="1671187471"/>
                    </a:ext>
                  </a:extLst>
                </a:gridCol>
                <a:gridCol w="1972119">
                  <a:extLst>
                    <a:ext uri="{9D8B030D-6E8A-4147-A177-3AD203B41FA5}">
                      <a16:colId xmlns:a16="http://schemas.microsoft.com/office/drawing/2014/main" val="2710703391"/>
                    </a:ext>
                  </a:extLst>
                </a:gridCol>
                <a:gridCol w="805759">
                  <a:extLst>
                    <a:ext uri="{9D8B030D-6E8A-4147-A177-3AD203B41FA5}">
                      <a16:colId xmlns:a16="http://schemas.microsoft.com/office/drawing/2014/main" val="1676486638"/>
                    </a:ext>
                  </a:extLst>
                </a:gridCol>
              </a:tblGrid>
              <a:tr h="554805">
                <a:tc>
                  <a:txBody>
                    <a:bodyPr/>
                    <a:lstStyle/>
                    <a:p>
                      <a:pPr indent="127000" algn="ctr" hangingPunct="0">
                        <a:lnSpc>
                          <a:spcPts val="2400"/>
                        </a:lnSpc>
                        <a:spcAft>
                          <a:spcPts val="0"/>
                        </a:spcAft>
                      </a:pPr>
                      <a:r>
                        <a:rPr lang="zh-TW" sz="1600" kern="100" dirty="0">
                          <a:effectLst/>
                        </a:rPr>
                        <a:t>模型</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MAPE</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MAE</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257312058"/>
                  </a:ext>
                </a:extLst>
              </a:tr>
              <a:tr h="540497">
                <a:tc>
                  <a:txBody>
                    <a:bodyPr/>
                    <a:lstStyle/>
                    <a:p>
                      <a:pPr indent="127000" algn="ctr" hangingPunct="0">
                        <a:lnSpc>
                          <a:spcPts val="2400"/>
                        </a:lnSpc>
                        <a:spcAft>
                          <a:spcPts val="0"/>
                        </a:spcAft>
                      </a:pPr>
                      <a:r>
                        <a:rPr lang="en-US" sz="1600" kern="100" dirty="0">
                          <a:effectLst/>
                        </a:rPr>
                        <a:t>SARIMA(5,1,2) (1,1,1)7</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28.62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923.41</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589591474"/>
                  </a:ext>
                </a:extLst>
              </a:tr>
              <a:tr h="554805">
                <a:tc>
                  <a:txBody>
                    <a:bodyPr/>
                    <a:lstStyle/>
                    <a:p>
                      <a:pPr indent="127000" algn="ctr" hangingPunct="0">
                        <a:lnSpc>
                          <a:spcPts val="2400"/>
                        </a:lnSpc>
                        <a:spcAft>
                          <a:spcPts val="0"/>
                        </a:spcAft>
                      </a:pP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24.72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845.74</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740655791"/>
                  </a:ext>
                </a:extLst>
              </a:tr>
              <a:tr h="554805">
                <a:tc>
                  <a:txBody>
                    <a:bodyPr/>
                    <a:lstStyle/>
                    <a:p>
                      <a:pPr indent="127000" algn="ctr" hangingPunct="0">
                        <a:lnSpc>
                          <a:spcPts val="2400"/>
                        </a:lnSpc>
                        <a:spcAft>
                          <a:spcPts val="0"/>
                        </a:spcAft>
                      </a:pPr>
                      <a:r>
                        <a:rPr lang="zh-TW" sz="1600" kern="100">
                          <a:effectLst/>
                        </a:rPr>
                        <a:t>分解法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32.78</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1067.74</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773871759"/>
                  </a:ext>
                </a:extLst>
              </a:tr>
            </a:tbl>
          </a:graphicData>
        </a:graphic>
      </p:graphicFrame>
      <p:sp>
        <p:nvSpPr>
          <p:cNvPr id="6" name="Rectangle 1">
            <a:extLst>
              <a:ext uri="{FF2B5EF4-FFF2-40B4-BE49-F238E27FC236}">
                <a16:creationId xmlns:a16="http://schemas.microsoft.com/office/drawing/2014/main" id="{6672EA4D-7F57-4C9E-8E20-8E9B720CE319}"/>
              </a:ext>
            </a:extLst>
          </p:cNvPr>
          <p:cNvSpPr>
            <a:spLocks noChangeArrowheads="1"/>
          </p:cNvSpPr>
          <p:nvPr/>
        </p:nvSpPr>
        <p:spPr bwMode="auto">
          <a:xfrm>
            <a:off x="6382719" y="3429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2066">
                <a:ln>
                  <a:noFill/>
                </a:ln>
                <a:solidFill>
                  <a:schemeClr val="tx1"/>
                </a:solidFill>
                <a:effectLst/>
                <a:ea typeface="標楷體" panose="03000509000000000000" pitchFamily="65" charset="-120"/>
                <a:cs typeface="Times New Roman" panose="02020603050405020304" pitchFamily="18" charset="0"/>
              </a:rPr>
              <a:t>4.18</a:t>
            </a:r>
            <a:r>
              <a:rPr kumimoji="0" lang="en-US" altLang="zh-TW" sz="1400" b="0" i="0" u="none" strike="noStrike" cap="none" normalizeH="0" baseline="0" dirty="0" bmk="_Hlk26832066">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2066">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G</a:t>
            </a:r>
            <a:r>
              <a:rPr kumimoji="0" lang="zh-TW" altLang="en-US" sz="1400" b="1" i="0" u="none" strike="noStrike" cap="none" normalizeH="0" baseline="0" dirty="0" bmk="_Hlk26832066">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306DB67A-EBE7-4288-B658-59715FCA9FDD}"/>
              </a:ext>
            </a:extLst>
          </p:cNvPr>
          <p:cNvPicPr>
            <a:picLocks noChangeAspect="1"/>
          </p:cNvPicPr>
          <p:nvPr/>
        </p:nvPicPr>
        <p:blipFill rotWithShape="1">
          <a:blip r:embed="rId3">
            <a:extLst>
              <a:ext uri="{28A0092B-C50C-407E-A947-70E740481C1C}">
                <a14:useLocalDpi xmlns:a14="http://schemas.microsoft.com/office/drawing/2010/main" val="0"/>
              </a:ext>
            </a:extLst>
          </a:blip>
          <a:srcRect t="50548" b="26884"/>
          <a:stretch/>
        </p:blipFill>
        <p:spPr>
          <a:xfrm>
            <a:off x="827820" y="5373667"/>
            <a:ext cx="7456054" cy="604288"/>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
        <p:nvSpPr>
          <p:cNvPr id="10" name="矩形 9">
            <a:extLst>
              <a:ext uri="{FF2B5EF4-FFF2-40B4-BE49-F238E27FC236}">
                <a16:creationId xmlns:a16="http://schemas.microsoft.com/office/drawing/2014/main" id="{8EB4EFB8-5C86-44EF-9EA5-5C69675028E4}"/>
              </a:ext>
            </a:extLst>
          </p:cNvPr>
          <p:cNvSpPr/>
          <p:nvPr/>
        </p:nvSpPr>
        <p:spPr>
          <a:xfrm>
            <a:off x="827820" y="758009"/>
            <a:ext cx="1027845" cy="461665"/>
          </a:xfrm>
          <a:prstGeom prst="rect">
            <a:avLst/>
          </a:prstGeom>
        </p:spPr>
        <p:txBody>
          <a:bodyPr wrap="none">
            <a:spAutoFit/>
          </a:bodyPr>
          <a:lstStyle/>
          <a:p>
            <a:r>
              <a:rPr lang="en-US" altLang="zh-TW" sz="2400" dirty="0">
                <a:latin typeface="+mn-ea"/>
              </a:rPr>
              <a:t>G</a:t>
            </a:r>
            <a:r>
              <a:rPr lang="zh-TW" altLang="en-US" sz="2400" dirty="0">
                <a:latin typeface="+mn-ea"/>
              </a:rPr>
              <a:t>地區</a:t>
            </a:r>
          </a:p>
        </p:txBody>
      </p:sp>
    </p:spTree>
    <p:extLst>
      <p:ext uri="{BB962C8B-B14F-4D97-AF65-F5344CB8AC3E}">
        <p14:creationId xmlns:p14="http://schemas.microsoft.com/office/powerpoint/2010/main" val="4966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656689" y="-43518"/>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78</a:t>
            </a:fld>
            <a:endParaRPr lang="zh-CN" altLang="en-US" dirty="0"/>
          </a:p>
        </p:txBody>
      </p:sp>
      <p:sp>
        <p:nvSpPr>
          <p:cNvPr id="4" name="矩形 3">
            <a:extLst>
              <a:ext uri="{FF2B5EF4-FFF2-40B4-BE49-F238E27FC236}">
                <a16:creationId xmlns:a16="http://schemas.microsoft.com/office/drawing/2014/main" id="{41B17BFB-8CE9-4621-A8DB-AD6D7B1086B6}"/>
              </a:ext>
            </a:extLst>
          </p:cNvPr>
          <p:cNvSpPr/>
          <p:nvPr/>
        </p:nvSpPr>
        <p:spPr>
          <a:xfrm>
            <a:off x="738131" y="914358"/>
            <a:ext cx="1034257" cy="461665"/>
          </a:xfrm>
          <a:prstGeom prst="rect">
            <a:avLst/>
          </a:prstGeom>
        </p:spPr>
        <p:txBody>
          <a:bodyPr wrap="none">
            <a:spAutoFit/>
          </a:bodyPr>
          <a:lstStyle/>
          <a:p>
            <a:r>
              <a:rPr lang="en-US" altLang="zh-TW" sz="2400" dirty="0">
                <a:latin typeface="+mn-ea"/>
              </a:rPr>
              <a:t>H</a:t>
            </a:r>
            <a:r>
              <a:rPr lang="zh-TW" altLang="en-US" sz="2400" dirty="0">
                <a:latin typeface="+mn-ea"/>
              </a:rPr>
              <a:t>地區</a:t>
            </a:r>
          </a:p>
        </p:txBody>
      </p:sp>
      <p:sp>
        <p:nvSpPr>
          <p:cNvPr id="6" name="矩形 5">
            <a:extLst>
              <a:ext uri="{FF2B5EF4-FFF2-40B4-BE49-F238E27FC236}">
                <a16:creationId xmlns:a16="http://schemas.microsoft.com/office/drawing/2014/main" id="{F3978C4C-6AAA-4AEC-BD93-3824F9A26352}"/>
              </a:ext>
            </a:extLst>
          </p:cNvPr>
          <p:cNvSpPr/>
          <p:nvPr/>
        </p:nvSpPr>
        <p:spPr>
          <a:xfrm>
            <a:off x="656689" y="1371456"/>
            <a:ext cx="8013472" cy="1938992"/>
          </a:xfrm>
          <a:prstGeom prst="rect">
            <a:avLst/>
          </a:prstGeom>
        </p:spPr>
        <p:txBody>
          <a:bodyPr wrap="square">
            <a:spAutoFit/>
          </a:bodyPr>
          <a:lstStyle/>
          <a:p>
            <a:pPr marL="342900" indent="-342900">
              <a:buFont typeface="Arial" panose="020B0604020202020204" pitchFamily="34" charset="0"/>
              <a:buChar char="•"/>
            </a:pPr>
            <a:r>
              <a:rPr lang="en-US" altLang="zh-TW" sz="2000" dirty="0">
                <a:latin typeface="+mn-ea"/>
              </a:rPr>
              <a:t>2009</a:t>
            </a:r>
            <a:r>
              <a:rPr lang="zh-TW" altLang="en-US" sz="2000" dirty="0">
                <a:latin typeface="+mn-ea"/>
              </a:rPr>
              <a:t>至</a:t>
            </a:r>
            <a:r>
              <a:rPr lang="en-US" altLang="zh-TW" sz="2000" dirty="0">
                <a:latin typeface="+mn-ea"/>
              </a:rPr>
              <a:t>2014</a:t>
            </a:r>
            <a:r>
              <a:rPr lang="zh-TW" altLang="en-US" sz="2000" dirty="0">
                <a:latin typeface="+mn-ea"/>
              </a:rPr>
              <a:t>年間</a:t>
            </a:r>
            <a:r>
              <a:rPr lang="en-US" altLang="zh-TW" sz="2000" dirty="0">
                <a:latin typeface="+mn-ea"/>
              </a:rPr>
              <a:t>7</a:t>
            </a:r>
            <a:r>
              <a:rPr lang="zh-TW" altLang="en-US" sz="2000" dirty="0">
                <a:latin typeface="+mn-ea"/>
              </a:rPr>
              <a:t>至</a:t>
            </a:r>
            <a:r>
              <a:rPr lang="en-US" altLang="zh-TW" sz="2000" dirty="0">
                <a:latin typeface="+mn-ea"/>
              </a:rPr>
              <a:t>10</a:t>
            </a:r>
            <a:r>
              <a:rPr lang="zh-TW" altLang="en-US" sz="2000" dirty="0">
                <a:latin typeface="+mn-ea"/>
              </a:rPr>
              <a:t>月為用油高峰</a:t>
            </a:r>
            <a:endParaRPr lang="en-US" altLang="zh-TW" sz="2000" dirty="0">
              <a:latin typeface="+mn-ea"/>
            </a:endParaRPr>
          </a:p>
          <a:p>
            <a:pPr marL="342900" indent="-342900">
              <a:buFont typeface="Arial" panose="020B0604020202020204" pitchFamily="34" charset="0"/>
              <a:buChar char="•"/>
            </a:pPr>
            <a:r>
              <a:rPr lang="en-US" altLang="zh-TW" sz="2000" dirty="0">
                <a:latin typeface="+mn-ea"/>
              </a:rPr>
              <a:t>2016</a:t>
            </a:r>
            <a:r>
              <a:rPr lang="zh-TW" altLang="en-US" sz="2000" dirty="0">
                <a:latin typeface="+mn-ea"/>
              </a:rPr>
              <a:t>至</a:t>
            </a:r>
            <a:r>
              <a:rPr lang="en-US" altLang="zh-TW" sz="2000" dirty="0">
                <a:latin typeface="+mn-ea"/>
              </a:rPr>
              <a:t>2018</a:t>
            </a:r>
            <a:r>
              <a:rPr lang="zh-TW" altLang="en-US" sz="2000" dirty="0">
                <a:latin typeface="+mn-ea"/>
              </a:rPr>
              <a:t>年間逐漸轉換</a:t>
            </a:r>
            <a:r>
              <a:rPr lang="en-US" altLang="zh-TW" sz="2000" dirty="0">
                <a:latin typeface="+mn-ea"/>
              </a:rPr>
              <a:t>1</a:t>
            </a:r>
            <a:r>
              <a:rPr lang="zh-TW" altLang="en-US" sz="2000" dirty="0">
                <a:latin typeface="+mn-ea"/>
              </a:rPr>
              <a:t>至</a:t>
            </a:r>
            <a:r>
              <a:rPr lang="en-US" altLang="zh-TW" sz="2000" dirty="0">
                <a:latin typeface="+mn-ea"/>
              </a:rPr>
              <a:t>4</a:t>
            </a:r>
            <a:r>
              <a:rPr lang="zh-TW" altLang="en-US" sz="2000" dirty="0">
                <a:latin typeface="+mn-ea"/>
              </a:rPr>
              <a:t>月為用油較高，除</a:t>
            </a:r>
            <a:r>
              <a:rPr lang="en-US" altLang="zh-TW" sz="2000" dirty="0">
                <a:latin typeface="+mn-ea"/>
              </a:rPr>
              <a:t>2012</a:t>
            </a:r>
            <a:r>
              <a:rPr lang="zh-TW" altLang="en-US" sz="2000" dirty="0">
                <a:latin typeface="+mn-ea"/>
              </a:rPr>
              <a:t>及</a:t>
            </a:r>
            <a:r>
              <a:rPr lang="en-US" altLang="zh-TW" sz="2000" dirty="0">
                <a:latin typeface="+mn-ea"/>
              </a:rPr>
              <a:t>2015</a:t>
            </a:r>
            <a:r>
              <a:rPr lang="zh-TW" altLang="en-US" sz="2000" dirty="0">
                <a:latin typeface="+mn-ea"/>
              </a:rPr>
              <a:t>年平均用油量為低點，而自</a:t>
            </a:r>
            <a:r>
              <a:rPr lang="en-US" altLang="zh-TW" sz="2000" dirty="0">
                <a:solidFill>
                  <a:srgbClr val="800000"/>
                </a:solidFill>
                <a:latin typeface="+mn-ea"/>
              </a:rPr>
              <a:t>2012</a:t>
            </a:r>
            <a:r>
              <a:rPr lang="zh-TW" altLang="en-US" sz="2000" dirty="0">
                <a:solidFill>
                  <a:srgbClr val="800000"/>
                </a:solidFill>
                <a:latin typeface="+mn-ea"/>
              </a:rPr>
              <a:t>年至</a:t>
            </a:r>
            <a:r>
              <a:rPr lang="en-US" altLang="zh-TW" sz="2000" dirty="0">
                <a:solidFill>
                  <a:srgbClr val="800000"/>
                </a:solidFill>
                <a:latin typeface="+mn-ea"/>
              </a:rPr>
              <a:t>2019</a:t>
            </a:r>
            <a:r>
              <a:rPr lang="zh-TW" altLang="en-US" sz="2000" dirty="0">
                <a:solidFill>
                  <a:srgbClr val="800000"/>
                </a:solidFill>
                <a:latin typeface="+mn-ea"/>
              </a:rPr>
              <a:t>年用油量高</a:t>
            </a:r>
            <a:r>
              <a:rPr lang="zh-TW" altLang="en-US" sz="2000" dirty="0">
                <a:latin typeface="+mn-ea"/>
              </a:rPr>
              <a:t>、</a:t>
            </a:r>
            <a:r>
              <a:rPr lang="zh-TW" altLang="en-US" sz="2000" dirty="0">
                <a:solidFill>
                  <a:srgbClr val="800000"/>
                </a:solidFill>
                <a:latin typeface="+mn-ea"/>
              </a:rPr>
              <a:t>低點差異較大</a:t>
            </a:r>
            <a:r>
              <a:rPr lang="zh-TW" altLang="en-US" sz="2000" dirty="0">
                <a:latin typeface="+mn-ea"/>
              </a:rPr>
              <a:t>，可以判定</a:t>
            </a:r>
            <a:r>
              <a:rPr lang="zh-TW" altLang="en-US" sz="2000" dirty="0">
                <a:solidFill>
                  <a:srgbClr val="800000"/>
                </a:solidFill>
                <a:latin typeface="+mn-ea"/>
              </a:rPr>
              <a:t>離群值較多</a:t>
            </a:r>
            <a:endParaRPr lang="en-US" altLang="zh-TW" sz="2000" dirty="0">
              <a:solidFill>
                <a:srgbClr val="800000"/>
              </a:solidFill>
              <a:latin typeface="+mn-ea"/>
            </a:endParaRPr>
          </a:p>
          <a:p>
            <a:pPr marL="342900" indent="-342900">
              <a:buFont typeface="Arial" panose="020B0604020202020204" pitchFamily="34" charset="0"/>
              <a:buChar char="•"/>
            </a:pPr>
            <a:r>
              <a:rPr lang="zh-TW" altLang="en-US" sz="2000" dirty="0">
                <a:solidFill>
                  <a:srgbClr val="800000"/>
                </a:solidFill>
                <a:latin typeface="+mn-ea"/>
              </a:rPr>
              <a:t>該地區用油量逐年減少</a:t>
            </a:r>
            <a:r>
              <a:rPr lang="zh-TW" altLang="en-US" sz="2000" dirty="0">
                <a:latin typeface="+mn-ea"/>
              </a:rPr>
              <a:t>，</a:t>
            </a:r>
            <a:r>
              <a:rPr lang="zh-TW" altLang="en-US" sz="2000" dirty="0">
                <a:solidFill>
                  <a:srgbClr val="800000"/>
                </a:solidFill>
                <a:latin typeface="+mn-ea"/>
              </a:rPr>
              <a:t>係因裝備因老舊逐年汰除</a:t>
            </a:r>
            <a:r>
              <a:rPr lang="zh-TW" altLang="en-US" sz="2000" dirty="0">
                <a:latin typeface="+mn-ea"/>
              </a:rPr>
              <a:t>，</a:t>
            </a:r>
            <a:r>
              <a:rPr lang="zh-TW" altLang="en-US" sz="2000" dirty="0">
                <a:solidFill>
                  <a:srgbClr val="800000"/>
                </a:solidFill>
                <a:latin typeface="+mn-ea"/>
              </a:rPr>
              <a:t>而該地區</a:t>
            </a:r>
            <a:r>
              <a:rPr lang="zh-TW" altLang="en-US" sz="2000" dirty="0">
                <a:latin typeface="+mn-ea"/>
              </a:rPr>
              <a:t>為訓練教學場所，</a:t>
            </a:r>
            <a:r>
              <a:rPr lang="zh-TW" altLang="en-US" sz="2000" dirty="0">
                <a:solidFill>
                  <a:srgbClr val="800000"/>
                </a:solidFill>
                <a:latin typeface="+mn-ea"/>
              </a:rPr>
              <a:t>以教學為主</a:t>
            </a:r>
            <a:r>
              <a:rPr lang="zh-TW" altLang="en-US" sz="2000" dirty="0">
                <a:latin typeface="+mn-ea"/>
              </a:rPr>
              <a:t>，</a:t>
            </a:r>
            <a:r>
              <a:rPr lang="zh-TW" altLang="en-US" sz="2000" dirty="0">
                <a:solidFill>
                  <a:srgbClr val="800000"/>
                </a:solidFill>
                <a:latin typeface="+mn-ea"/>
              </a:rPr>
              <a:t>故該地區用油量亦不高現象</a:t>
            </a:r>
          </a:p>
        </p:txBody>
      </p:sp>
      <p:pic>
        <p:nvPicPr>
          <p:cNvPr id="9" name="圖片 8">
            <a:extLst>
              <a:ext uri="{FF2B5EF4-FFF2-40B4-BE49-F238E27FC236}">
                <a16:creationId xmlns:a16="http://schemas.microsoft.com/office/drawing/2014/main" id="{34FBB22B-B413-4FCB-BF06-B898E5DB2D5B}"/>
              </a:ext>
            </a:extLst>
          </p:cNvPr>
          <p:cNvPicPr/>
          <p:nvPr/>
        </p:nvPicPr>
        <p:blipFill rotWithShape="1">
          <a:blip r:embed="rId3">
            <a:extLst>
              <a:ext uri="{28A0092B-C50C-407E-A947-70E740481C1C}">
                <a14:useLocalDpi xmlns:a14="http://schemas.microsoft.com/office/drawing/2010/main" val="0"/>
              </a:ext>
            </a:extLst>
          </a:blip>
          <a:srcRect t="1970"/>
          <a:stretch/>
        </p:blipFill>
        <p:spPr bwMode="auto">
          <a:xfrm>
            <a:off x="827820" y="3346102"/>
            <a:ext cx="7674912" cy="3304080"/>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FE35E5C4-5EE7-4754-8228-72E561004FCE}"/>
              </a:ext>
            </a:extLst>
          </p:cNvPr>
          <p:cNvPicPr/>
          <p:nvPr/>
        </p:nvPicPr>
        <p:blipFill rotWithShape="1">
          <a:blip r:embed="rId3">
            <a:extLst>
              <a:ext uri="{28A0092B-C50C-407E-A947-70E740481C1C}">
                <a14:useLocalDpi xmlns:a14="http://schemas.microsoft.com/office/drawing/2010/main" val="0"/>
              </a:ext>
            </a:extLst>
          </a:blip>
          <a:srcRect l="54370" t="1970" r="9129"/>
          <a:stretch/>
        </p:blipFill>
        <p:spPr bwMode="auto">
          <a:xfrm>
            <a:off x="5000686" y="3346102"/>
            <a:ext cx="2801402" cy="3304080"/>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圖片 9">
            <a:extLst>
              <a:ext uri="{FF2B5EF4-FFF2-40B4-BE49-F238E27FC236}">
                <a16:creationId xmlns:a16="http://schemas.microsoft.com/office/drawing/2014/main" id="{EE442423-20AE-4CFE-A058-510696B6243D}"/>
              </a:ext>
            </a:extLst>
          </p:cNvPr>
          <p:cNvPicPr/>
          <p:nvPr/>
        </p:nvPicPr>
        <p:blipFill rotWithShape="1">
          <a:blip r:embed="rId3">
            <a:extLst>
              <a:ext uri="{28A0092B-C50C-407E-A947-70E740481C1C}">
                <a14:useLocalDpi xmlns:a14="http://schemas.microsoft.com/office/drawing/2010/main" val="0"/>
              </a:ext>
            </a:extLst>
          </a:blip>
          <a:srcRect l="9793" t="1970" r="47811"/>
          <a:stretch/>
        </p:blipFill>
        <p:spPr bwMode="auto">
          <a:xfrm>
            <a:off x="1579418" y="3346102"/>
            <a:ext cx="3253839" cy="3304080"/>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3096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738131" y="-43518"/>
            <a:ext cx="7290054" cy="1499616"/>
          </a:xfrm>
        </p:spPr>
        <p:txBody>
          <a:bodyPr>
            <a:normAutofit/>
          </a:bodyPr>
          <a:lstStyle/>
          <a:p>
            <a:r>
              <a:rPr lang="en-US" altLang="zh-TW" sz="3600" dirty="0">
                <a:latin typeface="+mn-ea"/>
                <a:ea typeface="+mn-ea"/>
              </a:rPr>
              <a:t>4.5 </a:t>
            </a:r>
            <a:r>
              <a:rPr lang="zh-TW" altLang="en-US" sz="3600" kern="100" dirty="0">
                <a:latin typeface="微軟正黑體" panose="020B0604030504040204" pitchFamily="34" charset="-120"/>
                <a:ea typeface="+mn-ea"/>
                <a:cs typeface="Times New Roman" panose="02020603050405020304" pitchFamily="18" charset="0"/>
              </a:rPr>
              <a:t>各地區油料需求適用模型</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79</a:t>
            </a:fld>
            <a:endParaRPr lang="zh-CN" altLang="en-US" dirty="0"/>
          </a:p>
        </p:txBody>
      </p:sp>
      <p:sp>
        <p:nvSpPr>
          <p:cNvPr id="4" name="矩形 3">
            <a:extLst>
              <a:ext uri="{FF2B5EF4-FFF2-40B4-BE49-F238E27FC236}">
                <a16:creationId xmlns:a16="http://schemas.microsoft.com/office/drawing/2014/main" id="{51CFF01E-9350-4082-9740-2407CC8B9FB3}"/>
              </a:ext>
            </a:extLst>
          </p:cNvPr>
          <p:cNvSpPr/>
          <p:nvPr/>
        </p:nvSpPr>
        <p:spPr>
          <a:xfrm>
            <a:off x="628677" y="1370665"/>
            <a:ext cx="8041484" cy="3170099"/>
          </a:xfrm>
          <a:prstGeom prst="rect">
            <a:avLst/>
          </a:prstGeom>
        </p:spPr>
        <p:txBody>
          <a:bodyPr wrap="square">
            <a:spAutoFit/>
          </a:bodyPr>
          <a:lstStyle/>
          <a:p>
            <a:pPr marL="285750" indent="-285750">
              <a:buFont typeface="Arial" panose="020B0604020202020204" pitchFamily="34" charset="0"/>
              <a:buChar char="•"/>
            </a:pPr>
            <a:r>
              <a:rPr lang="zh-TW" altLang="en-US" sz="2000" dirty="0">
                <a:latin typeface="+mn-ea"/>
              </a:rPr>
              <a:t>本地區資料缺漏的部分計</a:t>
            </a:r>
            <a:r>
              <a:rPr lang="en-US" altLang="zh-TW" sz="2000" dirty="0">
                <a:latin typeface="+mn-ea"/>
              </a:rPr>
              <a:t>519</a:t>
            </a:r>
            <a:r>
              <a:rPr lang="zh-TW" altLang="en-US" sz="2000" dirty="0">
                <a:latin typeface="+mn-ea"/>
              </a:rPr>
              <a:t>筆，原資料集變異數為</a:t>
            </a:r>
            <a:r>
              <a:rPr lang="en-US" altLang="zh-TW" sz="2000" dirty="0">
                <a:latin typeface="+mn-ea"/>
              </a:rPr>
              <a:t>0.58</a:t>
            </a:r>
            <a:r>
              <a:rPr lang="zh-TW" altLang="en-US" sz="2000" dirty="0">
                <a:latin typeface="+mn-ea"/>
              </a:rPr>
              <a:t>，經補正後為</a:t>
            </a:r>
            <a:r>
              <a:rPr lang="en-US" altLang="zh-TW" sz="2000" dirty="0">
                <a:latin typeface="+mn-ea"/>
              </a:rPr>
              <a:t>0.32</a:t>
            </a:r>
          </a:p>
          <a:p>
            <a:pPr marL="285750" indent="-285750">
              <a:buFont typeface="Arial" panose="020B0604020202020204" pitchFamily="34" charset="0"/>
              <a:buChar char="•"/>
            </a:pPr>
            <a:r>
              <a:rPr lang="en-US" altLang="zh-TW" sz="2000" dirty="0">
                <a:latin typeface="+mn-ea"/>
              </a:rPr>
              <a:t>SARIMA</a:t>
            </a:r>
            <a:r>
              <a:rPr lang="zh-TW" altLang="en-US" sz="2000" dirty="0">
                <a:latin typeface="+mn-ea"/>
              </a:rPr>
              <a:t>模型參數</a:t>
            </a:r>
            <a:r>
              <a:rPr lang="en-US" altLang="zh-TW" sz="2000" dirty="0">
                <a:latin typeface="+mn-ea"/>
              </a:rPr>
              <a:t>(5,1,3) (1,1,1)7</a:t>
            </a:r>
            <a:r>
              <a:rPr lang="zh-TW" altLang="en-US" sz="2000" dirty="0">
                <a:latin typeface="+mn-ea"/>
              </a:rPr>
              <a:t>較佳，驗證準確度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33.97%</a:t>
            </a:r>
            <a:r>
              <a:rPr lang="zh-TW" altLang="en-US" sz="2000" dirty="0">
                <a:latin typeface="+mn-ea"/>
              </a:rPr>
              <a:t>、</a:t>
            </a:r>
            <a:r>
              <a:rPr lang="en-US" altLang="zh-TW" sz="2000" dirty="0">
                <a:latin typeface="+mn-ea"/>
              </a:rPr>
              <a:t>1342.66</a:t>
            </a:r>
            <a:r>
              <a:rPr lang="zh-TW" altLang="en-US" sz="2000" dirty="0">
                <a:latin typeface="+mn-ea"/>
              </a:rPr>
              <a:t>。</a:t>
            </a:r>
          </a:p>
          <a:p>
            <a:pPr marL="285750" indent="-285750">
              <a:buFont typeface="Arial" panose="020B0604020202020204" pitchFamily="34" charset="0"/>
              <a:buChar char="•"/>
            </a:pPr>
            <a:r>
              <a:rPr lang="en-US" altLang="zh-TW" sz="2000" dirty="0">
                <a:latin typeface="+mn-ea"/>
              </a:rPr>
              <a:t>Holt-Winters </a:t>
            </a:r>
            <a:r>
              <a:rPr lang="zh-TW" altLang="en-US" sz="2000" dirty="0">
                <a:latin typeface="+mn-ea"/>
              </a:rPr>
              <a:t>模型，執行參數驗證，得出</a:t>
            </a:r>
            <a:r>
              <a:rPr lang="en-US" altLang="zh-TW" sz="2000" dirty="0">
                <a:latin typeface="+mn-ea"/>
              </a:rPr>
              <a:t>α</a:t>
            </a:r>
            <a:r>
              <a:rPr lang="zh-TW" altLang="en-US" sz="2000" dirty="0">
                <a:latin typeface="+mn-ea"/>
              </a:rPr>
              <a:t>水平項參數約</a:t>
            </a:r>
            <a:r>
              <a:rPr lang="en-US" altLang="zh-TW" sz="2000" dirty="0">
                <a:latin typeface="+mn-ea"/>
              </a:rPr>
              <a:t>0.25</a:t>
            </a:r>
            <a:r>
              <a:rPr lang="zh-TW" altLang="en-US" sz="2000" dirty="0">
                <a:latin typeface="+mn-ea"/>
              </a:rPr>
              <a:t>，</a:t>
            </a:r>
            <a:r>
              <a:rPr lang="en-US" altLang="zh-TW" sz="2000" dirty="0">
                <a:latin typeface="+mn-ea"/>
              </a:rPr>
              <a:t>β</a:t>
            </a:r>
            <a:r>
              <a:rPr lang="zh-TW" altLang="en-US" sz="2000" dirty="0">
                <a:latin typeface="+mn-ea"/>
              </a:rPr>
              <a:t>趨勢項參數為</a:t>
            </a:r>
            <a:r>
              <a:rPr lang="en-US" altLang="zh-TW" sz="2000" dirty="0">
                <a:latin typeface="+mn-ea"/>
              </a:rPr>
              <a:t>0.002</a:t>
            </a:r>
            <a:r>
              <a:rPr lang="zh-TW" altLang="en-US" sz="2000" dirty="0">
                <a:latin typeface="+mn-ea"/>
              </a:rPr>
              <a:t>，</a:t>
            </a:r>
            <a:r>
              <a:rPr lang="en-US" altLang="zh-TW" sz="2000" dirty="0">
                <a:latin typeface="+mn-ea"/>
              </a:rPr>
              <a:t>γ</a:t>
            </a:r>
            <a:r>
              <a:rPr lang="zh-TW" altLang="en-US" sz="2000" dirty="0">
                <a:latin typeface="+mn-ea"/>
              </a:rPr>
              <a:t>週期參數為</a:t>
            </a:r>
            <a:r>
              <a:rPr lang="en-US" altLang="zh-TW" sz="2000" dirty="0">
                <a:latin typeface="+mn-ea"/>
              </a:rPr>
              <a:t>0.11</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19.92%</a:t>
            </a:r>
            <a:r>
              <a:rPr lang="zh-TW" altLang="en-US" sz="2000" dirty="0">
                <a:latin typeface="+mn-ea"/>
              </a:rPr>
              <a:t>、</a:t>
            </a:r>
            <a:r>
              <a:rPr lang="en-US" altLang="zh-TW" sz="2000" dirty="0">
                <a:latin typeface="+mn-ea"/>
              </a:rPr>
              <a:t>849.31</a:t>
            </a:r>
            <a:r>
              <a:rPr lang="zh-TW" altLang="en-US" sz="2000" dirty="0">
                <a:latin typeface="+mn-ea"/>
              </a:rPr>
              <a:t>。</a:t>
            </a:r>
          </a:p>
          <a:p>
            <a:pPr marL="285750" indent="-285750">
              <a:buFont typeface="Arial" panose="020B0604020202020204" pitchFamily="34" charset="0"/>
              <a:buChar char="•"/>
            </a:pPr>
            <a:r>
              <a:rPr lang="zh-TW" altLang="en-US" sz="2000" dirty="0">
                <a:latin typeface="+mn-ea"/>
              </a:rPr>
              <a:t>分解法模型，執行參數驗證，趨勢成分</a:t>
            </a:r>
            <a:r>
              <a:rPr lang="en-US" altLang="zh-TW" sz="2000" dirty="0">
                <a:latin typeface="+mn-ea"/>
              </a:rPr>
              <a:t>T=4537.13</a:t>
            </a:r>
            <a:r>
              <a:rPr lang="zh-TW" altLang="en-US" sz="2000" dirty="0">
                <a:latin typeface="+mn-ea"/>
              </a:rPr>
              <a:t>，季節成分</a:t>
            </a:r>
            <a:r>
              <a:rPr lang="en-US" altLang="zh-TW" sz="2000" dirty="0">
                <a:latin typeface="+mn-ea"/>
              </a:rPr>
              <a:t>S=0.997</a:t>
            </a:r>
            <a:r>
              <a:rPr lang="zh-TW" altLang="en-US" sz="2000" dirty="0">
                <a:latin typeface="+mn-ea"/>
              </a:rPr>
              <a:t>，循環成分</a:t>
            </a:r>
            <a:r>
              <a:rPr lang="en-US" altLang="zh-TW" sz="2000" dirty="0">
                <a:latin typeface="+mn-ea"/>
              </a:rPr>
              <a:t>C=4357.18</a:t>
            </a:r>
            <a:r>
              <a:rPr lang="zh-TW" altLang="en-US" sz="2000" dirty="0">
                <a:latin typeface="+mn-ea"/>
              </a:rPr>
              <a:t>，不規則成分</a:t>
            </a:r>
            <a:r>
              <a:rPr lang="en-US" altLang="zh-TW" sz="2000" dirty="0">
                <a:latin typeface="+mn-ea"/>
              </a:rPr>
              <a:t>I=0.96</a:t>
            </a:r>
            <a:r>
              <a:rPr lang="zh-TW" altLang="en-US" sz="2000" dirty="0">
                <a:latin typeface="+mn-ea"/>
              </a:rPr>
              <a:t>，驗證準確度</a:t>
            </a:r>
            <a:r>
              <a:rPr lang="en-US" altLang="zh-TW" sz="2000" dirty="0">
                <a:latin typeface="+mn-ea"/>
              </a:rPr>
              <a:t>MAPE </a:t>
            </a:r>
            <a:r>
              <a:rPr lang="zh-TW" altLang="en-US" sz="2000" dirty="0">
                <a:latin typeface="+mn-ea"/>
              </a:rPr>
              <a:t>及</a:t>
            </a:r>
            <a:r>
              <a:rPr lang="en-US" altLang="zh-TW" sz="2000" dirty="0">
                <a:latin typeface="+mn-ea"/>
              </a:rPr>
              <a:t>MAE</a:t>
            </a:r>
            <a:r>
              <a:rPr lang="zh-TW" altLang="en-US" sz="2000" dirty="0">
                <a:latin typeface="+mn-ea"/>
              </a:rPr>
              <a:t>分別為</a:t>
            </a:r>
            <a:r>
              <a:rPr lang="en-US" altLang="zh-TW" sz="2000" dirty="0">
                <a:latin typeface="+mn-ea"/>
              </a:rPr>
              <a:t>29.34%</a:t>
            </a:r>
            <a:r>
              <a:rPr lang="zh-TW" altLang="en-US" sz="2000" dirty="0">
                <a:latin typeface="+mn-ea"/>
              </a:rPr>
              <a:t>、</a:t>
            </a:r>
            <a:r>
              <a:rPr lang="en-US" altLang="zh-TW" sz="2000" dirty="0">
                <a:latin typeface="+mn-ea"/>
              </a:rPr>
              <a:t>1248.09</a:t>
            </a:r>
            <a:r>
              <a:rPr lang="zh-TW" altLang="en-US" sz="2000" dirty="0">
                <a:latin typeface="+mn-ea"/>
              </a:rPr>
              <a:t>。</a:t>
            </a:r>
          </a:p>
        </p:txBody>
      </p:sp>
      <p:graphicFrame>
        <p:nvGraphicFramePr>
          <p:cNvPr id="5" name="表格 4">
            <a:extLst>
              <a:ext uri="{FF2B5EF4-FFF2-40B4-BE49-F238E27FC236}">
                <a16:creationId xmlns:a16="http://schemas.microsoft.com/office/drawing/2014/main" id="{568A12E9-8139-48D6-A813-D3793EB90B7B}"/>
              </a:ext>
            </a:extLst>
          </p:cNvPr>
          <p:cNvGraphicFramePr>
            <a:graphicFrameLocks noGrp="1"/>
          </p:cNvGraphicFramePr>
          <p:nvPr>
            <p:extLst>
              <p:ext uri="{D42A27DB-BD31-4B8C-83A1-F6EECF244321}">
                <p14:modId xmlns:p14="http://schemas.microsoft.com/office/powerpoint/2010/main" val="4149054653"/>
              </p:ext>
            </p:extLst>
          </p:nvPr>
        </p:nvGraphicFramePr>
        <p:xfrm>
          <a:off x="1003183" y="4540764"/>
          <a:ext cx="7402685" cy="2085504"/>
        </p:xfrm>
        <a:graphic>
          <a:graphicData uri="http://schemas.openxmlformats.org/drawingml/2006/table">
            <a:tbl>
              <a:tblPr firstRow="1" firstCol="1" bandRow="1">
                <a:tableStyleId>{00A15C55-8517-42AA-B614-E9B94910E393}</a:tableStyleId>
              </a:tblPr>
              <a:tblGrid>
                <a:gridCol w="2660961">
                  <a:extLst>
                    <a:ext uri="{9D8B030D-6E8A-4147-A177-3AD203B41FA5}">
                      <a16:colId xmlns:a16="http://schemas.microsoft.com/office/drawing/2014/main" val="1108098906"/>
                    </a:ext>
                  </a:extLst>
                </a:gridCol>
                <a:gridCol w="1968200">
                  <a:extLst>
                    <a:ext uri="{9D8B030D-6E8A-4147-A177-3AD203B41FA5}">
                      <a16:colId xmlns:a16="http://schemas.microsoft.com/office/drawing/2014/main" val="2382043272"/>
                    </a:ext>
                  </a:extLst>
                </a:gridCol>
                <a:gridCol w="1969028">
                  <a:extLst>
                    <a:ext uri="{9D8B030D-6E8A-4147-A177-3AD203B41FA5}">
                      <a16:colId xmlns:a16="http://schemas.microsoft.com/office/drawing/2014/main" val="800407674"/>
                    </a:ext>
                  </a:extLst>
                </a:gridCol>
                <a:gridCol w="804496">
                  <a:extLst>
                    <a:ext uri="{9D8B030D-6E8A-4147-A177-3AD203B41FA5}">
                      <a16:colId xmlns:a16="http://schemas.microsoft.com/office/drawing/2014/main" val="1074831689"/>
                    </a:ext>
                  </a:extLst>
                </a:gridCol>
              </a:tblGrid>
              <a:tr h="524759">
                <a:tc>
                  <a:txBody>
                    <a:bodyPr/>
                    <a:lstStyle/>
                    <a:p>
                      <a:pPr indent="127000" algn="ctr" hangingPunct="0">
                        <a:lnSpc>
                          <a:spcPts val="2400"/>
                        </a:lnSpc>
                        <a:spcAft>
                          <a:spcPts val="0"/>
                        </a:spcAft>
                      </a:pPr>
                      <a:r>
                        <a:rPr lang="zh-TW" sz="1600" kern="100" dirty="0">
                          <a:effectLst/>
                        </a:rPr>
                        <a:t>模型</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MAPE</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MAE</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42356387"/>
                  </a:ext>
                </a:extLst>
              </a:tr>
              <a:tr h="511227">
                <a:tc>
                  <a:txBody>
                    <a:bodyPr/>
                    <a:lstStyle/>
                    <a:p>
                      <a:pPr indent="127000" algn="ctr" hangingPunct="0">
                        <a:lnSpc>
                          <a:spcPts val="2400"/>
                        </a:lnSpc>
                        <a:spcAft>
                          <a:spcPts val="0"/>
                        </a:spcAft>
                      </a:pPr>
                      <a:r>
                        <a:rPr lang="en-US" sz="1600" kern="100" dirty="0">
                          <a:effectLst/>
                        </a:rPr>
                        <a:t>SARIMA(5,1,3) (1,1,1)7</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33.97</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1342.66</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973780302"/>
                  </a:ext>
                </a:extLst>
              </a:tr>
              <a:tr h="524759">
                <a:tc>
                  <a:txBody>
                    <a:bodyPr/>
                    <a:lstStyle/>
                    <a:p>
                      <a:pPr indent="127000" algn="ctr" hangingPunct="0">
                        <a:lnSpc>
                          <a:spcPts val="2400"/>
                        </a:lnSpc>
                        <a:spcAft>
                          <a:spcPts val="0"/>
                        </a:spcAft>
                      </a:pPr>
                      <a:r>
                        <a:rPr lang="zh-TW" sz="1600" kern="100">
                          <a:effectLst/>
                        </a:rPr>
                        <a:t>指數平滑法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19.92</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849.31</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376290391"/>
                  </a:ext>
                </a:extLst>
              </a:tr>
              <a:tr h="524759">
                <a:tc>
                  <a:txBody>
                    <a:bodyPr/>
                    <a:lstStyle/>
                    <a:p>
                      <a:pPr indent="127000" algn="ctr" hangingPunct="0">
                        <a:lnSpc>
                          <a:spcPts val="2400"/>
                        </a:lnSpc>
                        <a:spcAft>
                          <a:spcPts val="0"/>
                        </a:spcAft>
                      </a:pPr>
                      <a:r>
                        <a:rPr lang="zh-TW" sz="1600" kern="100">
                          <a:effectLst/>
                        </a:rPr>
                        <a:t>分解法</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a:effectLst/>
                        </a:rPr>
                        <a:t>29.34</a:t>
                      </a:r>
                      <a:endParaRPr lang="zh-TW" sz="1600" kern="10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1248.09</a:t>
                      </a:r>
                      <a:endParaRPr lang="zh-TW" sz="1600" kern="100" dirty="0">
                        <a:effectLst/>
                        <a:latin typeface="+mn-ea"/>
                        <a:ea typeface="+mn-ea"/>
                        <a:cs typeface="Times New Roman" panose="02020603050405020304" pitchFamily="18" charset="0"/>
                      </a:endParaRPr>
                    </a:p>
                  </a:txBody>
                  <a:tcPr marL="68580" marR="68580" marT="0" marB="0" anchor="ctr"/>
                </a:tc>
                <a:tc>
                  <a:txBody>
                    <a:bodyPr/>
                    <a:lstStyle/>
                    <a:p>
                      <a:pPr indent="127000" algn="ctr" hangingPunct="0">
                        <a:lnSpc>
                          <a:spcPts val="24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988875343"/>
                  </a:ext>
                </a:extLst>
              </a:tr>
            </a:tbl>
          </a:graphicData>
        </a:graphic>
      </p:graphicFrame>
      <p:sp>
        <p:nvSpPr>
          <p:cNvPr id="6" name="Rectangle 1">
            <a:extLst>
              <a:ext uri="{FF2B5EF4-FFF2-40B4-BE49-F238E27FC236}">
                <a16:creationId xmlns:a16="http://schemas.microsoft.com/office/drawing/2014/main" id="{601B8A68-CFEC-4996-B23D-781E857C8330}"/>
              </a:ext>
            </a:extLst>
          </p:cNvPr>
          <p:cNvSpPr>
            <a:spLocks noChangeArrowheads="1"/>
          </p:cNvSpPr>
          <p:nvPr/>
        </p:nvSpPr>
        <p:spPr bwMode="auto">
          <a:xfrm>
            <a:off x="9106513" y="2507671"/>
            <a:ext cx="3140756" cy="536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ctr"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表</a:t>
            </a:r>
            <a:r>
              <a:rPr kumimoji="0" lang="en-US" altLang="zh-TW" sz="1400" b="1" i="0" u="none" strike="noStrike" cap="none" normalizeH="0" baseline="0" dirty="0" bmk="_Hlk26832100">
                <a:ln>
                  <a:noFill/>
                </a:ln>
                <a:solidFill>
                  <a:schemeClr val="tx1"/>
                </a:solidFill>
                <a:effectLst/>
                <a:ea typeface="標楷體" panose="03000509000000000000" pitchFamily="65" charset="-120"/>
                <a:cs typeface="Times New Roman" panose="02020603050405020304" pitchFamily="18" charset="0"/>
              </a:rPr>
              <a:t>4.19</a:t>
            </a:r>
            <a:r>
              <a:rPr kumimoji="0" lang="en-US" altLang="zh-TW" sz="1400" b="0" i="0" u="none" strike="noStrike" cap="none" normalizeH="0" baseline="0" dirty="0" bmk="_Hlk26832100">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  </a:t>
            </a:r>
            <a:r>
              <a:rPr kumimoji="0" lang="en-US" altLang="zh-TW" sz="1400" b="1" i="0" u="none" strike="noStrike" cap="none" normalizeH="0" baseline="0" dirty="0" bmk="_Hlk26832100">
                <a:ln>
                  <a:noFill/>
                </a:ln>
                <a:solidFill>
                  <a:schemeClr val="tx1"/>
                </a:solidFill>
                <a:effectLst/>
                <a:latin typeface="Arial" panose="020B0604020202020204" pitchFamily="34" charset="0"/>
                <a:ea typeface="標楷體" panose="03000509000000000000" pitchFamily="65" charset="-120"/>
                <a:cs typeface="Times New Roman" panose="02020603050405020304" pitchFamily="18" charset="0"/>
              </a:rPr>
              <a:t>H</a:t>
            </a:r>
            <a:r>
              <a:rPr kumimoji="0" lang="zh-TW" altLang="en-US" sz="1400" b="1" i="0" u="none" strike="noStrike" cap="none" normalizeH="0" baseline="0" dirty="0" bmk="_Hlk2683210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地區各模型準確度數值比較表</a:t>
            </a:r>
            <a:endParaRPr kumimoji="0" lang="zh-TW" altLang="en-US" sz="1800" b="0" i="0" u="none" strike="noStrike" cap="none" normalizeH="0" baseline="0" dirty="0">
              <a:ln>
                <a:noFill/>
              </a:ln>
              <a:solidFill>
                <a:schemeClr val="tx1"/>
              </a:solidFill>
              <a:effectLst/>
              <a:latin typeface="Arial" panose="020B0604020202020204" pitchFamily="34" charset="0"/>
            </a:endParaRPr>
          </a:p>
        </p:txBody>
      </p:sp>
      <p:pic>
        <p:nvPicPr>
          <p:cNvPr id="7" name="圖片 6">
            <a:extLst>
              <a:ext uri="{FF2B5EF4-FFF2-40B4-BE49-F238E27FC236}">
                <a16:creationId xmlns:a16="http://schemas.microsoft.com/office/drawing/2014/main" id="{842F069E-0159-41C2-B259-80BB26F9F1F1}"/>
              </a:ext>
            </a:extLst>
          </p:cNvPr>
          <p:cNvPicPr>
            <a:picLocks noChangeAspect="1"/>
          </p:cNvPicPr>
          <p:nvPr/>
        </p:nvPicPr>
        <p:blipFill rotWithShape="1">
          <a:blip r:embed="rId3">
            <a:extLst>
              <a:ext uri="{28A0092B-C50C-407E-A947-70E740481C1C}">
                <a14:useLocalDpi xmlns:a14="http://schemas.microsoft.com/office/drawing/2010/main" val="0"/>
              </a:ext>
            </a:extLst>
          </a:blip>
          <a:srcRect t="49892" r="553" b="28200"/>
          <a:stretch/>
        </p:blipFill>
        <p:spPr>
          <a:xfrm>
            <a:off x="1003183" y="5611660"/>
            <a:ext cx="7402685" cy="46346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
        <p:nvSpPr>
          <p:cNvPr id="8" name="矩形 7">
            <a:extLst>
              <a:ext uri="{FF2B5EF4-FFF2-40B4-BE49-F238E27FC236}">
                <a16:creationId xmlns:a16="http://schemas.microsoft.com/office/drawing/2014/main" id="{0F086641-BF0A-4694-84F1-5F6346E5260A}"/>
              </a:ext>
            </a:extLst>
          </p:cNvPr>
          <p:cNvSpPr/>
          <p:nvPr/>
        </p:nvSpPr>
        <p:spPr>
          <a:xfrm>
            <a:off x="1003183" y="1001333"/>
            <a:ext cx="822661" cy="369332"/>
          </a:xfrm>
          <a:prstGeom prst="rect">
            <a:avLst/>
          </a:prstGeom>
        </p:spPr>
        <p:txBody>
          <a:bodyPr wrap="none">
            <a:spAutoFit/>
          </a:bodyPr>
          <a:lstStyle/>
          <a:p>
            <a:r>
              <a:rPr lang="en-US" altLang="zh-TW" dirty="0">
                <a:latin typeface="+mn-ea"/>
              </a:rPr>
              <a:t>H</a:t>
            </a:r>
            <a:r>
              <a:rPr lang="zh-TW" altLang="en-US" dirty="0">
                <a:latin typeface="+mn-ea"/>
              </a:rPr>
              <a:t>地區</a:t>
            </a:r>
          </a:p>
        </p:txBody>
      </p:sp>
    </p:spTree>
    <p:extLst>
      <p:ext uri="{BB962C8B-B14F-4D97-AF65-F5344CB8AC3E}">
        <p14:creationId xmlns:p14="http://schemas.microsoft.com/office/powerpoint/2010/main" val="111152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0BC8D-8D80-488E-8D10-1220E0B68E6D}"/>
              </a:ext>
            </a:extLst>
          </p:cNvPr>
          <p:cNvSpPr>
            <a:spLocks noGrp="1"/>
          </p:cNvSpPr>
          <p:nvPr>
            <p:ph type="title"/>
          </p:nvPr>
        </p:nvSpPr>
        <p:spPr/>
        <p:txBody>
          <a:bodyPr>
            <a:normAutofit/>
          </a:bodyPr>
          <a:lstStyle/>
          <a:p>
            <a:r>
              <a:rPr lang="zh-TW" altLang="en-US" sz="3200" dirty="0">
                <a:latin typeface="+mj-ea"/>
              </a:rPr>
              <a:t>後勤人員精簡，但油料存量不變，作業方式不變，事情還是一樣多</a:t>
            </a:r>
            <a:endParaRPr lang="zh-CN" altLang="en-US" sz="3200" dirty="0">
              <a:latin typeface="+mj-ea"/>
            </a:endParaRPr>
          </a:p>
        </p:txBody>
      </p:sp>
      <p:grpSp>
        <p:nvGrpSpPr>
          <p:cNvPr id="5" name="5e2be37c-4858-40e5-9ddd-560b0c7e30e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101EC64-CE30-4F53-8506-D3D11DF86C12}"/>
              </a:ext>
            </a:extLst>
          </p:cNvPr>
          <p:cNvGrpSpPr>
            <a:grpSpLocks noChangeAspect="1"/>
          </p:cNvGrpSpPr>
          <p:nvPr>
            <p:custDataLst>
              <p:tags r:id="rId1"/>
            </p:custDataLst>
          </p:nvPr>
        </p:nvGrpSpPr>
        <p:grpSpPr>
          <a:xfrm>
            <a:off x="0" y="4815031"/>
            <a:ext cx="9144000" cy="1661213"/>
            <a:chOff x="0" y="1696253"/>
            <a:chExt cx="12192000" cy="2214951"/>
          </a:xfrm>
        </p:grpSpPr>
        <p:cxnSp>
          <p:nvCxnSpPr>
            <p:cNvPr id="6" name="直接连接符 5">
              <a:extLst>
                <a:ext uri="{FF2B5EF4-FFF2-40B4-BE49-F238E27FC236}">
                  <a16:creationId xmlns:a16="http://schemas.microsoft.com/office/drawing/2014/main" id="{89C8CCA9-84AB-4003-B756-A6750017225B}"/>
                </a:ext>
              </a:extLst>
            </p:cNvPr>
            <p:cNvCxnSpPr/>
            <p:nvPr/>
          </p:nvCxnSpPr>
          <p:spPr>
            <a:xfrm>
              <a:off x="0" y="2826476"/>
              <a:ext cx="12192000" cy="0"/>
            </a:xfrm>
            <a:prstGeom prst="line">
              <a:avLst/>
            </a:prstGeom>
            <a:solidFill>
              <a:srgbClr val="2B3944"/>
            </a:solid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îṣľîḋê">
              <a:extLst>
                <a:ext uri="{FF2B5EF4-FFF2-40B4-BE49-F238E27FC236}">
                  <a16:creationId xmlns:a16="http://schemas.microsoft.com/office/drawing/2014/main" id="{618BED44-2C7A-414E-958C-A94556A4DB36}"/>
                </a:ext>
              </a:extLst>
            </p:cNvPr>
            <p:cNvSpPr/>
            <p:nvPr/>
          </p:nvSpPr>
          <p:spPr bwMode="auto">
            <a:xfrm rot="524917">
              <a:off x="567429"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sz="1350"/>
            </a:p>
          </p:txBody>
        </p:sp>
        <p:sp>
          <p:nvSpPr>
            <p:cNvPr id="8" name="iṥlide">
              <a:extLst>
                <a:ext uri="{FF2B5EF4-FFF2-40B4-BE49-F238E27FC236}">
                  <a16:creationId xmlns:a16="http://schemas.microsoft.com/office/drawing/2014/main" id="{0705E33E-CEA5-4FC4-8B16-91134836C822}"/>
                </a:ext>
              </a:extLst>
            </p:cNvPr>
            <p:cNvSpPr/>
            <p:nvPr/>
          </p:nvSpPr>
          <p:spPr bwMode="auto">
            <a:xfrm rot="524917">
              <a:off x="11493765" y="2765416"/>
              <a:ext cx="117980" cy="122121"/>
            </a:xfrm>
            <a:custGeom>
              <a:avLst/>
              <a:gdLst/>
              <a:ahLst/>
              <a:cxnLst>
                <a:cxn ang="0">
                  <a:pos x="14" y="56"/>
                </a:cxn>
                <a:cxn ang="0">
                  <a:pos x="14" y="56"/>
                </a:cxn>
                <a:cxn ang="0">
                  <a:pos x="9" y="53"/>
                </a:cxn>
                <a:cxn ang="0">
                  <a:pos x="6" y="48"/>
                </a:cxn>
                <a:cxn ang="0">
                  <a:pos x="3" y="43"/>
                </a:cxn>
                <a:cxn ang="0">
                  <a:pos x="0" y="38"/>
                </a:cxn>
                <a:cxn ang="0">
                  <a:pos x="0" y="32"/>
                </a:cxn>
                <a:cxn ang="0">
                  <a:pos x="0" y="27"/>
                </a:cxn>
                <a:cxn ang="0">
                  <a:pos x="1" y="21"/>
                </a:cxn>
                <a:cxn ang="0">
                  <a:pos x="3" y="16"/>
                </a:cxn>
                <a:cxn ang="0">
                  <a:pos x="3" y="16"/>
                </a:cxn>
                <a:cxn ang="0">
                  <a:pos x="6" y="11"/>
                </a:cxn>
                <a:cxn ang="0">
                  <a:pos x="11" y="6"/>
                </a:cxn>
                <a:cxn ang="0">
                  <a:pos x="16" y="3"/>
                </a:cxn>
                <a:cxn ang="0">
                  <a:pos x="20" y="1"/>
                </a:cxn>
                <a:cxn ang="0">
                  <a:pos x="27" y="0"/>
                </a:cxn>
                <a:cxn ang="0">
                  <a:pos x="32" y="0"/>
                </a:cxn>
                <a:cxn ang="0">
                  <a:pos x="38" y="1"/>
                </a:cxn>
                <a:cxn ang="0">
                  <a:pos x="43" y="5"/>
                </a:cxn>
                <a:cxn ang="0">
                  <a:pos x="43" y="5"/>
                </a:cxn>
                <a:cxn ang="0">
                  <a:pos x="48" y="8"/>
                </a:cxn>
                <a:cxn ang="0">
                  <a:pos x="52" y="11"/>
                </a:cxn>
                <a:cxn ang="0">
                  <a:pos x="56" y="16"/>
                </a:cxn>
                <a:cxn ang="0">
                  <a:pos x="57" y="22"/>
                </a:cxn>
                <a:cxn ang="0">
                  <a:pos x="57" y="27"/>
                </a:cxn>
                <a:cxn ang="0">
                  <a:pos x="57" y="33"/>
                </a:cxn>
                <a:cxn ang="0">
                  <a:pos x="57" y="38"/>
                </a:cxn>
                <a:cxn ang="0">
                  <a:pos x="54" y="45"/>
                </a:cxn>
                <a:cxn ang="0">
                  <a:pos x="54" y="45"/>
                </a:cxn>
                <a:cxn ang="0">
                  <a:pos x="51" y="50"/>
                </a:cxn>
                <a:cxn ang="0">
                  <a:pos x="46" y="53"/>
                </a:cxn>
                <a:cxn ang="0">
                  <a:pos x="41" y="56"/>
                </a:cxn>
                <a:cxn ang="0">
                  <a:pos x="36" y="58"/>
                </a:cxn>
                <a:cxn ang="0">
                  <a:pos x="32" y="59"/>
                </a:cxn>
                <a:cxn ang="0">
                  <a:pos x="25" y="59"/>
                </a:cxn>
                <a:cxn ang="0">
                  <a:pos x="20" y="58"/>
                </a:cxn>
                <a:cxn ang="0">
                  <a:pos x="14" y="56"/>
                </a:cxn>
                <a:cxn ang="0">
                  <a:pos x="14" y="56"/>
                </a:cxn>
              </a:cxnLst>
              <a:rect l="0" t="0" r="r" b="b"/>
              <a:pathLst>
                <a:path w="57" h="59">
                  <a:moveTo>
                    <a:pt x="14" y="56"/>
                  </a:moveTo>
                  <a:lnTo>
                    <a:pt x="14" y="56"/>
                  </a:lnTo>
                  <a:lnTo>
                    <a:pt x="9" y="53"/>
                  </a:lnTo>
                  <a:lnTo>
                    <a:pt x="6" y="48"/>
                  </a:lnTo>
                  <a:lnTo>
                    <a:pt x="3" y="43"/>
                  </a:lnTo>
                  <a:lnTo>
                    <a:pt x="0" y="38"/>
                  </a:lnTo>
                  <a:lnTo>
                    <a:pt x="0" y="32"/>
                  </a:lnTo>
                  <a:lnTo>
                    <a:pt x="0" y="27"/>
                  </a:lnTo>
                  <a:lnTo>
                    <a:pt x="1" y="21"/>
                  </a:lnTo>
                  <a:lnTo>
                    <a:pt x="3" y="16"/>
                  </a:lnTo>
                  <a:lnTo>
                    <a:pt x="3" y="16"/>
                  </a:lnTo>
                  <a:lnTo>
                    <a:pt x="6" y="11"/>
                  </a:lnTo>
                  <a:lnTo>
                    <a:pt x="11" y="6"/>
                  </a:lnTo>
                  <a:lnTo>
                    <a:pt x="16" y="3"/>
                  </a:lnTo>
                  <a:lnTo>
                    <a:pt x="20" y="1"/>
                  </a:lnTo>
                  <a:lnTo>
                    <a:pt x="27" y="0"/>
                  </a:lnTo>
                  <a:lnTo>
                    <a:pt x="32" y="0"/>
                  </a:lnTo>
                  <a:lnTo>
                    <a:pt x="38" y="1"/>
                  </a:lnTo>
                  <a:lnTo>
                    <a:pt x="43" y="5"/>
                  </a:lnTo>
                  <a:lnTo>
                    <a:pt x="43" y="5"/>
                  </a:lnTo>
                  <a:lnTo>
                    <a:pt x="48" y="8"/>
                  </a:lnTo>
                  <a:lnTo>
                    <a:pt x="52" y="11"/>
                  </a:lnTo>
                  <a:lnTo>
                    <a:pt x="56" y="16"/>
                  </a:lnTo>
                  <a:lnTo>
                    <a:pt x="57" y="22"/>
                  </a:lnTo>
                  <a:lnTo>
                    <a:pt x="57" y="27"/>
                  </a:lnTo>
                  <a:lnTo>
                    <a:pt x="57" y="33"/>
                  </a:lnTo>
                  <a:lnTo>
                    <a:pt x="57" y="38"/>
                  </a:lnTo>
                  <a:lnTo>
                    <a:pt x="54" y="45"/>
                  </a:lnTo>
                  <a:lnTo>
                    <a:pt x="54" y="45"/>
                  </a:lnTo>
                  <a:lnTo>
                    <a:pt x="51" y="50"/>
                  </a:lnTo>
                  <a:lnTo>
                    <a:pt x="46" y="53"/>
                  </a:lnTo>
                  <a:lnTo>
                    <a:pt x="41" y="56"/>
                  </a:lnTo>
                  <a:lnTo>
                    <a:pt x="36" y="58"/>
                  </a:lnTo>
                  <a:lnTo>
                    <a:pt x="32" y="59"/>
                  </a:lnTo>
                  <a:lnTo>
                    <a:pt x="25" y="59"/>
                  </a:lnTo>
                  <a:lnTo>
                    <a:pt x="20" y="58"/>
                  </a:lnTo>
                  <a:lnTo>
                    <a:pt x="14" y="56"/>
                  </a:lnTo>
                  <a:lnTo>
                    <a:pt x="14" y="56"/>
                  </a:lnTo>
                  <a:close/>
                </a:path>
              </a:pathLst>
            </a:custGeom>
            <a:solidFill>
              <a:schemeClr val="accent4"/>
            </a:solidFill>
            <a:ln w="9525">
              <a:noFill/>
              <a:round/>
              <a:headEnd/>
              <a:tailEnd/>
            </a:ln>
          </p:spPr>
          <p:txBody>
            <a:bodyPr anchor="ctr"/>
            <a:lstStyle/>
            <a:p>
              <a:pPr algn="ctr"/>
              <a:endParaRPr sz="1350"/>
            </a:p>
          </p:txBody>
        </p:sp>
        <p:sp>
          <p:nvSpPr>
            <p:cNvPr id="9" name="iś1íďê">
              <a:extLst>
                <a:ext uri="{FF2B5EF4-FFF2-40B4-BE49-F238E27FC236}">
                  <a16:creationId xmlns:a16="http://schemas.microsoft.com/office/drawing/2014/main" id="{26DFBF2B-F474-440F-853C-865FD21FE40F}"/>
                </a:ext>
              </a:extLst>
            </p:cNvPr>
            <p:cNvSpPr/>
            <p:nvPr/>
          </p:nvSpPr>
          <p:spPr bwMode="auto">
            <a:xfrm>
              <a:off x="8370837"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0" name="íṣļidè">
              <a:extLst>
                <a:ext uri="{FF2B5EF4-FFF2-40B4-BE49-F238E27FC236}">
                  <a16:creationId xmlns:a16="http://schemas.microsoft.com/office/drawing/2014/main" id="{A05E758A-8CD4-40F8-AFD2-41FB0411CFC4}"/>
                </a:ext>
              </a:extLst>
            </p:cNvPr>
            <p:cNvSpPr/>
            <p:nvPr/>
          </p:nvSpPr>
          <p:spPr bwMode="auto">
            <a:xfrm>
              <a:off x="4204770"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1" name="ïŝlíḓè">
              <a:extLst>
                <a:ext uri="{FF2B5EF4-FFF2-40B4-BE49-F238E27FC236}">
                  <a16:creationId xmlns:a16="http://schemas.microsoft.com/office/drawing/2014/main" id="{5C19541B-1C57-4E8A-AEB4-077F1C833BA7}"/>
                </a:ext>
              </a:extLst>
            </p:cNvPr>
            <p:cNvSpPr/>
            <p:nvPr/>
          </p:nvSpPr>
          <p:spPr bwMode="auto">
            <a:xfrm>
              <a:off x="7722722"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sp>
          <p:nvSpPr>
            <p:cNvPr id="12" name="işļíḋê">
              <a:extLst>
                <a:ext uri="{FF2B5EF4-FFF2-40B4-BE49-F238E27FC236}">
                  <a16:creationId xmlns:a16="http://schemas.microsoft.com/office/drawing/2014/main" id="{DC9996AD-F7C4-4A3B-9C67-9A216869321A}"/>
                </a:ext>
              </a:extLst>
            </p:cNvPr>
            <p:cNvSpPr/>
            <p:nvPr/>
          </p:nvSpPr>
          <p:spPr bwMode="auto">
            <a:xfrm>
              <a:off x="3556654" y="2680534"/>
              <a:ext cx="337211" cy="291883"/>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4"/>
            </a:solidFill>
            <a:ln w="9525">
              <a:noFill/>
              <a:round/>
              <a:headEnd/>
              <a:tailEnd/>
            </a:ln>
          </p:spPr>
          <p:txBody>
            <a:bodyPr anchor="ctr"/>
            <a:lstStyle/>
            <a:p>
              <a:pPr algn="ctr"/>
              <a:endParaRPr sz="1350"/>
            </a:p>
          </p:txBody>
        </p:sp>
        <p:grpSp>
          <p:nvGrpSpPr>
            <p:cNvPr id="13" name="íṧ1iḑè">
              <a:extLst>
                <a:ext uri="{FF2B5EF4-FFF2-40B4-BE49-F238E27FC236}">
                  <a16:creationId xmlns:a16="http://schemas.microsoft.com/office/drawing/2014/main" id="{C87410CF-FC0C-45E3-9197-4528F65023A6}"/>
                </a:ext>
              </a:extLst>
            </p:cNvPr>
            <p:cNvGrpSpPr/>
            <p:nvPr/>
          </p:nvGrpSpPr>
          <p:grpSpPr>
            <a:xfrm>
              <a:off x="4840265" y="1696253"/>
              <a:ext cx="2558932" cy="2214951"/>
              <a:chOff x="4840265" y="1858082"/>
              <a:chExt cx="2558932" cy="2214951"/>
            </a:xfrm>
          </p:grpSpPr>
          <p:sp>
            <p:nvSpPr>
              <p:cNvPr id="41" name="ïṥļîḑe">
                <a:extLst>
                  <a:ext uri="{FF2B5EF4-FFF2-40B4-BE49-F238E27FC236}">
                    <a16:creationId xmlns:a16="http://schemas.microsoft.com/office/drawing/2014/main" id="{CBBB9E50-1660-4C25-A577-42B1B402C9C2}"/>
                  </a:ext>
                </a:extLst>
              </p:cNvPr>
              <p:cNvSpPr/>
              <p:nvPr/>
            </p:nvSpPr>
            <p:spPr bwMode="auto">
              <a:xfrm>
                <a:off x="4840265" y="1858082"/>
                <a:ext cx="2558932" cy="2214951"/>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3" name="íş1íḓè">
                <a:extLst>
                  <a:ext uri="{FF2B5EF4-FFF2-40B4-BE49-F238E27FC236}">
                    <a16:creationId xmlns:a16="http://schemas.microsoft.com/office/drawing/2014/main" id="{37DCE8A4-1916-467E-8026-2291CFFC4D18}"/>
                  </a:ext>
                </a:extLst>
              </p:cNvPr>
              <p:cNvSpPr/>
              <p:nvPr/>
            </p:nvSpPr>
            <p:spPr bwMode="auto">
              <a:xfrm>
                <a:off x="4950834" y="1965611"/>
                <a:ext cx="2363036" cy="2045389"/>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4" name="íSḻíďe">
              <a:extLst>
                <a:ext uri="{FF2B5EF4-FFF2-40B4-BE49-F238E27FC236}">
                  <a16:creationId xmlns:a16="http://schemas.microsoft.com/office/drawing/2014/main" id="{F758D164-CC97-41A2-B248-F4378D8D1FC6}"/>
                </a:ext>
              </a:extLst>
            </p:cNvPr>
            <p:cNvGrpSpPr/>
            <p:nvPr/>
          </p:nvGrpSpPr>
          <p:grpSpPr>
            <a:xfrm>
              <a:off x="1124991" y="1910318"/>
              <a:ext cx="2120758" cy="1835676"/>
              <a:chOff x="1124991" y="2072147"/>
              <a:chExt cx="2120758" cy="1835676"/>
            </a:xfrm>
          </p:grpSpPr>
          <p:sp>
            <p:nvSpPr>
              <p:cNvPr id="32" name="îśľîḑe">
                <a:extLst>
                  <a:ext uri="{FF2B5EF4-FFF2-40B4-BE49-F238E27FC236}">
                    <a16:creationId xmlns:a16="http://schemas.microsoft.com/office/drawing/2014/main" id="{8014BDAF-FCB2-4ADB-B404-EB4682A43AED}"/>
                  </a:ext>
                </a:extLst>
              </p:cNvPr>
              <p:cNvSpPr/>
              <p:nvPr/>
            </p:nvSpPr>
            <p:spPr bwMode="auto">
              <a:xfrm>
                <a:off x="1201654" y="2153618"/>
                <a:ext cx="1997147"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34" name="ïṩļíḑe">
                <a:extLst>
                  <a:ext uri="{FF2B5EF4-FFF2-40B4-BE49-F238E27FC236}">
                    <a16:creationId xmlns:a16="http://schemas.microsoft.com/office/drawing/2014/main" id="{78217A6B-73C2-4FFC-B2C3-82F89E319CBA}"/>
                  </a:ext>
                </a:extLst>
              </p:cNvPr>
              <p:cNvSpPr/>
              <p:nvPr/>
            </p:nvSpPr>
            <p:spPr bwMode="auto">
              <a:xfrm>
                <a:off x="1124991"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nvGrpSpPr>
            <p:cNvPr id="15" name="í$ļïḍè">
              <a:extLst>
                <a:ext uri="{FF2B5EF4-FFF2-40B4-BE49-F238E27FC236}">
                  <a16:creationId xmlns:a16="http://schemas.microsoft.com/office/drawing/2014/main" id="{CA55F2EA-8B43-4C8E-9B3A-F841BF6BF85A}"/>
                </a:ext>
              </a:extLst>
            </p:cNvPr>
            <p:cNvGrpSpPr/>
            <p:nvPr/>
          </p:nvGrpSpPr>
          <p:grpSpPr>
            <a:xfrm>
              <a:off x="9018952" y="1910318"/>
              <a:ext cx="2120758" cy="1835676"/>
              <a:chOff x="9018952" y="2072147"/>
              <a:chExt cx="2120758" cy="1835676"/>
            </a:xfrm>
          </p:grpSpPr>
          <p:sp>
            <p:nvSpPr>
              <p:cNvPr id="24" name="î$ḻíde">
                <a:extLst>
                  <a:ext uri="{FF2B5EF4-FFF2-40B4-BE49-F238E27FC236}">
                    <a16:creationId xmlns:a16="http://schemas.microsoft.com/office/drawing/2014/main" id="{578255F0-872A-4835-B1FE-778B3E743A90}"/>
                  </a:ext>
                </a:extLst>
              </p:cNvPr>
              <p:cNvSpPr/>
              <p:nvPr/>
            </p:nvSpPr>
            <p:spPr bwMode="auto">
              <a:xfrm>
                <a:off x="9080759" y="2123962"/>
                <a:ext cx="1997147" cy="1728685"/>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6" name="ïsḷîḍé">
                <a:extLst>
                  <a:ext uri="{FF2B5EF4-FFF2-40B4-BE49-F238E27FC236}">
                    <a16:creationId xmlns:a16="http://schemas.microsoft.com/office/drawing/2014/main" id="{77DD9898-0D59-4FEB-B5A8-4919A928CE6A}"/>
                  </a:ext>
                </a:extLst>
              </p:cNvPr>
              <p:cNvSpPr/>
              <p:nvPr/>
            </p:nvSpPr>
            <p:spPr bwMode="auto">
              <a:xfrm>
                <a:off x="9018952" y="2072147"/>
                <a:ext cx="2120758" cy="1835676"/>
              </a:xfrm>
              <a:custGeom>
                <a:avLst/>
                <a:gdLst/>
                <a:ahLst/>
                <a:cxnLst>
                  <a:cxn ang="0">
                    <a:pos x="398" y="1378"/>
                  </a:cxn>
                  <a:cxn ang="0">
                    <a:pos x="0" y="690"/>
                  </a:cxn>
                  <a:cxn ang="0">
                    <a:pos x="398" y="0"/>
                  </a:cxn>
                  <a:cxn ang="0">
                    <a:pos x="1194" y="0"/>
                  </a:cxn>
                  <a:cxn ang="0">
                    <a:pos x="1592" y="690"/>
                  </a:cxn>
                  <a:cxn ang="0">
                    <a:pos x="1194" y="1378"/>
                  </a:cxn>
                  <a:cxn ang="0">
                    <a:pos x="398" y="1378"/>
                  </a:cxn>
                </a:cxnLst>
                <a:rect l="0" t="0" r="r" b="b"/>
                <a:pathLst>
                  <a:path w="1592" h="1378">
                    <a:moveTo>
                      <a:pt x="398" y="1378"/>
                    </a:moveTo>
                    <a:lnTo>
                      <a:pt x="0" y="690"/>
                    </a:lnTo>
                    <a:lnTo>
                      <a:pt x="398" y="0"/>
                    </a:lnTo>
                    <a:lnTo>
                      <a:pt x="1194" y="0"/>
                    </a:lnTo>
                    <a:lnTo>
                      <a:pt x="1592" y="690"/>
                    </a:lnTo>
                    <a:lnTo>
                      <a:pt x="1194" y="1378"/>
                    </a:lnTo>
                    <a:lnTo>
                      <a:pt x="398" y="1378"/>
                    </a:lnTo>
                    <a:close/>
                  </a:path>
                </a:pathLst>
              </a:custGeom>
              <a:noFill/>
              <a:ln w="31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grpSp>
      <p:pic>
        <p:nvPicPr>
          <p:cNvPr id="49" name="圖片 48">
            <a:extLst>
              <a:ext uri="{FF2B5EF4-FFF2-40B4-BE49-F238E27FC236}">
                <a16:creationId xmlns:a16="http://schemas.microsoft.com/office/drawing/2014/main" id="{4B72AAAF-3B32-42CA-8D52-DC593A55C5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0739" y="5213003"/>
            <a:ext cx="899389" cy="899389"/>
          </a:xfrm>
          <a:prstGeom prst="rect">
            <a:avLst/>
          </a:prstGeom>
        </p:spPr>
      </p:pic>
      <p:pic>
        <p:nvPicPr>
          <p:cNvPr id="50" name="圖片 49">
            <a:extLst>
              <a:ext uri="{FF2B5EF4-FFF2-40B4-BE49-F238E27FC236}">
                <a16:creationId xmlns:a16="http://schemas.microsoft.com/office/drawing/2014/main" id="{D188357B-4818-47D0-A3F6-6828D934E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491" y="5106150"/>
            <a:ext cx="1078971" cy="1078971"/>
          </a:xfrm>
          <a:prstGeom prst="rect">
            <a:avLst/>
          </a:prstGeom>
        </p:spPr>
      </p:pic>
      <p:pic>
        <p:nvPicPr>
          <p:cNvPr id="51" name="圖片 50">
            <a:extLst>
              <a:ext uri="{FF2B5EF4-FFF2-40B4-BE49-F238E27FC236}">
                <a16:creationId xmlns:a16="http://schemas.microsoft.com/office/drawing/2014/main" id="{A6B06B09-0B88-4555-9105-F8FA0569E8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0597" y="5250233"/>
            <a:ext cx="824920" cy="824920"/>
          </a:xfrm>
          <a:prstGeom prst="rect">
            <a:avLst/>
          </a:prstGeom>
        </p:spPr>
      </p:pic>
      <p:sp>
        <p:nvSpPr>
          <p:cNvPr id="52" name="矩形 51">
            <a:extLst>
              <a:ext uri="{FF2B5EF4-FFF2-40B4-BE49-F238E27FC236}">
                <a16:creationId xmlns:a16="http://schemas.microsoft.com/office/drawing/2014/main" id="{81CBC8ED-03AB-40E1-B107-3461FBB172E6}"/>
              </a:ext>
            </a:extLst>
          </p:cNvPr>
          <p:cNvSpPr/>
          <p:nvPr/>
        </p:nvSpPr>
        <p:spPr>
          <a:xfrm>
            <a:off x="1026323" y="2129839"/>
            <a:ext cx="6716893" cy="830997"/>
          </a:xfrm>
          <a:prstGeom prst="rect">
            <a:avLst/>
          </a:prstGeom>
        </p:spPr>
        <p:txBody>
          <a:bodyPr wrap="square">
            <a:spAutoFit/>
          </a:bodyPr>
          <a:lstStyle/>
          <a:p>
            <a:pPr marL="342900" indent="-342900">
              <a:buFont typeface="Arial" panose="020B0604020202020204" pitchFamily="34" charset="0"/>
              <a:buChar char="•"/>
            </a:pPr>
            <a:r>
              <a:rPr lang="zh-TW" altLang="en-US" sz="2400" dirty="0">
                <a:latin typeface="+mj-ea"/>
                <a:ea typeface="+mj-ea"/>
              </a:rPr>
              <a:t>總計</a:t>
            </a:r>
            <a:r>
              <a:rPr lang="en-US" altLang="zh-TW" sz="2400" dirty="0">
                <a:solidFill>
                  <a:srgbClr val="800000"/>
                </a:solidFill>
                <a:latin typeface="+mj-ea"/>
                <a:ea typeface="+mj-ea"/>
              </a:rPr>
              <a:t>397</a:t>
            </a:r>
            <a:r>
              <a:rPr lang="zh-TW" altLang="zh-TW" sz="2400" dirty="0">
                <a:solidFill>
                  <a:srgbClr val="800000"/>
                </a:solidFill>
                <a:latin typeface="+mj-ea"/>
                <a:ea typeface="+mj-ea"/>
              </a:rPr>
              <a:t>座油槽</a:t>
            </a:r>
            <a:r>
              <a:rPr lang="zh-TW" altLang="en-US" sz="2400" dirty="0">
                <a:latin typeface="+mj-ea"/>
                <a:ea typeface="+mj-ea"/>
              </a:rPr>
              <a:t>，</a:t>
            </a:r>
            <a:r>
              <a:rPr lang="zh-TW" altLang="en-US" sz="2400" cap="all" spc="75" dirty="0">
                <a:solidFill>
                  <a:schemeClr val="tx1">
                    <a:lumMod val="95000"/>
                    <a:lumOff val="5000"/>
                  </a:schemeClr>
                </a:solidFill>
                <a:latin typeface="+mj-ea"/>
                <a:ea typeface="+mj-ea"/>
                <a:cs typeface="+mj-cs"/>
              </a:rPr>
              <a:t>油槽無論任何型式，</a:t>
            </a:r>
            <a:r>
              <a:rPr lang="zh-TW" altLang="zh-TW" sz="2400" cap="all" spc="75" dirty="0">
                <a:solidFill>
                  <a:schemeClr val="tx1">
                    <a:lumMod val="95000"/>
                    <a:lumOff val="5000"/>
                  </a:schemeClr>
                </a:solidFill>
                <a:latin typeface="+mj-ea"/>
                <a:ea typeface="+mj-ea"/>
                <a:cs typeface="+mj-cs"/>
              </a:rPr>
              <a:t>槽體</a:t>
            </a:r>
            <a:r>
              <a:rPr lang="zh-TW" altLang="en-US" sz="2400" dirty="0">
                <a:solidFill>
                  <a:srgbClr val="800000"/>
                </a:solidFill>
                <a:latin typeface="+mj-ea"/>
                <a:ea typeface="+mj-ea"/>
              </a:rPr>
              <a:t>存量</a:t>
            </a:r>
            <a:r>
              <a:rPr lang="zh-TW" altLang="en-US" sz="2400" cap="all" spc="75" dirty="0">
                <a:solidFill>
                  <a:schemeClr val="tx1">
                    <a:lumMod val="95000"/>
                    <a:lumOff val="5000"/>
                  </a:schemeClr>
                </a:solidFill>
                <a:latin typeface="+mj-ea"/>
                <a:ea typeface="+mj-ea"/>
                <a:cs typeface="+mj-cs"/>
              </a:rPr>
              <a:t>均需</a:t>
            </a:r>
            <a:r>
              <a:rPr lang="zh-TW" altLang="en-US" sz="2400" dirty="0">
                <a:solidFill>
                  <a:srgbClr val="800000"/>
                </a:solidFill>
                <a:latin typeface="+mj-ea"/>
                <a:ea typeface="+mj-ea"/>
              </a:rPr>
              <a:t>維持</a:t>
            </a:r>
            <a:r>
              <a:rPr lang="en-US" altLang="zh-TW" sz="2400" dirty="0">
                <a:solidFill>
                  <a:srgbClr val="800000"/>
                </a:solidFill>
                <a:latin typeface="+mj-ea"/>
                <a:ea typeface="+mj-ea"/>
              </a:rPr>
              <a:t>85</a:t>
            </a:r>
            <a:r>
              <a:rPr lang="zh-TW" altLang="zh-TW" sz="2400" dirty="0">
                <a:solidFill>
                  <a:srgbClr val="800000"/>
                </a:solidFill>
                <a:latin typeface="+mj-ea"/>
                <a:ea typeface="+mj-ea"/>
              </a:rPr>
              <a:t>％以上</a:t>
            </a:r>
            <a:r>
              <a:rPr lang="zh-TW" altLang="en-US" sz="2400" cap="all" spc="75" dirty="0">
                <a:solidFill>
                  <a:schemeClr val="tx1">
                    <a:lumMod val="95000"/>
                    <a:lumOff val="5000"/>
                  </a:schemeClr>
                </a:solidFill>
                <a:latin typeface="+mj-ea"/>
                <a:ea typeface="+mj-ea"/>
                <a:cs typeface="+mj-cs"/>
              </a:rPr>
              <a:t>。</a:t>
            </a:r>
          </a:p>
        </p:txBody>
      </p:sp>
      <p:sp>
        <p:nvSpPr>
          <p:cNvPr id="55" name="矩形 54">
            <a:extLst>
              <a:ext uri="{FF2B5EF4-FFF2-40B4-BE49-F238E27FC236}">
                <a16:creationId xmlns:a16="http://schemas.microsoft.com/office/drawing/2014/main" id="{D67D2965-FD77-417D-8681-739D02076704}"/>
              </a:ext>
            </a:extLst>
          </p:cNvPr>
          <p:cNvSpPr/>
          <p:nvPr/>
        </p:nvSpPr>
        <p:spPr>
          <a:xfrm>
            <a:off x="2304125" y="5100192"/>
            <a:ext cx="726731" cy="300082"/>
          </a:xfrm>
          <a:prstGeom prst="rect">
            <a:avLst/>
          </a:prstGeom>
        </p:spPr>
        <p:txBody>
          <a:bodyPr wrap="square">
            <a:spAutoFit/>
          </a:bodyPr>
          <a:lstStyle/>
          <a:p>
            <a:r>
              <a:rPr lang="en-US" altLang="zh-TW" sz="1350" cap="all" spc="75" dirty="0">
                <a:solidFill>
                  <a:schemeClr val="tx1">
                    <a:lumMod val="95000"/>
                    <a:lumOff val="5000"/>
                  </a:schemeClr>
                </a:solidFill>
              </a:rPr>
              <a:t>85</a:t>
            </a:r>
            <a:r>
              <a:rPr lang="zh-TW" altLang="zh-TW" sz="1350" cap="all" spc="75" dirty="0">
                <a:solidFill>
                  <a:schemeClr val="tx1">
                    <a:lumMod val="95000"/>
                    <a:lumOff val="5000"/>
                  </a:schemeClr>
                </a:solidFill>
              </a:rPr>
              <a:t>％</a:t>
            </a:r>
            <a:endParaRPr lang="zh-TW" altLang="en-US" sz="1350" dirty="0"/>
          </a:p>
        </p:txBody>
      </p:sp>
      <p:sp>
        <p:nvSpPr>
          <p:cNvPr id="56" name="矩形 55">
            <a:extLst>
              <a:ext uri="{FF2B5EF4-FFF2-40B4-BE49-F238E27FC236}">
                <a16:creationId xmlns:a16="http://schemas.microsoft.com/office/drawing/2014/main" id="{6967F641-0480-49D5-992C-4DEE7B7ED768}"/>
              </a:ext>
            </a:extLst>
          </p:cNvPr>
          <p:cNvSpPr/>
          <p:nvPr/>
        </p:nvSpPr>
        <p:spPr>
          <a:xfrm>
            <a:off x="5469402" y="5101230"/>
            <a:ext cx="726731" cy="300082"/>
          </a:xfrm>
          <a:prstGeom prst="rect">
            <a:avLst/>
          </a:prstGeom>
        </p:spPr>
        <p:txBody>
          <a:bodyPr wrap="square">
            <a:spAutoFit/>
          </a:bodyPr>
          <a:lstStyle/>
          <a:p>
            <a:r>
              <a:rPr lang="en-US" altLang="zh-TW" sz="1350" cap="all" spc="75" dirty="0">
                <a:solidFill>
                  <a:schemeClr val="tx1">
                    <a:lumMod val="95000"/>
                    <a:lumOff val="5000"/>
                  </a:schemeClr>
                </a:solidFill>
              </a:rPr>
              <a:t>85</a:t>
            </a:r>
            <a:r>
              <a:rPr lang="zh-TW" altLang="zh-TW" sz="1350" cap="all" spc="75" dirty="0">
                <a:solidFill>
                  <a:schemeClr val="tx1">
                    <a:lumMod val="95000"/>
                    <a:lumOff val="5000"/>
                  </a:schemeClr>
                </a:solidFill>
              </a:rPr>
              <a:t>％</a:t>
            </a:r>
            <a:endParaRPr lang="zh-TW" altLang="en-US" sz="1350" dirty="0"/>
          </a:p>
        </p:txBody>
      </p:sp>
      <p:sp>
        <p:nvSpPr>
          <p:cNvPr id="57" name="矩形 56">
            <a:extLst>
              <a:ext uri="{FF2B5EF4-FFF2-40B4-BE49-F238E27FC236}">
                <a16:creationId xmlns:a16="http://schemas.microsoft.com/office/drawing/2014/main" id="{0061B229-75B7-4749-9197-621EE16CEA28}"/>
              </a:ext>
            </a:extLst>
          </p:cNvPr>
          <p:cNvSpPr/>
          <p:nvPr/>
        </p:nvSpPr>
        <p:spPr>
          <a:xfrm>
            <a:off x="8242760" y="5113982"/>
            <a:ext cx="726731" cy="300082"/>
          </a:xfrm>
          <a:prstGeom prst="rect">
            <a:avLst/>
          </a:prstGeom>
        </p:spPr>
        <p:txBody>
          <a:bodyPr wrap="square">
            <a:spAutoFit/>
          </a:bodyPr>
          <a:lstStyle/>
          <a:p>
            <a:r>
              <a:rPr lang="en-US" altLang="zh-TW" sz="1350" cap="all" spc="75" dirty="0">
                <a:solidFill>
                  <a:schemeClr val="tx1">
                    <a:lumMod val="95000"/>
                    <a:lumOff val="5000"/>
                  </a:schemeClr>
                </a:solidFill>
              </a:rPr>
              <a:t>85</a:t>
            </a:r>
            <a:r>
              <a:rPr lang="zh-TW" altLang="zh-TW" sz="1350" cap="all" spc="75" dirty="0">
                <a:solidFill>
                  <a:schemeClr val="tx1">
                    <a:lumMod val="95000"/>
                    <a:lumOff val="5000"/>
                  </a:schemeClr>
                </a:solidFill>
              </a:rPr>
              <a:t>％</a:t>
            </a:r>
            <a:endParaRPr lang="zh-TW" altLang="en-US" sz="1350" dirty="0"/>
          </a:p>
        </p:txBody>
      </p:sp>
      <p:sp>
        <p:nvSpPr>
          <p:cNvPr id="58" name="矩形 57">
            <a:extLst>
              <a:ext uri="{FF2B5EF4-FFF2-40B4-BE49-F238E27FC236}">
                <a16:creationId xmlns:a16="http://schemas.microsoft.com/office/drawing/2014/main" id="{44F5485C-747F-41AA-88BE-57A5DF8D0CB2}"/>
              </a:ext>
            </a:extLst>
          </p:cNvPr>
          <p:cNvSpPr/>
          <p:nvPr/>
        </p:nvSpPr>
        <p:spPr>
          <a:xfrm>
            <a:off x="1026323" y="3150202"/>
            <a:ext cx="3300904" cy="461665"/>
          </a:xfrm>
          <a:prstGeom prst="rect">
            <a:avLst/>
          </a:prstGeom>
        </p:spPr>
        <p:txBody>
          <a:bodyPr wrap="none">
            <a:spAutoFit/>
          </a:bodyPr>
          <a:lstStyle/>
          <a:p>
            <a:pPr marL="342900" indent="-342900">
              <a:buFont typeface="Arial" panose="020B0604020202020204" pitchFamily="34" charset="0"/>
              <a:buChar char="•"/>
            </a:pPr>
            <a:r>
              <a:rPr lang="zh-TW" altLang="en-US" sz="2400" dirty="0">
                <a:solidFill>
                  <a:srgbClr val="800000"/>
                </a:solidFill>
                <a:latin typeface="+mj-ea"/>
                <a:ea typeface="+mj-ea"/>
              </a:rPr>
              <a:t>人員</a:t>
            </a:r>
            <a:r>
              <a:rPr lang="zh-TW" altLang="zh-TW" sz="24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油料管理</a:t>
            </a:r>
            <a:r>
              <a:rPr lang="zh-TW" altLang="zh-TW" sz="2400" dirty="0">
                <a:solidFill>
                  <a:srgbClr val="800000"/>
                </a:solidFill>
                <a:latin typeface="+mj-ea"/>
                <a:ea typeface="+mj-ea"/>
              </a:rPr>
              <a:t>負荷重</a:t>
            </a:r>
            <a:endParaRPr lang="zh-TW" altLang="en-US" sz="2400" dirty="0">
              <a:solidFill>
                <a:srgbClr val="800000"/>
              </a:solidFill>
              <a:latin typeface="+mj-ea"/>
              <a:ea typeface="+mj-ea"/>
            </a:endParaRPr>
          </a:p>
        </p:txBody>
      </p:sp>
      <p:pic>
        <p:nvPicPr>
          <p:cNvPr id="60" name="圖片 59">
            <a:extLst>
              <a:ext uri="{FF2B5EF4-FFF2-40B4-BE49-F238E27FC236}">
                <a16:creationId xmlns:a16="http://schemas.microsoft.com/office/drawing/2014/main" id="{E68DA919-AAEE-40FB-8A78-971CABA027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5580" y="3158331"/>
            <a:ext cx="687131" cy="687131"/>
          </a:xfrm>
          <a:prstGeom prst="rect">
            <a:avLst/>
          </a:prstGeom>
        </p:spPr>
      </p:pic>
      <p:sp>
        <p:nvSpPr>
          <p:cNvPr id="35" name="矩形 34">
            <a:extLst>
              <a:ext uri="{FF2B5EF4-FFF2-40B4-BE49-F238E27FC236}">
                <a16:creationId xmlns:a16="http://schemas.microsoft.com/office/drawing/2014/main" id="{FA8617FC-89E2-4AA9-BB35-E1B91E49D157}"/>
              </a:ext>
            </a:extLst>
          </p:cNvPr>
          <p:cNvSpPr/>
          <p:nvPr/>
        </p:nvSpPr>
        <p:spPr>
          <a:xfrm>
            <a:off x="413179" y="124871"/>
            <a:ext cx="3695242" cy="646331"/>
          </a:xfrm>
          <a:prstGeom prst="rect">
            <a:avLst/>
          </a:prstGeom>
        </p:spPr>
        <p:txBody>
          <a:bodyPr wrap="square">
            <a:spAutoFit/>
          </a:bodyPr>
          <a:lstStyle/>
          <a:p>
            <a:r>
              <a:rPr lang="en-US" altLang="zh-TW" sz="3600" dirty="0">
                <a:latin typeface="+mj-ea"/>
              </a:rPr>
              <a:t>1.2</a:t>
            </a:r>
            <a:r>
              <a:rPr lang="zh-TW" altLang="en-US" sz="3600" dirty="0">
                <a:latin typeface="+mj-ea"/>
              </a:rPr>
              <a:t>研究動機</a:t>
            </a:r>
            <a:r>
              <a:rPr lang="en-US" altLang="zh-TW" sz="3600" dirty="0">
                <a:latin typeface="+mj-ea"/>
              </a:rPr>
              <a:t>(1/2)</a:t>
            </a:r>
          </a:p>
        </p:txBody>
      </p:sp>
      <p:sp>
        <p:nvSpPr>
          <p:cNvPr id="36" name="矩形 35">
            <a:extLst>
              <a:ext uri="{FF2B5EF4-FFF2-40B4-BE49-F238E27FC236}">
                <a16:creationId xmlns:a16="http://schemas.microsoft.com/office/drawing/2014/main" id="{D861DDD9-41E2-4624-857E-D1CF27B01910}"/>
              </a:ext>
            </a:extLst>
          </p:cNvPr>
          <p:cNvSpPr/>
          <p:nvPr/>
        </p:nvSpPr>
        <p:spPr>
          <a:xfrm>
            <a:off x="1026322" y="3934810"/>
            <a:ext cx="6716893" cy="830997"/>
          </a:xfrm>
          <a:prstGeom prst="rect">
            <a:avLst/>
          </a:prstGeom>
        </p:spPr>
        <p:txBody>
          <a:bodyPr wrap="square">
            <a:spAutoFit/>
          </a:bodyPr>
          <a:lstStyle/>
          <a:p>
            <a:pPr marL="342900" indent="-342900">
              <a:buFont typeface="Arial" panose="020B0604020202020204" pitchFamily="34" charset="0"/>
              <a:buChar char="•"/>
            </a:pPr>
            <a:r>
              <a:rPr lang="zh-TW" altLang="en-US" sz="2400" dirty="0">
                <a:latin typeface="+mj-ea"/>
                <a:ea typeface="+mj-ea"/>
              </a:rPr>
              <a:t>各型裝備</a:t>
            </a:r>
            <a:r>
              <a:rPr lang="zh-TW" altLang="en-US" sz="2400" dirty="0">
                <a:solidFill>
                  <a:srgbClr val="800000"/>
                </a:solidFill>
                <a:latin typeface="+mj-ea"/>
                <a:ea typeface="+mj-ea"/>
              </a:rPr>
              <a:t>油料需求算式</a:t>
            </a:r>
            <a:r>
              <a:rPr lang="zh-TW" altLang="en-US" sz="2400" dirty="0">
                <a:latin typeface="+mj-ea"/>
                <a:ea typeface="+mj-ea"/>
              </a:rPr>
              <a:t>，於</a:t>
            </a:r>
            <a:r>
              <a:rPr lang="en-US" altLang="zh-TW" sz="2400" dirty="0">
                <a:solidFill>
                  <a:srgbClr val="800000"/>
                </a:solidFill>
                <a:latin typeface="+mj-ea"/>
                <a:ea typeface="+mj-ea"/>
              </a:rPr>
              <a:t>78</a:t>
            </a:r>
            <a:r>
              <a:rPr lang="zh-TW" altLang="en-US" sz="2400" dirty="0">
                <a:solidFill>
                  <a:srgbClr val="800000"/>
                </a:solidFill>
                <a:latin typeface="+mj-ea"/>
                <a:ea typeface="+mj-ea"/>
              </a:rPr>
              <a:t>年沿用迄今</a:t>
            </a:r>
            <a:r>
              <a:rPr lang="zh-TW" altLang="en-US" sz="2400" dirty="0">
                <a:latin typeface="+mj-ea"/>
                <a:ea typeface="+mj-ea"/>
              </a:rPr>
              <a:t>，較</a:t>
            </a:r>
            <a:r>
              <a:rPr lang="zh-TW" altLang="en-US" sz="2400" dirty="0">
                <a:solidFill>
                  <a:srgbClr val="800000"/>
                </a:solidFill>
                <a:latin typeface="+mj-ea"/>
                <a:ea typeface="+mj-ea"/>
              </a:rPr>
              <a:t>不合時宜</a:t>
            </a:r>
            <a:r>
              <a:rPr lang="zh-TW" altLang="en-US" sz="2400" cap="all" spc="75" dirty="0">
                <a:solidFill>
                  <a:schemeClr val="tx1">
                    <a:lumMod val="95000"/>
                    <a:lumOff val="5000"/>
                  </a:schemeClr>
                </a:solidFill>
                <a:latin typeface="+mj-ea"/>
                <a:ea typeface="+mj-ea"/>
                <a:cs typeface="+mj-cs"/>
              </a:rPr>
              <a:t>。</a:t>
            </a:r>
          </a:p>
        </p:txBody>
      </p:sp>
      <p:sp>
        <p:nvSpPr>
          <p:cNvPr id="31" name="灯片编号占位符 3">
            <a:extLst>
              <a:ext uri="{FF2B5EF4-FFF2-40B4-BE49-F238E27FC236}">
                <a16:creationId xmlns:a16="http://schemas.microsoft.com/office/drawing/2014/main" id="{4C1C4F61-13AE-428E-B5FB-E505A3CBB81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a:t>
            </a:fld>
            <a:endParaRPr lang="zh-CN" altLang="en-US" dirty="0"/>
          </a:p>
        </p:txBody>
      </p:sp>
      <p:sp>
        <p:nvSpPr>
          <p:cNvPr id="33" name="矩形 32">
            <a:extLst>
              <a:ext uri="{FF2B5EF4-FFF2-40B4-BE49-F238E27FC236}">
                <a16:creationId xmlns:a16="http://schemas.microsoft.com/office/drawing/2014/main" id="{B22D6E24-2E6B-42A2-918F-D1DB91406384}"/>
              </a:ext>
            </a:extLst>
          </p:cNvPr>
          <p:cNvSpPr/>
          <p:nvPr/>
        </p:nvSpPr>
        <p:spPr>
          <a:xfrm>
            <a:off x="0" y="6518152"/>
            <a:ext cx="9144000" cy="339848"/>
          </a:xfrm>
          <a:prstGeom prst="rect">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國軍油料作業手冊</a:t>
            </a:r>
            <a:r>
              <a:rPr lang="en-US" altLang="zh-TW" dirty="0"/>
              <a:t>(2018)</a:t>
            </a:r>
            <a:endParaRPr lang="zh-TW" altLang="en-US" dirty="0"/>
          </a:p>
        </p:txBody>
      </p:sp>
      <p:cxnSp>
        <p:nvCxnSpPr>
          <p:cNvPr id="16" name="直線接點 15">
            <a:extLst>
              <a:ext uri="{FF2B5EF4-FFF2-40B4-BE49-F238E27FC236}">
                <a16:creationId xmlns:a16="http://schemas.microsoft.com/office/drawing/2014/main" id="{94A07DEA-CA4D-4B74-AA87-292455CB664D}"/>
              </a:ext>
            </a:extLst>
          </p:cNvPr>
          <p:cNvCxnSpPr>
            <a:cxnSpLocks/>
            <a:endCxn id="55" idx="2"/>
          </p:cNvCxnSpPr>
          <p:nvPr/>
        </p:nvCxnSpPr>
        <p:spPr>
          <a:xfrm>
            <a:off x="1526572" y="5397004"/>
            <a:ext cx="1140919" cy="327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4375C140-7D37-4C62-8FAE-8C58B1908404}"/>
              </a:ext>
            </a:extLst>
          </p:cNvPr>
          <p:cNvCxnSpPr>
            <a:cxnSpLocks/>
            <a:endCxn id="56" idx="2"/>
          </p:cNvCxnSpPr>
          <p:nvPr/>
        </p:nvCxnSpPr>
        <p:spPr>
          <a:xfrm flipV="1">
            <a:off x="4108421" y="5401312"/>
            <a:ext cx="1724347" cy="1275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3B71CDA5-B291-42E4-A0AB-7F8D03328B69}"/>
              </a:ext>
            </a:extLst>
          </p:cNvPr>
          <p:cNvCxnSpPr>
            <a:cxnSpLocks/>
          </p:cNvCxnSpPr>
          <p:nvPr/>
        </p:nvCxnSpPr>
        <p:spPr>
          <a:xfrm>
            <a:off x="7237040" y="5430385"/>
            <a:ext cx="1178505"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198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511712" y="130778"/>
            <a:ext cx="7290054" cy="1499616"/>
          </a:xfrm>
        </p:spPr>
        <p:txBody>
          <a:bodyPr>
            <a:normAutofit/>
          </a:bodyPr>
          <a:lstStyle/>
          <a:p>
            <a:r>
              <a:rPr lang="en-US" altLang="zh-TW" sz="3600" dirty="0">
                <a:latin typeface="+mn-ea"/>
                <a:ea typeface="+mn-ea"/>
              </a:rPr>
              <a:t>4.5</a:t>
            </a:r>
            <a:r>
              <a:rPr lang="zh-TW" altLang="zh-TW" dirty="0"/>
              <a:t>各地區預測結果比較分析</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511712" y="1307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511712" y="130778"/>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80</a:t>
            </a:fld>
            <a:endParaRPr lang="zh-CN" altLang="en-US" dirty="0"/>
          </a:p>
        </p:txBody>
      </p:sp>
      <p:sp>
        <p:nvSpPr>
          <p:cNvPr id="7" name="矩形 6">
            <a:extLst>
              <a:ext uri="{FF2B5EF4-FFF2-40B4-BE49-F238E27FC236}">
                <a16:creationId xmlns:a16="http://schemas.microsoft.com/office/drawing/2014/main" id="{3EBB8672-7355-4F1D-87B1-FB80D3A05446}"/>
              </a:ext>
            </a:extLst>
          </p:cNvPr>
          <p:cNvSpPr/>
          <p:nvPr/>
        </p:nvSpPr>
        <p:spPr>
          <a:xfrm>
            <a:off x="549289" y="1490195"/>
            <a:ext cx="7667738" cy="4093428"/>
          </a:xfrm>
          <a:prstGeom prst="rect">
            <a:avLst/>
          </a:prstGeom>
        </p:spPr>
        <p:txBody>
          <a:bodyPr wrap="square">
            <a:spAutoFit/>
          </a:bodyPr>
          <a:lstStyle/>
          <a:p>
            <a:pPr marL="342900" indent="-342900">
              <a:buFont typeface="Arial" panose="020B0604020202020204" pitchFamily="34" charset="0"/>
              <a:buChar char="•"/>
            </a:pPr>
            <a:r>
              <a:rPr lang="zh-TW" altLang="en-US" sz="2000" dirty="0">
                <a:latin typeface="+mn-ea"/>
              </a:rPr>
              <a:t>各地區各模型準確度均無法比總體耗油量來的優異。</a:t>
            </a:r>
            <a:endParaRPr lang="en-US" altLang="zh-TW" sz="2000" dirty="0">
              <a:latin typeface="+mn-ea"/>
            </a:endParaRPr>
          </a:p>
          <a:p>
            <a:pPr marL="342900" indent="-342900">
              <a:buFont typeface="Arial" panose="020B0604020202020204" pitchFamily="34" charset="0"/>
              <a:buChar char="•"/>
            </a:pPr>
            <a:r>
              <a:rPr lang="en-US" altLang="zh-TW" sz="2000" dirty="0">
                <a:latin typeface="+mn-ea"/>
              </a:rPr>
              <a:t>A</a:t>
            </a:r>
            <a:r>
              <a:rPr lang="zh-TW" altLang="en-US" sz="2000" dirty="0">
                <a:latin typeface="+mn-ea"/>
              </a:rPr>
              <a:t>至</a:t>
            </a:r>
            <a:r>
              <a:rPr lang="en-US" altLang="zh-TW" sz="2000" dirty="0">
                <a:latin typeface="+mn-ea"/>
              </a:rPr>
              <a:t>H</a:t>
            </a:r>
            <a:r>
              <a:rPr lang="zh-TW" altLang="en-US" sz="2000" dirty="0">
                <a:latin typeface="+mn-ea"/>
              </a:rPr>
              <a:t>地區</a:t>
            </a:r>
            <a:r>
              <a:rPr lang="en-US" altLang="zh-TW" sz="2000" dirty="0">
                <a:latin typeface="+mn-ea"/>
              </a:rPr>
              <a:t>SARIMA</a:t>
            </a:r>
            <a:r>
              <a:rPr lang="zh-TW" altLang="en-US" sz="2000" dirty="0">
                <a:latin typeface="+mn-ea"/>
              </a:rPr>
              <a:t>模型，</a:t>
            </a:r>
            <a:r>
              <a:rPr lang="en-US" altLang="zh-TW" sz="2000" dirty="0">
                <a:latin typeface="+mn-ea"/>
              </a:rPr>
              <a:t>B</a:t>
            </a:r>
            <a:r>
              <a:rPr lang="zh-TW" altLang="en-US" sz="2000" dirty="0">
                <a:latin typeface="+mn-ea"/>
              </a:rPr>
              <a:t>、</a:t>
            </a:r>
            <a:r>
              <a:rPr lang="en-US" altLang="zh-TW" sz="2000" dirty="0">
                <a:latin typeface="+mn-ea"/>
              </a:rPr>
              <a:t>D</a:t>
            </a:r>
            <a:r>
              <a:rPr lang="zh-TW" altLang="en-US" sz="2000" dirty="0">
                <a:latin typeface="+mn-ea"/>
              </a:rPr>
              <a:t>、</a:t>
            </a:r>
            <a:r>
              <a:rPr lang="en-US" altLang="zh-TW" sz="2000" dirty="0">
                <a:latin typeface="+mn-ea"/>
              </a:rPr>
              <a:t>E</a:t>
            </a:r>
            <a:r>
              <a:rPr lang="zh-TW" altLang="en-US" sz="2000" dirty="0">
                <a:latin typeface="+mn-ea"/>
              </a:rPr>
              <a:t>、</a:t>
            </a:r>
            <a:r>
              <a:rPr lang="en-US" altLang="zh-TW" sz="2000" dirty="0">
                <a:latin typeface="+mn-ea"/>
              </a:rPr>
              <a:t>F</a:t>
            </a:r>
            <a:r>
              <a:rPr lang="zh-TW" altLang="en-US" sz="2000" dirty="0">
                <a:latin typeface="+mn-ea"/>
              </a:rPr>
              <a:t>區測得</a:t>
            </a:r>
            <a:r>
              <a:rPr lang="en-US" altLang="zh-TW" sz="2000" dirty="0">
                <a:latin typeface="+mn-ea"/>
              </a:rPr>
              <a:t>MAPE</a:t>
            </a:r>
            <a:r>
              <a:rPr lang="zh-TW" altLang="en-US" sz="2000" dirty="0">
                <a:latin typeface="+mn-ea"/>
              </a:rPr>
              <a:t>數據均為</a:t>
            </a:r>
            <a:r>
              <a:rPr lang="en-US" altLang="zh-TW" sz="2000" dirty="0">
                <a:latin typeface="+mn-ea"/>
              </a:rPr>
              <a:t>10%</a:t>
            </a:r>
            <a:r>
              <a:rPr lang="zh-TW" altLang="en-US" sz="2000" dirty="0">
                <a:latin typeface="+mn-ea"/>
              </a:rPr>
              <a:t>以內，以</a:t>
            </a:r>
            <a:r>
              <a:rPr lang="en-US" altLang="zh-TW" sz="2000" dirty="0">
                <a:latin typeface="+mn-ea"/>
              </a:rPr>
              <a:t>Lewis</a:t>
            </a:r>
            <a:r>
              <a:rPr lang="zh-TW" altLang="en-US" sz="2000" dirty="0">
                <a:latin typeface="+mn-ea"/>
              </a:rPr>
              <a:t>所提之 </a:t>
            </a:r>
            <a:r>
              <a:rPr lang="en-US" altLang="zh-TW" sz="2000" dirty="0">
                <a:latin typeface="+mn-ea"/>
              </a:rPr>
              <a:t>MAPE</a:t>
            </a:r>
            <a:r>
              <a:rPr lang="zh-TW" altLang="en-US" sz="2000" dirty="0">
                <a:latin typeface="+mn-ea"/>
              </a:rPr>
              <a:t>比較表來看，屬高準確的預測，</a:t>
            </a:r>
            <a:r>
              <a:rPr lang="en-US" altLang="zh-TW" sz="2000" dirty="0">
                <a:latin typeface="+mn-ea"/>
              </a:rPr>
              <a:t>A</a:t>
            </a:r>
            <a:r>
              <a:rPr lang="zh-TW" altLang="en-US" sz="2000" dirty="0">
                <a:latin typeface="+mn-ea"/>
              </a:rPr>
              <a:t>、</a:t>
            </a:r>
            <a:r>
              <a:rPr lang="en-US" altLang="zh-TW" sz="2000" dirty="0">
                <a:latin typeface="+mn-ea"/>
              </a:rPr>
              <a:t>C</a:t>
            </a:r>
            <a:r>
              <a:rPr lang="zh-TW" altLang="en-US" sz="2000" dirty="0">
                <a:latin typeface="+mn-ea"/>
              </a:rPr>
              <a:t>區測得</a:t>
            </a:r>
            <a:r>
              <a:rPr lang="en-US" altLang="zh-TW" sz="2000" dirty="0">
                <a:latin typeface="+mn-ea"/>
              </a:rPr>
              <a:t>MAPE</a:t>
            </a:r>
            <a:r>
              <a:rPr lang="zh-TW" altLang="en-US" sz="2000" dirty="0">
                <a:latin typeface="+mn-ea"/>
              </a:rPr>
              <a:t>數據介於</a:t>
            </a:r>
            <a:r>
              <a:rPr lang="en-US" altLang="zh-TW" sz="2000" dirty="0">
                <a:latin typeface="+mn-ea"/>
              </a:rPr>
              <a:t>10%~20%</a:t>
            </a:r>
            <a:r>
              <a:rPr lang="zh-TW" altLang="en-US" sz="2000" dirty="0">
                <a:latin typeface="+mn-ea"/>
              </a:rPr>
              <a:t>之間，屬優良的預測，</a:t>
            </a:r>
            <a:r>
              <a:rPr lang="en-US" altLang="zh-TW" sz="2000" dirty="0">
                <a:latin typeface="+mn-ea"/>
              </a:rPr>
              <a:t>G</a:t>
            </a:r>
            <a:r>
              <a:rPr lang="zh-TW" altLang="en-US" sz="2000" dirty="0">
                <a:latin typeface="+mn-ea"/>
              </a:rPr>
              <a:t>、</a:t>
            </a:r>
            <a:r>
              <a:rPr lang="en-US" altLang="zh-TW" sz="2000" dirty="0">
                <a:latin typeface="+mn-ea"/>
              </a:rPr>
              <a:t>H</a:t>
            </a:r>
            <a:r>
              <a:rPr lang="zh-TW" altLang="en-US" sz="2000" dirty="0">
                <a:latin typeface="+mn-ea"/>
              </a:rPr>
              <a:t>區測得</a:t>
            </a:r>
            <a:r>
              <a:rPr lang="en-US" altLang="zh-TW" sz="2000" dirty="0">
                <a:latin typeface="+mn-ea"/>
              </a:rPr>
              <a:t>MAPE</a:t>
            </a:r>
            <a:r>
              <a:rPr lang="zh-TW" altLang="en-US" sz="2000" dirty="0">
                <a:latin typeface="+mn-ea"/>
              </a:rPr>
              <a:t>數據介於</a:t>
            </a:r>
            <a:r>
              <a:rPr lang="en-US" altLang="zh-TW" sz="2000" dirty="0">
                <a:latin typeface="+mn-ea"/>
              </a:rPr>
              <a:t>20%~50%</a:t>
            </a:r>
            <a:r>
              <a:rPr lang="zh-TW" altLang="en-US" sz="2000" dirty="0">
                <a:latin typeface="+mn-ea"/>
              </a:rPr>
              <a:t>之間，屬合理的預測。</a:t>
            </a:r>
          </a:p>
          <a:p>
            <a:pPr marL="342900" indent="-342900">
              <a:buFont typeface="Arial" panose="020B0604020202020204" pitchFamily="34" charset="0"/>
              <a:buChar char="•"/>
            </a:pPr>
            <a:r>
              <a:rPr lang="zh-TW" altLang="en-US" sz="2000" dirty="0">
                <a:latin typeface="+mn-ea"/>
              </a:rPr>
              <a:t>在指數平滑法模型中，除</a:t>
            </a:r>
            <a:r>
              <a:rPr lang="en-US" altLang="zh-TW" sz="2000" dirty="0">
                <a:latin typeface="+mn-ea"/>
              </a:rPr>
              <a:t>G</a:t>
            </a:r>
            <a:r>
              <a:rPr lang="zh-TW" altLang="en-US" sz="2000" dirty="0">
                <a:latin typeface="+mn-ea"/>
              </a:rPr>
              <a:t>區測得</a:t>
            </a:r>
            <a:r>
              <a:rPr lang="en-US" altLang="zh-TW" sz="2000" dirty="0">
                <a:latin typeface="+mn-ea"/>
              </a:rPr>
              <a:t>MAPE</a:t>
            </a:r>
            <a:r>
              <a:rPr lang="zh-TW" altLang="en-US" sz="2000" dirty="0">
                <a:latin typeface="+mn-ea"/>
              </a:rPr>
              <a:t>數據介於</a:t>
            </a:r>
            <a:r>
              <a:rPr lang="en-US" altLang="zh-TW" sz="2000" dirty="0">
                <a:latin typeface="+mn-ea"/>
              </a:rPr>
              <a:t>20%~50%</a:t>
            </a:r>
            <a:r>
              <a:rPr lang="zh-TW" altLang="en-US" sz="2000" dirty="0">
                <a:latin typeface="+mn-ea"/>
              </a:rPr>
              <a:t>之間，餘地區測得</a:t>
            </a:r>
            <a:r>
              <a:rPr lang="en-US" altLang="zh-TW" sz="2000" dirty="0">
                <a:latin typeface="+mn-ea"/>
              </a:rPr>
              <a:t>MAPE</a:t>
            </a:r>
            <a:r>
              <a:rPr lang="zh-TW" altLang="en-US" sz="2000" dirty="0">
                <a:latin typeface="+mn-ea"/>
              </a:rPr>
              <a:t>數據介於</a:t>
            </a:r>
            <a:r>
              <a:rPr lang="en-US" altLang="zh-TW" sz="2000" dirty="0">
                <a:latin typeface="+mn-ea"/>
              </a:rPr>
              <a:t>10%~20%</a:t>
            </a:r>
            <a:r>
              <a:rPr lang="zh-TW" altLang="en-US" sz="2000" dirty="0">
                <a:latin typeface="+mn-ea"/>
              </a:rPr>
              <a:t>之間，屬優良的預測</a:t>
            </a:r>
            <a:endParaRPr lang="en-US" altLang="zh-TW" sz="2000" dirty="0">
              <a:latin typeface="+mn-ea"/>
            </a:endParaRPr>
          </a:p>
          <a:p>
            <a:pPr marL="342900" indent="-342900">
              <a:buFont typeface="Arial" panose="020B0604020202020204" pitchFamily="34" charset="0"/>
              <a:buChar char="•"/>
            </a:pPr>
            <a:r>
              <a:rPr lang="zh-TW" altLang="en-US" sz="2000" dirty="0">
                <a:latin typeface="+mn-ea"/>
              </a:rPr>
              <a:t>分解法模型中，</a:t>
            </a:r>
            <a:r>
              <a:rPr lang="en-US" altLang="zh-TW" sz="2000" dirty="0">
                <a:latin typeface="+mn-ea"/>
              </a:rPr>
              <a:t>A</a:t>
            </a:r>
            <a:r>
              <a:rPr lang="zh-TW" altLang="en-US" sz="2000" dirty="0">
                <a:latin typeface="+mn-ea"/>
              </a:rPr>
              <a:t>至</a:t>
            </a:r>
            <a:r>
              <a:rPr lang="en-US" altLang="zh-TW" sz="2000" dirty="0">
                <a:latin typeface="+mn-ea"/>
              </a:rPr>
              <a:t>H</a:t>
            </a:r>
            <a:r>
              <a:rPr lang="zh-TW" altLang="en-US" sz="2000" dirty="0">
                <a:latin typeface="+mn-ea"/>
              </a:rPr>
              <a:t>地區，測得</a:t>
            </a:r>
            <a:r>
              <a:rPr lang="en-US" altLang="zh-TW" sz="2000" dirty="0">
                <a:latin typeface="+mn-ea"/>
              </a:rPr>
              <a:t>MAPE</a:t>
            </a:r>
            <a:r>
              <a:rPr lang="zh-TW" altLang="en-US" sz="2000" dirty="0">
                <a:latin typeface="+mn-ea"/>
              </a:rPr>
              <a:t>數據介於</a:t>
            </a:r>
            <a:r>
              <a:rPr lang="en-US" altLang="zh-TW" sz="2000" dirty="0">
                <a:latin typeface="+mn-ea"/>
              </a:rPr>
              <a:t>20%~50%</a:t>
            </a:r>
            <a:r>
              <a:rPr lang="zh-TW" altLang="en-US" sz="2000" dirty="0">
                <a:latin typeface="+mn-ea"/>
              </a:rPr>
              <a:t>之間，僅為合理的預測。</a:t>
            </a:r>
          </a:p>
          <a:p>
            <a:pPr marL="342900" indent="-342900">
              <a:buFont typeface="Arial" panose="020B0604020202020204" pitchFamily="34" charset="0"/>
              <a:buChar char="•"/>
            </a:pPr>
            <a:r>
              <a:rPr lang="zh-TW" altLang="en-US" sz="2000" dirty="0">
                <a:latin typeface="+mn-ea"/>
              </a:rPr>
              <a:t>綜上，</a:t>
            </a:r>
            <a:r>
              <a:rPr lang="en-US" altLang="zh-TW" sz="2000" dirty="0">
                <a:latin typeface="+mn-ea"/>
              </a:rPr>
              <a:t>A</a:t>
            </a:r>
            <a:r>
              <a:rPr lang="zh-TW" altLang="en-US" sz="2000" dirty="0">
                <a:latin typeface="+mn-ea"/>
              </a:rPr>
              <a:t>至</a:t>
            </a:r>
            <a:r>
              <a:rPr lang="en-US" altLang="zh-TW" sz="2000" dirty="0">
                <a:latin typeface="+mn-ea"/>
              </a:rPr>
              <a:t>F</a:t>
            </a:r>
            <a:r>
              <a:rPr lang="zh-TW" altLang="en-US" sz="2000" dirty="0">
                <a:latin typeface="+mn-ea"/>
              </a:rPr>
              <a:t>地區建立預測模型仍屬</a:t>
            </a:r>
            <a:r>
              <a:rPr lang="en-US" altLang="zh-TW" sz="2000" dirty="0">
                <a:latin typeface="+mn-ea"/>
              </a:rPr>
              <a:t>SARIMA</a:t>
            </a:r>
            <a:r>
              <a:rPr lang="zh-TW" altLang="en-US" sz="2000" dirty="0">
                <a:latin typeface="+mn-ea"/>
              </a:rPr>
              <a:t>模型表現較佳，可以採用</a:t>
            </a:r>
            <a:r>
              <a:rPr lang="en-US" altLang="zh-TW" sz="2000" dirty="0">
                <a:latin typeface="+mn-ea"/>
              </a:rPr>
              <a:t>SARIMA</a:t>
            </a:r>
            <a:r>
              <a:rPr lang="zh-TW" altLang="en-US" sz="2000" dirty="0">
                <a:latin typeface="+mn-ea"/>
              </a:rPr>
              <a:t>模型建模，而</a:t>
            </a:r>
            <a:r>
              <a:rPr lang="en-US" altLang="zh-TW" sz="2000" dirty="0">
                <a:latin typeface="+mn-ea"/>
              </a:rPr>
              <a:t>G</a:t>
            </a:r>
            <a:r>
              <a:rPr lang="zh-TW" altLang="en-US" sz="2000" dirty="0">
                <a:latin typeface="+mn-ea"/>
              </a:rPr>
              <a:t>、</a:t>
            </a:r>
            <a:r>
              <a:rPr lang="en-US" altLang="zh-TW" sz="2000" dirty="0">
                <a:latin typeface="+mn-ea"/>
              </a:rPr>
              <a:t>H</a:t>
            </a:r>
            <a:r>
              <a:rPr lang="zh-TW" altLang="en-US" sz="2000" dirty="0">
                <a:latin typeface="+mn-ea"/>
              </a:rPr>
              <a:t>地區則以</a:t>
            </a:r>
            <a:r>
              <a:rPr lang="en-US" altLang="zh-TW" sz="2000" dirty="0">
                <a:latin typeface="+mn-ea"/>
              </a:rPr>
              <a:t>Holt-Winter</a:t>
            </a:r>
            <a:r>
              <a:rPr lang="zh-TW" altLang="en-US" sz="2000" dirty="0">
                <a:latin typeface="+mn-ea"/>
              </a:rPr>
              <a:t>模型表現較佳，雖</a:t>
            </a:r>
            <a:r>
              <a:rPr lang="en-US" altLang="zh-TW" sz="2000" dirty="0">
                <a:latin typeface="+mn-ea"/>
              </a:rPr>
              <a:t>G</a:t>
            </a:r>
            <a:r>
              <a:rPr lang="zh-TW" altLang="en-US" sz="2000" dirty="0">
                <a:latin typeface="+mn-ea"/>
              </a:rPr>
              <a:t>、</a:t>
            </a:r>
            <a:r>
              <a:rPr lang="en-US" altLang="zh-TW" sz="2000" dirty="0">
                <a:latin typeface="+mn-ea"/>
              </a:rPr>
              <a:t>H</a:t>
            </a:r>
            <a:r>
              <a:rPr lang="zh-TW" altLang="en-US" sz="2000" dirty="0">
                <a:latin typeface="+mn-ea"/>
              </a:rPr>
              <a:t>地區以</a:t>
            </a:r>
            <a:r>
              <a:rPr lang="en-US" altLang="zh-TW" sz="2000" dirty="0">
                <a:latin typeface="+mn-ea"/>
              </a:rPr>
              <a:t>Holt-Winter</a:t>
            </a:r>
            <a:r>
              <a:rPr lang="zh-TW" altLang="en-US" sz="2000" dirty="0">
                <a:latin typeface="+mn-ea"/>
              </a:rPr>
              <a:t>模型準確度較高，惟測得準確度數值亦不理想，實有精進空間。</a:t>
            </a:r>
          </a:p>
        </p:txBody>
      </p:sp>
      <p:sp>
        <p:nvSpPr>
          <p:cNvPr id="11" name="矩形 10">
            <a:extLst>
              <a:ext uri="{FF2B5EF4-FFF2-40B4-BE49-F238E27FC236}">
                <a16:creationId xmlns:a16="http://schemas.microsoft.com/office/drawing/2014/main" id="{CA0EAF82-CFD3-45CC-91F3-8F15554BDFCF}"/>
              </a:ext>
            </a:extLst>
          </p:cNvPr>
          <p:cNvSpPr/>
          <p:nvPr/>
        </p:nvSpPr>
        <p:spPr>
          <a:xfrm>
            <a:off x="511712" y="130778"/>
            <a:ext cx="4572000" cy="369332"/>
          </a:xfrm>
          <a:prstGeom prst="rect">
            <a:avLst/>
          </a:prstGeom>
        </p:spPr>
        <p:txBody>
          <a:bodyPr>
            <a:spAutoFit/>
          </a:bodyPr>
          <a:lstStyle/>
          <a:p>
            <a:endParaRPr lang="zh-TW" altLang="en-US" dirty="0"/>
          </a:p>
        </p:txBody>
      </p:sp>
      <p:sp>
        <p:nvSpPr>
          <p:cNvPr id="13" name="矩形 12">
            <a:extLst>
              <a:ext uri="{FF2B5EF4-FFF2-40B4-BE49-F238E27FC236}">
                <a16:creationId xmlns:a16="http://schemas.microsoft.com/office/drawing/2014/main" id="{E89EFDA3-9067-4E73-842D-B42681CD0DD8}"/>
              </a:ext>
            </a:extLst>
          </p:cNvPr>
          <p:cNvSpPr/>
          <p:nvPr/>
        </p:nvSpPr>
        <p:spPr>
          <a:xfrm>
            <a:off x="511712" y="130778"/>
            <a:ext cx="4572000" cy="369332"/>
          </a:xfrm>
          <a:prstGeom prst="rect">
            <a:avLst/>
          </a:prstGeom>
        </p:spPr>
        <p:txBody>
          <a:bodyPr>
            <a:spAutoFit/>
          </a:bodyPr>
          <a:lstStyle/>
          <a:p>
            <a:endParaRPr lang="zh-TW" altLang="en-US" dirty="0"/>
          </a:p>
        </p:txBody>
      </p:sp>
      <p:graphicFrame>
        <p:nvGraphicFramePr>
          <p:cNvPr id="10" name="表格 9">
            <a:extLst>
              <a:ext uri="{FF2B5EF4-FFF2-40B4-BE49-F238E27FC236}">
                <a16:creationId xmlns:a16="http://schemas.microsoft.com/office/drawing/2014/main" id="{EAFB91F4-9B79-48FF-A187-A17EFDB31D86}"/>
              </a:ext>
            </a:extLst>
          </p:cNvPr>
          <p:cNvGraphicFramePr>
            <a:graphicFrameLocks noGrp="1"/>
          </p:cNvGraphicFramePr>
          <p:nvPr>
            <p:extLst>
              <p:ext uri="{D42A27DB-BD31-4B8C-83A1-F6EECF244321}">
                <p14:modId xmlns:p14="http://schemas.microsoft.com/office/powerpoint/2010/main" val="3182692059"/>
              </p:ext>
            </p:extLst>
          </p:nvPr>
        </p:nvGraphicFramePr>
        <p:xfrm>
          <a:off x="-8289096" y="442569"/>
          <a:ext cx="8112024" cy="6465009"/>
        </p:xfrm>
        <a:graphic>
          <a:graphicData uri="http://schemas.openxmlformats.org/drawingml/2006/table">
            <a:tbl>
              <a:tblPr firstRow="1" firstCol="1" bandRow="1">
                <a:tableStyleId>{91EBBBCC-DAD2-459C-BE2E-F6DE35CF9A28}</a:tableStyleId>
              </a:tblPr>
              <a:tblGrid>
                <a:gridCol w="875120">
                  <a:extLst>
                    <a:ext uri="{9D8B030D-6E8A-4147-A177-3AD203B41FA5}">
                      <a16:colId xmlns:a16="http://schemas.microsoft.com/office/drawing/2014/main" val="647953005"/>
                    </a:ext>
                  </a:extLst>
                </a:gridCol>
                <a:gridCol w="4199931">
                  <a:extLst>
                    <a:ext uri="{9D8B030D-6E8A-4147-A177-3AD203B41FA5}">
                      <a16:colId xmlns:a16="http://schemas.microsoft.com/office/drawing/2014/main" val="4243170028"/>
                    </a:ext>
                  </a:extLst>
                </a:gridCol>
                <a:gridCol w="1168308">
                  <a:extLst>
                    <a:ext uri="{9D8B030D-6E8A-4147-A177-3AD203B41FA5}">
                      <a16:colId xmlns:a16="http://schemas.microsoft.com/office/drawing/2014/main" val="1172581902"/>
                    </a:ext>
                  </a:extLst>
                </a:gridCol>
                <a:gridCol w="1168308">
                  <a:extLst>
                    <a:ext uri="{9D8B030D-6E8A-4147-A177-3AD203B41FA5}">
                      <a16:colId xmlns:a16="http://schemas.microsoft.com/office/drawing/2014/main" val="3438605644"/>
                    </a:ext>
                  </a:extLst>
                </a:gridCol>
                <a:gridCol w="700357">
                  <a:extLst>
                    <a:ext uri="{9D8B030D-6E8A-4147-A177-3AD203B41FA5}">
                      <a16:colId xmlns:a16="http://schemas.microsoft.com/office/drawing/2014/main" val="2056065083"/>
                    </a:ext>
                  </a:extLst>
                </a:gridCol>
              </a:tblGrid>
              <a:tr h="444257">
                <a:tc>
                  <a:txBody>
                    <a:bodyPr/>
                    <a:lstStyle/>
                    <a:p>
                      <a:pPr indent="127000" algn="ctr" hangingPunct="0">
                        <a:lnSpc>
                          <a:spcPts val="2000"/>
                        </a:lnSpc>
                        <a:spcAft>
                          <a:spcPts val="0"/>
                        </a:spcAft>
                      </a:pPr>
                      <a:r>
                        <a:rPr lang="zh-TW" sz="1600" kern="100" spc="-5" dirty="0">
                          <a:effectLst/>
                        </a:rPr>
                        <a:t>地區</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altLang="en-US" sz="1600" kern="100" dirty="0">
                          <a:effectLst/>
                        </a:rPr>
                        <a:t>模型</a:t>
                      </a:r>
                      <a:r>
                        <a:rPr lang="zh-TW" sz="1600" kern="100" dirty="0">
                          <a:effectLst/>
                        </a:rPr>
                        <a:t>參數</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MAPE</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MAE</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908635152"/>
                  </a:ext>
                </a:extLst>
              </a:tr>
              <a:tr h="250881">
                <a:tc rowSpan="3">
                  <a:txBody>
                    <a:bodyPr/>
                    <a:lstStyle/>
                    <a:p>
                      <a:pPr indent="127000" algn="ctr" hangingPunct="0">
                        <a:lnSpc>
                          <a:spcPts val="2000"/>
                        </a:lnSpc>
                        <a:spcAft>
                          <a:spcPts val="0"/>
                        </a:spcAft>
                      </a:pPr>
                      <a:r>
                        <a:rPr lang="en-US" sz="1600" kern="100" spc="-5" dirty="0">
                          <a:effectLst/>
                        </a:rPr>
                        <a:t>A</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SARIMA(4,1,5)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10.78</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994.66</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a:effectLst/>
                        </a:rPr>
                        <a:t>◎</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905938717"/>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15.41</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1648.52</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668214274"/>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17.21</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1801.21</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478028940"/>
                  </a:ext>
                </a:extLst>
              </a:tr>
              <a:tr h="250881">
                <a:tc rowSpan="3">
                  <a:txBody>
                    <a:bodyPr/>
                    <a:lstStyle/>
                    <a:p>
                      <a:pPr indent="127000" algn="ctr" hangingPunct="0">
                        <a:lnSpc>
                          <a:spcPts val="2000"/>
                        </a:lnSpc>
                        <a:spcAft>
                          <a:spcPts val="0"/>
                        </a:spcAft>
                      </a:pPr>
                      <a:r>
                        <a:rPr lang="en-US" sz="1600" kern="100" spc="-5">
                          <a:effectLst/>
                        </a:rPr>
                        <a:t>B</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SARIMA(4,1,1)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9.05</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1134.55</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a:effectLst/>
                        </a:rPr>
                        <a:t>◎</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291314257"/>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13.36</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1676.62</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4269387776"/>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15.52</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1933.94</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732183248"/>
                  </a:ext>
                </a:extLst>
              </a:tr>
              <a:tr h="250881">
                <a:tc rowSpan="3">
                  <a:txBody>
                    <a:bodyPr/>
                    <a:lstStyle/>
                    <a:p>
                      <a:pPr indent="127000" algn="ctr" hangingPunct="0">
                        <a:lnSpc>
                          <a:spcPts val="2000"/>
                        </a:lnSpc>
                        <a:spcAft>
                          <a:spcPts val="0"/>
                        </a:spcAft>
                      </a:pPr>
                      <a:r>
                        <a:rPr lang="en-US" sz="1600" kern="100" spc="-5">
                          <a:effectLst/>
                        </a:rPr>
                        <a:t>C</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SARIMA(7,1,7)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10.61</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1617.24</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dirty="0">
                          <a:effectLst/>
                        </a:rPr>
                        <a:t>◎</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111287150"/>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14.66</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2185.26</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2914005092"/>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18.21</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2627.14</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67958112"/>
                  </a:ext>
                </a:extLst>
              </a:tr>
              <a:tr h="250881">
                <a:tc rowSpan="3">
                  <a:txBody>
                    <a:bodyPr/>
                    <a:lstStyle/>
                    <a:p>
                      <a:pPr indent="127000" algn="ctr" hangingPunct="0">
                        <a:lnSpc>
                          <a:spcPts val="2000"/>
                        </a:lnSpc>
                        <a:spcAft>
                          <a:spcPts val="0"/>
                        </a:spcAft>
                      </a:pPr>
                      <a:r>
                        <a:rPr lang="en-US" sz="1600" kern="100">
                          <a:effectLst/>
                        </a:rPr>
                        <a:t>D</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SARIMA(2,1,4)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6.98</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2001.27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a:effectLst/>
                        </a:rPr>
                        <a:t>◎</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60225617"/>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11.49</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2905.82</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02675359"/>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12.55</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3021.98</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588129560"/>
                  </a:ext>
                </a:extLst>
              </a:tr>
              <a:tr h="250881">
                <a:tc rowSpan="3">
                  <a:txBody>
                    <a:bodyPr/>
                    <a:lstStyle/>
                    <a:p>
                      <a:pPr indent="127000" algn="ctr" hangingPunct="0">
                        <a:lnSpc>
                          <a:spcPts val="2000"/>
                        </a:lnSpc>
                        <a:spcAft>
                          <a:spcPts val="0"/>
                        </a:spcAft>
                      </a:pPr>
                      <a:r>
                        <a:rPr lang="en-US" sz="1600" kern="100">
                          <a:effectLst/>
                        </a:rPr>
                        <a:t>E</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SARIMA(4,1,2)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7.48</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1645.02</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a:effectLst/>
                        </a:rPr>
                        <a:t>◎</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329292938"/>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11.86</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2572.67</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569802756"/>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14.2</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3094.38</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4210347873"/>
                  </a:ext>
                </a:extLst>
              </a:tr>
              <a:tr h="250881">
                <a:tc rowSpan="3">
                  <a:txBody>
                    <a:bodyPr/>
                    <a:lstStyle/>
                    <a:p>
                      <a:pPr indent="127000" algn="ctr" hangingPunct="0">
                        <a:lnSpc>
                          <a:spcPts val="2000"/>
                        </a:lnSpc>
                        <a:spcAft>
                          <a:spcPts val="0"/>
                        </a:spcAft>
                      </a:pPr>
                      <a:r>
                        <a:rPr lang="en-US" sz="1600" kern="100">
                          <a:effectLst/>
                        </a:rPr>
                        <a:t>F</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SARIMA(5,1,1) (1,1,1)7</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7.65</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1380.05</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a:effectLst/>
                        </a:rPr>
                        <a:t>◎</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174608298"/>
                  </a:ext>
                </a:extLst>
              </a:tr>
              <a:tr h="250832">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12.34</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2278.45</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925201957"/>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13.12</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2333.22</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452220546"/>
                  </a:ext>
                </a:extLst>
              </a:tr>
              <a:tr h="250832">
                <a:tc rowSpan="3">
                  <a:txBody>
                    <a:bodyPr/>
                    <a:lstStyle/>
                    <a:p>
                      <a:pPr indent="127000" algn="ctr" hangingPunct="0">
                        <a:lnSpc>
                          <a:spcPts val="2000"/>
                        </a:lnSpc>
                        <a:spcAft>
                          <a:spcPts val="0"/>
                        </a:spcAft>
                      </a:pPr>
                      <a:r>
                        <a:rPr lang="en-US" sz="1600" kern="100">
                          <a:effectLst/>
                        </a:rPr>
                        <a:t>G</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SARIMA(5,1,2) (1,1,1)7</a:t>
                      </a:r>
                      <a:endParaRPr lang="zh-TW" sz="1600" b="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28.62</a:t>
                      </a:r>
                      <a:endParaRPr lang="zh-TW" sz="1600" b="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923.41</a:t>
                      </a:r>
                      <a:endParaRPr lang="zh-TW" sz="1600" b="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 </a:t>
                      </a:r>
                      <a:endParaRPr lang="zh-TW" sz="1600" kern="10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379880201"/>
                  </a:ext>
                </a:extLst>
              </a:tr>
              <a:tr h="250881">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24.72</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845.74</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dirty="0">
                          <a:effectLst/>
                        </a:rPr>
                        <a:t>◎</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277446381"/>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dirty="0">
                          <a:effectLst/>
                        </a:rPr>
                        <a:t>分解法</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32.78</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1067.74</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412039634"/>
                  </a:ext>
                </a:extLst>
              </a:tr>
              <a:tr h="250832">
                <a:tc rowSpan="3">
                  <a:txBody>
                    <a:bodyPr/>
                    <a:lstStyle/>
                    <a:p>
                      <a:pPr indent="127000" algn="ctr" hangingPunct="0">
                        <a:lnSpc>
                          <a:spcPts val="2000"/>
                        </a:lnSpc>
                        <a:spcAft>
                          <a:spcPts val="0"/>
                        </a:spcAft>
                      </a:pPr>
                      <a:r>
                        <a:rPr lang="en-US" sz="1600" kern="100">
                          <a:effectLst/>
                        </a:rPr>
                        <a:t>H</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SARIMA(5,1,3) (1,1,1)7</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33.97</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1342.66</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1851053968"/>
                  </a:ext>
                </a:extLst>
              </a:tr>
              <a:tr h="250881">
                <a:tc vMerge="1">
                  <a:txBody>
                    <a:bodyPr/>
                    <a:lstStyle/>
                    <a:p>
                      <a:endParaRPr lang="zh-TW" altLang="en-US"/>
                    </a:p>
                  </a:txBody>
                  <a:tcPr/>
                </a:tc>
                <a:tc>
                  <a:txBody>
                    <a:bodyPr/>
                    <a:lstStyle/>
                    <a:p>
                      <a:pPr indent="127000" algn="ctr" hangingPunct="0">
                        <a:lnSpc>
                          <a:spcPts val="2000"/>
                        </a:lnSpc>
                        <a:spcAft>
                          <a:spcPts val="0"/>
                        </a:spcAft>
                      </a:pPr>
                      <a:r>
                        <a:rPr lang="en-US" sz="1600" kern="100" dirty="0">
                          <a:effectLst/>
                        </a:rPr>
                        <a:t>Holt-Winters</a:t>
                      </a:r>
                      <a:r>
                        <a:rPr lang="zh-TW" sz="1600" kern="100" dirty="0">
                          <a:effectLst/>
                        </a:rPr>
                        <a:t>指數平滑法</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19.92</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849.31</a:t>
                      </a:r>
                      <a:endParaRPr lang="zh-TW" sz="1600" b="1"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zh-TW" sz="1600" kern="100" dirty="0">
                          <a:effectLst/>
                        </a:rPr>
                        <a:t>◎</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804939832"/>
                  </a:ext>
                </a:extLst>
              </a:tr>
              <a:tr h="250881">
                <a:tc vMerge="1">
                  <a:txBody>
                    <a:bodyPr/>
                    <a:lstStyle/>
                    <a:p>
                      <a:endParaRPr lang="zh-TW" altLang="en-US"/>
                    </a:p>
                  </a:txBody>
                  <a:tcPr/>
                </a:tc>
                <a:tc>
                  <a:txBody>
                    <a:bodyPr/>
                    <a:lstStyle/>
                    <a:p>
                      <a:pPr indent="127000" algn="ctr" hangingPunct="0">
                        <a:lnSpc>
                          <a:spcPts val="2000"/>
                        </a:lnSpc>
                        <a:spcAft>
                          <a:spcPts val="0"/>
                        </a:spcAft>
                      </a:pPr>
                      <a:r>
                        <a:rPr lang="zh-TW" sz="1600" kern="100">
                          <a:effectLst/>
                        </a:rPr>
                        <a:t>分解法</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a:effectLst/>
                        </a:rPr>
                        <a:t>29.34</a:t>
                      </a:r>
                      <a:endParaRPr lang="zh-TW" sz="1600" kern="10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1248.09</a:t>
                      </a:r>
                      <a:endParaRPr lang="zh-TW" sz="1600" kern="100" dirty="0">
                        <a:effectLst/>
                        <a:latin typeface="+mn-ea"/>
                        <a:ea typeface="+mn-ea"/>
                        <a:cs typeface="Times New Roman" panose="02020603050405020304" pitchFamily="18" charset="0"/>
                      </a:endParaRPr>
                    </a:p>
                  </a:txBody>
                  <a:tcPr marL="28614" marR="28614" marT="0" marB="0" anchor="ctr"/>
                </a:tc>
                <a:tc>
                  <a:txBody>
                    <a:bodyPr/>
                    <a:lstStyle/>
                    <a:p>
                      <a:pPr indent="127000" algn="ctr" hangingPunct="0">
                        <a:lnSpc>
                          <a:spcPts val="2000"/>
                        </a:lnSpc>
                        <a:spcAft>
                          <a:spcPts val="0"/>
                        </a:spcAft>
                      </a:pPr>
                      <a:r>
                        <a:rPr lang="en-US" sz="1600" kern="100" dirty="0">
                          <a:effectLst/>
                        </a:rPr>
                        <a:t> </a:t>
                      </a:r>
                      <a:endParaRPr lang="zh-TW" sz="1600" kern="100" dirty="0">
                        <a:effectLst/>
                        <a:latin typeface="+mn-ea"/>
                        <a:ea typeface="+mn-ea"/>
                        <a:cs typeface="Times New Roman" panose="02020603050405020304" pitchFamily="18" charset="0"/>
                      </a:endParaRPr>
                    </a:p>
                  </a:txBody>
                  <a:tcPr marL="28614" marR="28614" marT="0" marB="0" anchor="ctr"/>
                </a:tc>
                <a:extLst>
                  <a:ext uri="{0D108BD9-81ED-4DB2-BD59-A6C34878D82A}">
                    <a16:rowId xmlns:a16="http://schemas.microsoft.com/office/drawing/2014/main" val="4219506524"/>
                  </a:ext>
                </a:extLst>
              </a:tr>
            </a:tbl>
          </a:graphicData>
        </a:graphic>
      </p:graphicFrame>
      <p:pic>
        <p:nvPicPr>
          <p:cNvPr id="4" name="圖片 3">
            <a:extLst>
              <a:ext uri="{FF2B5EF4-FFF2-40B4-BE49-F238E27FC236}">
                <a16:creationId xmlns:a16="http://schemas.microsoft.com/office/drawing/2014/main" id="{F85BF66F-9EBE-4290-9478-84B484DB6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712" y="130778"/>
            <a:ext cx="8120576" cy="6596444"/>
          </a:xfrm>
          <a:prstGeom prst="rect">
            <a:avLst/>
          </a:prstGeom>
        </p:spPr>
      </p:pic>
      <p:sp>
        <p:nvSpPr>
          <p:cNvPr id="24" name="矩形 23">
            <a:extLst>
              <a:ext uri="{FF2B5EF4-FFF2-40B4-BE49-F238E27FC236}">
                <a16:creationId xmlns:a16="http://schemas.microsoft.com/office/drawing/2014/main" id="{FD2280EB-676A-4476-9C02-F6994CDFFED0}"/>
              </a:ext>
            </a:extLst>
          </p:cNvPr>
          <p:cNvSpPr/>
          <p:nvPr/>
        </p:nvSpPr>
        <p:spPr>
          <a:xfrm>
            <a:off x="511189" y="196495"/>
            <a:ext cx="8055483" cy="6465009"/>
          </a:xfrm>
          <a:prstGeom prst="rect">
            <a:avLst/>
          </a:prstGeom>
          <a:solidFill>
            <a:srgbClr val="BFBFB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圖片 11">
            <a:extLst>
              <a:ext uri="{FF2B5EF4-FFF2-40B4-BE49-F238E27FC236}">
                <a16:creationId xmlns:a16="http://schemas.microsoft.com/office/drawing/2014/main" id="{9C13B4C2-BDCC-4530-A5E5-FDB6229B66C9}"/>
              </a:ext>
            </a:extLst>
          </p:cNvPr>
          <p:cNvPicPr>
            <a:picLocks noChangeAspect="1"/>
          </p:cNvPicPr>
          <p:nvPr/>
        </p:nvPicPr>
        <p:blipFill rotWithShape="1">
          <a:blip r:embed="rId3">
            <a:extLst>
              <a:ext uri="{28A0092B-C50C-407E-A947-70E740481C1C}">
                <a14:useLocalDpi xmlns:a14="http://schemas.microsoft.com/office/drawing/2010/main" val="0"/>
              </a:ext>
            </a:extLst>
          </a:blip>
          <a:srcRect t="7137" r="88942"/>
          <a:stretch/>
        </p:blipFill>
        <p:spPr>
          <a:xfrm>
            <a:off x="504755" y="612220"/>
            <a:ext cx="897988" cy="6125705"/>
          </a:xfrm>
          <a:prstGeom prst="rect">
            <a:avLst/>
          </a:prstGeom>
        </p:spPr>
      </p:pic>
      <p:pic>
        <p:nvPicPr>
          <p:cNvPr id="16" name="圖片 15">
            <a:extLst>
              <a:ext uri="{FF2B5EF4-FFF2-40B4-BE49-F238E27FC236}">
                <a16:creationId xmlns:a16="http://schemas.microsoft.com/office/drawing/2014/main" id="{E84E99DE-2758-48F7-B307-853CD66ECB7A}"/>
              </a:ext>
            </a:extLst>
          </p:cNvPr>
          <p:cNvPicPr>
            <a:picLocks noChangeAspect="1"/>
          </p:cNvPicPr>
          <p:nvPr/>
        </p:nvPicPr>
        <p:blipFill rotWithShape="1">
          <a:blip r:embed="rId3">
            <a:extLst>
              <a:ext uri="{28A0092B-C50C-407E-A947-70E740481C1C}">
                <a14:useLocalDpi xmlns:a14="http://schemas.microsoft.com/office/drawing/2010/main" val="0"/>
              </a:ext>
            </a:extLst>
          </a:blip>
          <a:srcRect l="10227" t="90238" b="5572"/>
          <a:stretch/>
        </p:blipFill>
        <p:spPr>
          <a:xfrm>
            <a:off x="1342234" y="6083300"/>
            <a:ext cx="7290054" cy="276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圖片 16">
            <a:extLst>
              <a:ext uri="{FF2B5EF4-FFF2-40B4-BE49-F238E27FC236}">
                <a16:creationId xmlns:a16="http://schemas.microsoft.com/office/drawing/2014/main" id="{F6485773-6A89-44D0-9D29-D642E6337B0B}"/>
              </a:ext>
            </a:extLst>
          </p:cNvPr>
          <p:cNvPicPr>
            <a:picLocks noChangeAspect="1"/>
          </p:cNvPicPr>
          <p:nvPr/>
        </p:nvPicPr>
        <p:blipFill rotWithShape="1">
          <a:blip r:embed="rId3">
            <a:extLst>
              <a:ext uri="{28A0092B-C50C-407E-A947-70E740481C1C}">
                <a14:useLocalDpi xmlns:a14="http://schemas.microsoft.com/office/drawing/2010/main" val="0"/>
              </a:ext>
            </a:extLst>
          </a:blip>
          <a:srcRect l="11059" t="79072" b="17123"/>
          <a:stretch/>
        </p:blipFill>
        <p:spPr>
          <a:xfrm>
            <a:off x="1409700" y="5346700"/>
            <a:ext cx="7222588" cy="251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圖片 13">
            <a:extLst>
              <a:ext uri="{FF2B5EF4-FFF2-40B4-BE49-F238E27FC236}">
                <a16:creationId xmlns:a16="http://schemas.microsoft.com/office/drawing/2014/main" id="{77561604-D248-41B0-96D9-9EA76DCBE89C}"/>
              </a:ext>
            </a:extLst>
          </p:cNvPr>
          <p:cNvPicPr>
            <a:picLocks noChangeAspect="1"/>
          </p:cNvPicPr>
          <p:nvPr/>
        </p:nvPicPr>
        <p:blipFill rotWithShape="1">
          <a:blip r:embed="rId3">
            <a:extLst>
              <a:ext uri="{28A0092B-C50C-407E-A947-70E740481C1C}">
                <a14:useLocalDpi xmlns:a14="http://schemas.microsoft.com/office/drawing/2010/main" val="0"/>
              </a:ext>
            </a:extLst>
          </a:blip>
          <a:srcRect l="62355" t="90238" r="10227" b="5572"/>
          <a:stretch/>
        </p:blipFill>
        <p:spPr>
          <a:xfrm>
            <a:off x="5575300" y="6083300"/>
            <a:ext cx="2226466" cy="276404"/>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5" name="圖片 14">
            <a:extLst>
              <a:ext uri="{FF2B5EF4-FFF2-40B4-BE49-F238E27FC236}">
                <a16:creationId xmlns:a16="http://schemas.microsoft.com/office/drawing/2014/main" id="{67BCDAA0-0063-43AF-B67D-626933BC8A05}"/>
              </a:ext>
            </a:extLst>
          </p:cNvPr>
          <p:cNvPicPr>
            <a:picLocks noChangeAspect="1"/>
          </p:cNvPicPr>
          <p:nvPr/>
        </p:nvPicPr>
        <p:blipFill rotWithShape="1">
          <a:blip r:embed="rId3">
            <a:extLst>
              <a:ext uri="{28A0092B-C50C-407E-A947-70E740481C1C}">
                <a14:useLocalDpi xmlns:a14="http://schemas.microsoft.com/office/drawing/2010/main" val="0"/>
              </a:ext>
            </a:extLst>
          </a:blip>
          <a:srcRect l="62355" t="79072" r="10227" b="17123"/>
          <a:stretch/>
        </p:blipFill>
        <p:spPr>
          <a:xfrm>
            <a:off x="5575300" y="5346700"/>
            <a:ext cx="2226466" cy="251004"/>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8" name="圖片 17">
            <a:extLst>
              <a:ext uri="{FF2B5EF4-FFF2-40B4-BE49-F238E27FC236}">
                <a16:creationId xmlns:a16="http://schemas.microsoft.com/office/drawing/2014/main" id="{A20ACB6B-8541-483B-8F34-3863872EE1A1}"/>
              </a:ext>
            </a:extLst>
          </p:cNvPr>
          <p:cNvPicPr>
            <a:picLocks noChangeAspect="1"/>
          </p:cNvPicPr>
          <p:nvPr/>
        </p:nvPicPr>
        <p:blipFill rotWithShape="1">
          <a:blip r:embed="rId3">
            <a:extLst>
              <a:ext uri="{28A0092B-C50C-407E-A947-70E740481C1C}">
                <a14:useLocalDpi xmlns:a14="http://schemas.microsoft.com/office/drawing/2010/main" val="0"/>
              </a:ext>
            </a:extLst>
          </a:blip>
          <a:srcRect l="11059" t="63715" b="32480"/>
          <a:stretch/>
        </p:blipFill>
        <p:spPr>
          <a:xfrm>
            <a:off x="1409700" y="4345793"/>
            <a:ext cx="7222588" cy="251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圖片 18">
            <a:extLst>
              <a:ext uri="{FF2B5EF4-FFF2-40B4-BE49-F238E27FC236}">
                <a16:creationId xmlns:a16="http://schemas.microsoft.com/office/drawing/2014/main" id="{3CB5E86D-DB5A-4B77-B618-A1D2F295ECE4}"/>
              </a:ext>
            </a:extLst>
          </p:cNvPr>
          <p:cNvPicPr>
            <a:picLocks noChangeAspect="1"/>
          </p:cNvPicPr>
          <p:nvPr/>
        </p:nvPicPr>
        <p:blipFill rotWithShape="1">
          <a:blip r:embed="rId3">
            <a:extLst>
              <a:ext uri="{28A0092B-C50C-407E-A947-70E740481C1C}">
                <a14:useLocalDpi xmlns:a14="http://schemas.microsoft.com/office/drawing/2010/main" val="0"/>
              </a:ext>
            </a:extLst>
          </a:blip>
          <a:srcRect l="10227" t="52462" b="44224"/>
          <a:stretch/>
        </p:blipFill>
        <p:spPr>
          <a:xfrm>
            <a:off x="1342234" y="3591374"/>
            <a:ext cx="7290054" cy="218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圖片 19">
            <a:extLst>
              <a:ext uri="{FF2B5EF4-FFF2-40B4-BE49-F238E27FC236}">
                <a16:creationId xmlns:a16="http://schemas.microsoft.com/office/drawing/2014/main" id="{3FEA5FEC-A9D6-4211-B818-5350B811A9E9}"/>
              </a:ext>
            </a:extLst>
          </p:cNvPr>
          <p:cNvPicPr>
            <a:picLocks noChangeAspect="1"/>
          </p:cNvPicPr>
          <p:nvPr/>
        </p:nvPicPr>
        <p:blipFill rotWithShape="1">
          <a:blip r:embed="rId3">
            <a:extLst>
              <a:ext uri="{28A0092B-C50C-407E-A947-70E740481C1C}">
                <a14:useLocalDpi xmlns:a14="http://schemas.microsoft.com/office/drawing/2010/main" val="0"/>
              </a:ext>
            </a:extLst>
          </a:blip>
          <a:srcRect l="10227" t="41102" b="55583"/>
          <a:stretch/>
        </p:blipFill>
        <p:spPr>
          <a:xfrm>
            <a:off x="1342234" y="2842073"/>
            <a:ext cx="7290054" cy="218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圖片 20">
            <a:extLst>
              <a:ext uri="{FF2B5EF4-FFF2-40B4-BE49-F238E27FC236}">
                <a16:creationId xmlns:a16="http://schemas.microsoft.com/office/drawing/2014/main" id="{18CD7347-404E-41A6-A151-AFD290E2B22F}"/>
              </a:ext>
            </a:extLst>
          </p:cNvPr>
          <p:cNvPicPr>
            <a:picLocks noChangeAspect="1"/>
          </p:cNvPicPr>
          <p:nvPr/>
        </p:nvPicPr>
        <p:blipFill rotWithShape="1">
          <a:blip r:embed="rId3">
            <a:extLst>
              <a:ext uri="{28A0092B-C50C-407E-A947-70E740481C1C}">
                <a14:useLocalDpi xmlns:a14="http://schemas.microsoft.com/office/drawing/2010/main" val="0"/>
              </a:ext>
            </a:extLst>
          </a:blip>
          <a:srcRect l="10227" t="29993" b="66942"/>
          <a:stretch/>
        </p:blipFill>
        <p:spPr>
          <a:xfrm>
            <a:off x="1342234" y="2109216"/>
            <a:ext cx="7290054" cy="202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圖片 21">
            <a:extLst>
              <a:ext uri="{FF2B5EF4-FFF2-40B4-BE49-F238E27FC236}">
                <a16:creationId xmlns:a16="http://schemas.microsoft.com/office/drawing/2014/main" id="{AE57BA94-0397-4197-937C-52FBA817D795}"/>
              </a:ext>
            </a:extLst>
          </p:cNvPr>
          <p:cNvPicPr>
            <a:picLocks noChangeAspect="1"/>
          </p:cNvPicPr>
          <p:nvPr/>
        </p:nvPicPr>
        <p:blipFill rotWithShape="1">
          <a:blip r:embed="rId3">
            <a:extLst>
              <a:ext uri="{28A0092B-C50C-407E-A947-70E740481C1C}">
                <a14:useLocalDpi xmlns:a14="http://schemas.microsoft.com/office/drawing/2010/main" val="0"/>
              </a:ext>
            </a:extLst>
          </a:blip>
          <a:srcRect l="11059" t="18233" b="78052"/>
          <a:stretch/>
        </p:blipFill>
        <p:spPr>
          <a:xfrm>
            <a:off x="1409700" y="1333500"/>
            <a:ext cx="7222588" cy="245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圖片 22">
            <a:extLst>
              <a:ext uri="{FF2B5EF4-FFF2-40B4-BE49-F238E27FC236}">
                <a16:creationId xmlns:a16="http://schemas.microsoft.com/office/drawing/2014/main" id="{B79826A3-12D5-44AF-9768-8C0AD5BB8C95}"/>
              </a:ext>
            </a:extLst>
          </p:cNvPr>
          <p:cNvPicPr>
            <a:picLocks noChangeAspect="1"/>
          </p:cNvPicPr>
          <p:nvPr/>
        </p:nvPicPr>
        <p:blipFill rotWithShape="1">
          <a:blip r:embed="rId3">
            <a:extLst>
              <a:ext uri="{28A0092B-C50C-407E-A947-70E740481C1C}">
                <a14:useLocalDpi xmlns:a14="http://schemas.microsoft.com/office/drawing/2010/main" val="0"/>
              </a:ext>
            </a:extLst>
          </a:blip>
          <a:srcRect l="11058" t="7258" b="89854"/>
          <a:stretch/>
        </p:blipFill>
        <p:spPr>
          <a:xfrm>
            <a:off x="1409700" y="609600"/>
            <a:ext cx="7222588" cy="190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435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6">
            <a:extLst>
              <a:ext uri="{FF2B5EF4-FFF2-40B4-BE49-F238E27FC236}">
                <a16:creationId xmlns:a16="http://schemas.microsoft.com/office/drawing/2014/main" id="{263527A2-ED96-436B-9593-480E7C5D8F5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3156"/>
          <a:stretch/>
        </p:blipFill>
        <p:spPr>
          <a:xfrm rot="10800000" flipV="1">
            <a:off x="0" y="1068425"/>
            <a:ext cx="9144000" cy="2197671"/>
          </a:xfrm>
          <a:prstGeom prst="rect">
            <a:avLst/>
          </a:prstGeom>
        </p:spPr>
      </p:pic>
      <p:sp>
        <p:nvSpPr>
          <p:cNvPr id="13" name="文本占位符 12"/>
          <p:cNvSpPr>
            <a:spLocks noGrp="1"/>
          </p:cNvSpPr>
          <p:nvPr>
            <p:ph type="body" sz="quarter" idx="14"/>
          </p:nvPr>
        </p:nvSpPr>
        <p:spPr>
          <a:xfrm>
            <a:off x="336795" y="1665027"/>
            <a:ext cx="2502694" cy="2323714"/>
          </a:xfrm>
        </p:spPr>
        <p:txBody>
          <a:bodyPr/>
          <a:lstStyle/>
          <a:p>
            <a:endParaRPr lang="zh-CN" altLang="en-US" dirty="0"/>
          </a:p>
        </p:txBody>
      </p:sp>
      <p:sp>
        <p:nvSpPr>
          <p:cNvPr id="14" name="文本占位符 13"/>
          <p:cNvSpPr>
            <a:spLocks noGrp="1"/>
          </p:cNvSpPr>
          <p:nvPr>
            <p:ph type="body" sz="quarter" idx="15"/>
          </p:nvPr>
        </p:nvSpPr>
        <p:spPr>
          <a:xfrm>
            <a:off x="336795" y="3084522"/>
            <a:ext cx="2502694" cy="2323714"/>
          </a:xfrm>
        </p:spPr>
        <p:txBody>
          <a:bodyPr/>
          <a:lstStyle/>
          <a:p>
            <a:endParaRPr lang="zh-CN" altLang="en-US" dirty="0"/>
          </a:p>
        </p:txBody>
      </p:sp>
      <p:sp>
        <p:nvSpPr>
          <p:cNvPr id="7" name="文本框 6">
            <a:extLst>
              <a:ext uri="{FF2B5EF4-FFF2-40B4-BE49-F238E27FC236}">
                <a16:creationId xmlns:a16="http://schemas.microsoft.com/office/drawing/2014/main" id="{04F69230-F3A6-4586-9371-A858F4763E9F}"/>
              </a:ext>
            </a:extLst>
          </p:cNvPr>
          <p:cNvSpPr txBox="1"/>
          <p:nvPr/>
        </p:nvSpPr>
        <p:spPr>
          <a:xfrm>
            <a:off x="1204326" y="4049769"/>
            <a:ext cx="767637" cy="464554"/>
          </a:xfrm>
          <a:prstGeom prst="rect">
            <a:avLst/>
          </a:prstGeom>
          <a:noFill/>
          <a:ln w="117475">
            <a:noFill/>
          </a:ln>
        </p:spPr>
        <p:txBody>
          <a:bodyPr wrap="none" rtlCol="0">
            <a:prstTxWarp prst="textPlain">
              <a:avLst/>
            </a:prstTxWarp>
            <a:spAutoFit/>
          </a:bodyPr>
          <a:lstStyle/>
          <a:p>
            <a:r>
              <a:rPr lang="en-US" altLang="zh-CN" sz="1350" spc="75" dirty="0">
                <a:solidFill>
                  <a:schemeClr val="bg1"/>
                </a:solidFill>
                <a:latin typeface="Impact" panose="020B0806030902050204" pitchFamily="34" charset="0"/>
                <a:cs typeface="Arial" panose="020B0604020202020204" pitchFamily="34" charset="0"/>
              </a:rPr>
              <a:t>/05</a:t>
            </a:r>
            <a:endParaRPr lang="zh-CN" altLang="en-US" sz="1350" spc="75" dirty="0">
              <a:solidFill>
                <a:schemeClr val="bg1"/>
              </a:solidFill>
              <a:latin typeface="Impact" panose="020B0806030902050204" pitchFamily="34" charset="0"/>
              <a:cs typeface="Arial" panose="020B0604020202020204" pitchFamily="34" charset="0"/>
            </a:endParaRPr>
          </a:p>
        </p:txBody>
      </p:sp>
      <p:sp>
        <p:nvSpPr>
          <p:cNvPr id="12" name="标题 1">
            <a:extLst>
              <a:ext uri="{FF2B5EF4-FFF2-40B4-BE49-F238E27FC236}">
                <a16:creationId xmlns:a16="http://schemas.microsoft.com/office/drawing/2014/main" id="{D60C1130-5A04-49E1-B436-738283589644}"/>
              </a:ext>
            </a:extLst>
          </p:cNvPr>
          <p:cNvSpPr>
            <a:spLocks noGrp="1"/>
          </p:cNvSpPr>
          <p:nvPr>
            <p:ph type="title"/>
          </p:nvPr>
        </p:nvSpPr>
        <p:spPr>
          <a:xfrm>
            <a:off x="2251514" y="4041696"/>
            <a:ext cx="5688160" cy="656792"/>
          </a:xfrm>
        </p:spPr>
        <p:txBody>
          <a:bodyPr>
            <a:normAutofit fontScale="90000"/>
          </a:bodyPr>
          <a:lstStyle/>
          <a:p>
            <a:pPr algn="ctr"/>
            <a:r>
              <a:rPr lang="zh-TW" altLang="en-US" sz="6000" dirty="0"/>
              <a:t>結論與建議</a:t>
            </a:r>
            <a:endParaRPr lang="zh-CN" altLang="en-US" sz="6000" dirty="0"/>
          </a:p>
        </p:txBody>
      </p:sp>
      <p:sp>
        <p:nvSpPr>
          <p:cNvPr id="8" name="灯片编号占位符 3">
            <a:extLst>
              <a:ext uri="{FF2B5EF4-FFF2-40B4-BE49-F238E27FC236}">
                <a16:creationId xmlns:a16="http://schemas.microsoft.com/office/drawing/2014/main" id="{53FB48BC-7524-4B33-928D-1BB4DD49F381}"/>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81</a:t>
            </a:fld>
            <a:endParaRPr lang="zh-CN" altLang="en-US" dirty="0"/>
          </a:p>
        </p:txBody>
      </p:sp>
    </p:spTree>
    <p:extLst>
      <p:ext uri="{BB962C8B-B14F-4D97-AF65-F5344CB8AC3E}">
        <p14:creationId xmlns:p14="http://schemas.microsoft.com/office/powerpoint/2010/main" val="2713903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4602A-229D-44A8-9DFB-B5DD2CEE2E2B}"/>
              </a:ext>
            </a:extLst>
          </p:cNvPr>
          <p:cNvSpPr>
            <a:spLocks noGrp="1"/>
          </p:cNvSpPr>
          <p:nvPr>
            <p:ph type="title"/>
          </p:nvPr>
        </p:nvSpPr>
        <p:spPr>
          <a:xfrm>
            <a:off x="926973" y="127059"/>
            <a:ext cx="7290054" cy="1499616"/>
          </a:xfrm>
        </p:spPr>
        <p:txBody>
          <a:bodyPr>
            <a:normAutofit/>
          </a:bodyPr>
          <a:lstStyle/>
          <a:p>
            <a:r>
              <a:rPr lang="en-US" altLang="zh-TW" sz="3600" kern="100" dirty="0">
                <a:latin typeface="微軟正黑體" panose="020B0604030504040204" pitchFamily="34" charset="-120"/>
                <a:ea typeface="+mn-ea"/>
                <a:cs typeface="Times New Roman" panose="02020603050405020304" pitchFamily="18" charset="0"/>
              </a:rPr>
              <a:t>5.1	</a:t>
            </a:r>
            <a:r>
              <a:rPr lang="zh-TW" altLang="en-US" sz="3600" kern="100" dirty="0">
                <a:latin typeface="微軟正黑體" panose="020B0604030504040204" pitchFamily="34" charset="-120"/>
                <a:ea typeface="+mn-ea"/>
                <a:cs typeface="Times New Roman" panose="02020603050405020304" pitchFamily="18" charset="0"/>
              </a:rPr>
              <a:t>結論與建議</a:t>
            </a:r>
            <a:endParaRPr lang="zh-CN" altLang="en-US" sz="3600" dirty="0">
              <a:latin typeface="+mn-ea"/>
              <a:ea typeface="+mn-ea"/>
            </a:endParaRPr>
          </a:p>
        </p:txBody>
      </p:sp>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82</a:t>
            </a:fld>
            <a:endParaRPr lang="zh-CN" altLang="en-US" dirty="0"/>
          </a:p>
        </p:txBody>
      </p:sp>
      <p:sp>
        <p:nvSpPr>
          <p:cNvPr id="4" name="矩形 3">
            <a:extLst>
              <a:ext uri="{FF2B5EF4-FFF2-40B4-BE49-F238E27FC236}">
                <a16:creationId xmlns:a16="http://schemas.microsoft.com/office/drawing/2014/main" id="{1B71E40C-52A0-4714-85B5-B91861315149}"/>
              </a:ext>
            </a:extLst>
          </p:cNvPr>
          <p:cNvSpPr/>
          <p:nvPr/>
        </p:nvSpPr>
        <p:spPr>
          <a:xfrm>
            <a:off x="419374" y="3275655"/>
            <a:ext cx="1210588" cy="707886"/>
          </a:xfrm>
          <a:prstGeom prst="rect">
            <a:avLst/>
          </a:prstGeom>
          <a:solidFill>
            <a:schemeClr val="accent1">
              <a:lumMod val="75000"/>
            </a:schemeClr>
          </a:solidFill>
        </p:spPr>
        <p:txBody>
          <a:bodyPr wrap="none">
            <a:spAutoFit/>
          </a:bodyPr>
          <a:lstStyle/>
          <a:p>
            <a:r>
              <a:rPr lang="zh-TW" altLang="en-US" sz="4000" dirty="0">
                <a:solidFill>
                  <a:schemeClr val="bg1"/>
                </a:solidFill>
                <a:latin typeface="+mn-ea"/>
              </a:rPr>
              <a:t>結論</a:t>
            </a:r>
          </a:p>
        </p:txBody>
      </p:sp>
      <p:sp>
        <p:nvSpPr>
          <p:cNvPr id="6" name="矩形 5">
            <a:extLst>
              <a:ext uri="{FF2B5EF4-FFF2-40B4-BE49-F238E27FC236}">
                <a16:creationId xmlns:a16="http://schemas.microsoft.com/office/drawing/2014/main" id="{4049B765-B0B0-4814-9C5E-B300CBFD9436}"/>
              </a:ext>
            </a:extLst>
          </p:cNvPr>
          <p:cNvSpPr/>
          <p:nvPr/>
        </p:nvSpPr>
        <p:spPr>
          <a:xfrm>
            <a:off x="-5195765" y="111614"/>
            <a:ext cx="4572000" cy="13388280"/>
          </a:xfrm>
          <a:prstGeom prst="rect">
            <a:avLst/>
          </a:prstGeom>
        </p:spPr>
        <p:txBody>
          <a:bodyPr>
            <a:spAutoFit/>
          </a:bodyPr>
          <a:lstStyle/>
          <a:p>
            <a:r>
              <a:rPr lang="zh-TW" altLang="en-US" dirty="0"/>
              <a:t>本研究運用公部門油料每日耗用量，採用時間序列模式中的</a:t>
            </a:r>
            <a:r>
              <a:rPr lang="en-US" altLang="zh-TW" dirty="0"/>
              <a:t>SARIMA</a:t>
            </a:r>
            <a:r>
              <a:rPr lang="zh-TW" altLang="en-US" dirty="0"/>
              <a:t>模型、</a:t>
            </a:r>
            <a:r>
              <a:rPr lang="en-US" altLang="zh-TW" dirty="0"/>
              <a:t>Holt-Winters</a:t>
            </a:r>
            <a:r>
              <a:rPr lang="zh-TW" altLang="en-US" dirty="0"/>
              <a:t>模型及分解法模型進行預測，評估結果，均通過</a:t>
            </a:r>
            <a:r>
              <a:rPr lang="en-US" altLang="zh-TW" dirty="0"/>
              <a:t>MAPE</a:t>
            </a:r>
            <a:r>
              <a:rPr lang="zh-TW" altLang="en-US" dirty="0"/>
              <a:t>指標，測得</a:t>
            </a:r>
            <a:r>
              <a:rPr lang="en-US" altLang="zh-TW" dirty="0"/>
              <a:t>MAPE</a:t>
            </a:r>
            <a:r>
              <a:rPr lang="zh-TW" altLang="en-US" dirty="0"/>
              <a:t>數值分別為</a:t>
            </a:r>
            <a:r>
              <a:rPr lang="en-US" altLang="zh-TW" dirty="0"/>
              <a:t>3.440%</a:t>
            </a:r>
            <a:r>
              <a:rPr lang="zh-TW" altLang="en-US" dirty="0"/>
              <a:t>、</a:t>
            </a:r>
            <a:r>
              <a:rPr lang="en-US" altLang="zh-TW" dirty="0"/>
              <a:t>10.17%</a:t>
            </a:r>
            <a:r>
              <a:rPr lang="zh-TW" altLang="en-US" dirty="0"/>
              <a:t>、</a:t>
            </a:r>
            <a:r>
              <a:rPr lang="en-US" altLang="zh-TW" dirty="0"/>
              <a:t>10.33%</a:t>
            </a:r>
            <a:r>
              <a:rPr lang="zh-TW" altLang="en-US" dirty="0"/>
              <a:t>，均屬優良預測，其中</a:t>
            </a:r>
            <a:r>
              <a:rPr lang="en-US" altLang="zh-TW" dirty="0"/>
              <a:t>SARIMA</a:t>
            </a:r>
            <a:r>
              <a:rPr lang="zh-TW" altLang="en-US" dirty="0"/>
              <a:t>模型表現最好</a:t>
            </a:r>
            <a:endParaRPr lang="en-US" altLang="zh-TW" dirty="0"/>
          </a:p>
          <a:p>
            <a:r>
              <a:rPr lang="zh-TW" altLang="en-US" dirty="0"/>
              <a:t>針對</a:t>
            </a:r>
            <a:r>
              <a:rPr lang="en-US" altLang="zh-TW" dirty="0"/>
              <a:t>Holt-Winters </a:t>
            </a:r>
            <a:r>
              <a:rPr lang="zh-TW" altLang="en-US" dirty="0"/>
              <a:t>模型</a:t>
            </a:r>
            <a:r>
              <a:rPr lang="en-US" altLang="zh-TW" dirty="0"/>
              <a:t>(</a:t>
            </a:r>
            <a:r>
              <a:rPr lang="zh-TW" altLang="en-US" dirty="0"/>
              <a:t>三次指數平滑法</a:t>
            </a:r>
            <a:r>
              <a:rPr lang="en-US" altLang="zh-TW" dirty="0"/>
              <a:t>)</a:t>
            </a:r>
            <a:r>
              <a:rPr lang="zh-TW" altLang="en-US" dirty="0"/>
              <a:t>，可以得出水平項參數約</a:t>
            </a:r>
            <a:r>
              <a:rPr lang="en-US" altLang="zh-TW" dirty="0"/>
              <a:t>0.1166550</a:t>
            </a:r>
            <a:r>
              <a:rPr lang="zh-TW" altLang="en-US" dirty="0"/>
              <a:t>，趨勢項參數約為</a:t>
            </a:r>
            <a:r>
              <a:rPr lang="en-US" altLang="zh-TW" dirty="0"/>
              <a:t>0.0000001</a:t>
            </a:r>
            <a:r>
              <a:rPr lang="zh-TW" altLang="en-US" dirty="0"/>
              <a:t>，週期參數為</a:t>
            </a:r>
            <a:r>
              <a:rPr lang="en-US" altLang="zh-TW" dirty="0"/>
              <a:t>0.0167684</a:t>
            </a:r>
            <a:r>
              <a:rPr lang="zh-TW" altLang="en-US" dirty="0"/>
              <a:t>，因三次指数平滑法可預測具有趨势和季節性的時間序列，故測得</a:t>
            </a:r>
            <a:r>
              <a:rPr lang="en-US" altLang="zh-TW" dirty="0"/>
              <a:t>MAPE</a:t>
            </a:r>
            <a:r>
              <a:rPr lang="zh-TW" altLang="en-US" dirty="0"/>
              <a:t>準確度亦有不錯表現，與分解法相比，分解法一樣可以處理趨势和季節性參數，故準確度幾乎相近，而以趨勢圖觀察，</a:t>
            </a:r>
            <a:r>
              <a:rPr lang="en-US" altLang="zh-TW" dirty="0"/>
              <a:t>Holt-Winters </a:t>
            </a:r>
            <a:r>
              <a:rPr lang="zh-TW" altLang="en-US" dirty="0"/>
              <a:t>模型預測曲線走向與訓練集較相符，能給管理者提供視覺化感受，反觀分解法預測曲線走向則以中心點游走，較適合中期預測，短期預測，當預測長期時或預測值受外部干擾時，其預測能力會減弱</a:t>
            </a:r>
          </a:p>
          <a:p>
            <a:r>
              <a:rPr lang="zh-TW" altLang="en-US" dirty="0"/>
              <a:t>平穩的時間序列能對預測結果更加精準，經過一階差分處理後以</a:t>
            </a:r>
            <a:r>
              <a:rPr lang="en-US" altLang="zh-TW" dirty="0"/>
              <a:t>ADF</a:t>
            </a:r>
            <a:r>
              <a:rPr lang="zh-TW" altLang="en-US" dirty="0"/>
              <a:t>驗證方法得到序列平穩值，而透過</a:t>
            </a:r>
            <a:r>
              <a:rPr lang="en-US" altLang="zh-TW" dirty="0"/>
              <a:t>ACF</a:t>
            </a:r>
            <a:r>
              <a:rPr lang="zh-TW" altLang="en-US" dirty="0"/>
              <a:t>與</a:t>
            </a:r>
            <a:r>
              <a:rPr lang="en-US" altLang="zh-TW" dirty="0"/>
              <a:t>PACF</a:t>
            </a:r>
            <a:r>
              <a:rPr lang="zh-TW" altLang="en-US" dirty="0"/>
              <a:t>數據分析，可得到</a:t>
            </a:r>
            <a:r>
              <a:rPr lang="en-US" altLang="zh-TW" dirty="0"/>
              <a:t>p</a:t>
            </a:r>
            <a:r>
              <a:rPr lang="zh-TW" altLang="en-US" dirty="0"/>
              <a:t>、</a:t>
            </a:r>
            <a:r>
              <a:rPr lang="en-US" altLang="zh-TW" dirty="0"/>
              <a:t>q</a:t>
            </a:r>
            <a:r>
              <a:rPr lang="zh-TW" altLang="en-US" dirty="0"/>
              <a:t>參數值，將各種參數組合進行擬合，可求出</a:t>
            </a:r>
            <a:r>
              <a:rPr lang="en-US" altLang="zh-TW" dirty="0"/>
              <a:t>ARIMA</a:t>
            </a:r>
            <a:r>
              <a:rPr lang="zh-TW" altLang="en-US" dirty="0"/>
              <a:t>最佳參數，而運用</a:t>
            </a:r>
            <a:r>
              <a:rPr lang="en-US" altLang="zh-TW" dirty="0"/>
              <a:t>R</a:t>
            </a:r>
            <a:r>
              <a:rPr lang="zh-TW" altLang="en-US" dirty="0"/>
              <a:t>軟體導入函數，進階得到</a:t>
            </a:r>
            <a:r>
              <a:rPr lang="en-US" altLang="zh-TW" dirty="0"/>
              <a:t>SARIMA</a:t>
            </a:r>
            <a:r>
              <a:rPr lang="zh-TW" altLang="en-US" dirty="0"/>
              <a:t>模型，因</a:t>
            </a:r>
            <a:r>
              <a:rPr lang="en-US" altLang="zh-TW" dirty="0"/>
              <a:t>ARIMA</a:t>
            </a:r>
            <a:r>
              <a:rPr lang="zh-TW" altLang="en-US" dirty="0"/>
              <a:t>是目前應用最廣泛的單變量時間序列數據預測方法之一，但它不支持具有季節性成分的時間序列，本研究為了支持序列的季節分量，續將</a:t>
            </a:r>
            <a:r>
              <a:rPr lang="en-US" altLang="zh-TW" dirty="0"/>
              <a:t>ARIMA</a:t>
            </a:r>
            <a:r>
              <a:rPr lang="zh-TW" altLang="en-US" dirty="0"/>
              <a:t>模型擴展成為</a:t>
            </a:r>
            <a:r>
              <a:rPr lang="en-US" altLang="zh-TW" dirty="0"/>
              <a:t>SARIMA</a:t>
            </a:r>
            <a:r>
              <a:rPr lang="zh-TW" altLang="en-US" dirty="0"/>
              <a:t>，</a:t>
            </a:r>
            <a:r>
              <a:rPr lang="en-US" altLang="zh-TW" dirty="0"/>
              <a:t>SARIMA</a:t>
            </a:r>
            <a:r>
              <a:rPr lang="zh-TW" altLang="en-US" dirty="0"/>
              <a:t>模型運用</a:t>
            </a:r>
            <a:r>
              <a:rPr lang="en-US" altLang="zh-TW" dirty="0"/>
              <a:t>R</a:t>
            </a:r>
            <a:r>
              <a:rPr lang="zh-TW" altLang="en-US" dirty="0"/>
              <a:t>軟體導入函數，得到模型參數為</a:t>
            </a:r>
            <a:r>
              <a:rPr lang="en-US" altLang="zh-TW" dirty="0"/>
              <a:t>(8,1,8) (1,1,1)7</a:t>
            </a:r>
            <a:r>
              <a:rPr lang="zh-TW" altLang="en-US" dirty="0"/>
              <a:t>，而採用</a:t>
            </a:r>
            <a:r>
              <a:rPr lang="en-US" altLang="zh-TW" dirty="0"/>
              <a:t>ACF</a:t>
            </a:r>
            <a:r>
              <a:rPr lang="zh-TW" altLang="en-US" dirty="0"/>
              <a:t>、</a:t>
            </a:r>
            <a:r>
              <a:rPr lang="en-US" altLang="zh-TW" dirty="0"/>
              <a:t>PACF</a:t>
            </a:r>
            <a:r>
              <a:rPr lang="zh-TW" altLang="en-US" dirty="0"/>
              <a:t>篩選出</a:t>
            </a:r>
            <a:r>
              <a:rPr lang="en-US" altLang="zh-TW" dirty="0"/>
              <a:t>PQ</a:t>
            </a:r>
            <a:r>
              <a:rPr lang="zh-TW" altLang="en-US" dirty="0"/>
              <a:t>階數後，代入準確度驗證，核算出</a:t>
            </a:r>
            <a:r>
              <a:rPr lang="en-US" altLang="zh-TW" dirty="0"/>
              <a:t>SARIMA</a:t>
            </a:r>
            <a:r>
              <a:rPr lang="zh-TW" altLang="en-US" dirty="0"/>
              <a:t>，是最佳模型，雖差異不大，惟仍須複試驗證後，才可得出最佳模型</a:t>
            </a:r>
            <a:endParaRPr lang="en-US" altLang="zh-TW" dirty="0"/>
          </a:p>
          <a:p>
            <a:r>
              <a:rPr lang="zh-TW" altLang="en-US" dirty="0"/>
              <a:t>總資料集為公部門每日油料耗用量，係由各地區</a:t>
            </a:r>
            <a:r>
              <a:rPr lang="en-US" altLang="zh-TW" dirty="0"/>
              <a:t>(A~H</a:t>
            </a:r>
            <a:r>
              <a:rPr lang="zh-TW" altLang="en-US" dirty="0"/>
              <a:t>區</a:t>
            </a:r>
            <a:r>
              <a:rPr lang="en-US" altLang="zh-TW" dirty="0"/>
              <a:t>)</a:t>
            </a:r>
            <a:r>
              <a:rPr lang="zh-TW" altLang="en-US" dirty="0"/>
              <a:t>裝備每日用油耗用量彙總而成，為瞭解各地區是否能採用時間序列方式預測油料需求，故本研究第二階段進行各地區預測模型建立循總體耗量建模方式執行，採</a:t>
            </a:r>
            <a:r>
              <a:rPr lang="en-US" altLang="zh-TW" dirty="0"/>
              <a:t>SARIMA</a:t>
            </a:r>
            <a:r>
              <a:rPr lang="zh-TW" altLang="en-US" dirty="0"/>
              <a:t>模型、</a:t>
            </a:r>
            <a:r>
              <a:rPr lang="en-US" altLang="zh-TW" dirty="0"/>
              <a:t>Holt-Winters</a:t>
            </a:r>
            <a:r>
              <a:rPr lang="zh-TW" altLang="en-US" dirty="0"/>
              <a:t>模型及分解法模型預測，驗證結果，</a:t>
            </a:r>
            <a:r>
              <a:rPr lang="en-US" altLang="zh-TW" dirty="0"/>
              <a:t>A~F</a:t>
            </a:r>
            <a:r>
              <a:rPr lang="zh-TW" altLang="en-US" dirty="0"/>
              <a:t>區一樣是</a:t>
            </a:r>
            <a:r>
              <a:rPr lang="en-US" altLang="zh-TW" dirty="0"/>
              <a:t>SARIMA</a:t>
            </a:r>
            <a:r>
              <a:rPr lang="zh-TW" altLang="en-US" dirty="0"/>
              <a:t>模型表現最好，而</a:t>
            </a:r>
            <a:r>
              <a:rPr lang="en-US" altLang="zh-TW" dirty="0"/>
              <a:t>G</a:t>
            </a:r>
            <a:r>
              <a:rPr lang="zh-TW" altLang="en-US" dirty="0"/>
              <a:t>、</a:t>
            </a:r>
            <a:r>
              <a:rPr lang="en-US" altLang="zh-TW" dirty="0"/>
              <a:t>H</a:t>
            </a:r>
            <a:r>
              <a:rPr lang="zh-TW" altLang="en-US" dirty="0"/>
              <a:t>則是</a:t>
            </a:r>
            <a:r>
              <a:rPr lang="en-US" altLang="zh-TW" dirty="0"/>
              <a:t>Holt-Winters</a:t>
            </a:r>
            <a:r>
              <a:rPr lang="zh-TW" altLang="en-US" dirty="0"/>
              <a:t>模型表現較佳，但以</a:t>
            </a:r>
            <a:r>
              <a:rPr lang="en-US" altLang="zh-TW" dirty="0"/>
              <a:t>LEWIS</a:t>
            </a:r>
            <a:r>
              <a:rPr lang="zh-TW" altLang="en-US" dirty="0"/>
              <a:t>所述</a:t>
            </a:r>
            <a:r>
              <a:rPr lang="en-US" altLang="zh-TW" dirty="0"/>
              <a:t>MAPE</a:t>
            </a:r>
            <a:r>
              <a:rPr lang="zh-TW" altLang="en-US" dirty="0"/>
              <a:t>數值評估指標僅落在合理之預測，經發現</a:t>
            </a:r>
            <a:r>
              <a:rPr lang="en-US" altLang="zh-TW" dirty="0"/>
              <a:t>G</a:t>
            </a:r>
            <a:r>
              <a:rPr lang="zh-TW" altLang="en-US" dirty="0"/>
              <a:t>、</a:t>
            </a:r>
            <a:r>
              <a:rPr lang="en-US" altLang="zh-TW" dirty="0"/>
              <a:t>H</a:t>
            </a:r>
            <a:r>
              <a:rPr lang="zh-TW" altLang="en-US" dirty="0"/>
              <a:t>補缺漏值分別為</a:t>
            </a:r>
            <a:r>
              <a:rPr lang="en-US" altLang="zh-TW" dirty="0"/>
              <a:t>393</a:t>
            </a:r>
            <a:r>
              <a:rPr lang="zh-TW" altLang="en-US" dirty="0"/>
              <a:t>至</a:t>
            </a:r>
            <a:r>
              <a:rPr lang="en-US" altLang="zh-TW" dirty="0"/>
              <a:t>519</a:t>
            </a:r>
            <a:r>
              <a:rPr lang="zh-TW" altLang="en-US" dirty="0"/>
              <a:t>不等，故判定補缺漏值愈多，</a:t>
            </a:r>
            <a:r>
              <a:rPr lang="en-US" altLang="zh-TW" dirty="0"/>
              <a:t>SARIMA</a:t>
            </a:r>
            <a:r>
              <a:rPr lang="zh-TW" altLang="en-US" dirty="0"/>
              <a:t>表現愈不好</a:t>
            </a:r>
          </a:p>
          <a:p>
            <a:endParaRPr lang="zh-TW" altLang="en-US" dirty="0"/>
          </a:p>
          <a:p>
            <a:endParaRPr lang="zh-TW" altLang="en-US" dirty="0"/>
          </a:p>
        </p:txBody>
      </p:sp>
      <p:graphicFrame>
        <p:nvGraphicFramePr>
          <p:cNvPr id="3" name="資料庫圖表 2">
            <a:extLst>
              <a:ext uri="{FF2B5EF4-FFF2-40B4-BE49-F238E27FC236}">
                <a16:creationId xmlns:a16="http://schemas.microsoft.com/office/drawing/2014/main" id="{E3224E85-DB15-475D-9FCC-4997049447B4}"/>
              </a:ext>
            </a:extLst>
          </p:cNvPr>
          <p:cNvGraphicFramePr/>
          <p:nvPr>
            <p:extLst>
              <p:ext uri="{D42A27DB-BD31-4B8C-83A1-F6EECF244321}">
                <p14:modId xmlns:p14="http://schemas.microsoft.com/office/powerpoint/2010/main" val="3204866450"/>
              </p:ext>
            </p:extLst>
          </p:nvPr>
        </p:nvGraphicFramePr>
        <p:xfrm>
          <a:off x="1417037" y="1266570"/>
          <a:ext cx="7578049" cy="5433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字方塊 4">
            <a:extLst>
              <a:ext uri="{FF2B5EF4-FFF2-40B4-BE49-F238E27FC236}">
                <a16:creationId xmlns:a16="http://schemas.microsoft.com/office/drawing/2014/main" id="{E7338FE9-DDE5-49CD-A266-CF52EAA56258}"/>
              </a:ext>
            </a:extLst>
          </p:cNvPr>
          <p:cNvSpPr txBox="1"/>
          <p:nvPr/>
        </p:nvSpPr>
        <p:spPr>
          <a:xfrm>
            <a:off x="1803400" y="1772233"/>
            <a:ext cx="468398" cy="707886"/>
          </a:xfrm>
          <a:prstGeom prst="rect">
            <a:avLst/>
          </a:prstGeom>
          <a:noFill/>
        </p:spPr>
        <p:txBody>
          <a:bodyPr wrap="none" rtlCol="0">
            <a:spAutoFit/>
          </a:bodyPr>
          <a:lstStyle/>
          <a:p>
            <a:r>
              <a:rPr lang="en-US" altLang="zh-TW" sz="4000" dirty="0">
                <a:solidFill>
                  <a:schemeClr val="accent3">
                    <a:lumMod val="75000"/>
                  </a:schemeClr>
                </a:solidFill>
              </a:rPr>
              <a:t>1</a:t>
            </a:r>
            <a:endParaRPr lang="zh-TW" altLang="en-US" sz="4000" dirty="0">
              <a:solidFill>
                <a:schemeClr val="accent3">
                  <a:lumMod val="75000"/>
                </a:schemeClr>
              </a:solidFill>
            </a:endParaRPr>
          </a:p>
        </p:txBody>
      </p:sp>
      <p:sp>
        <p:nvSpPr>
          <p:cNvPr id="11" name="文字方塊 10">
            <a:extLst>
              <a:ext uri="{FF2B5EF4-FFF2-40B4-BE49-F238E27FC236}">
                <a16:creationId xmlns:a16="http://schemas.microsoft.com/office/drawing/2014/main" id="{C5CB7352-81EE-4492-8EF4-11E95E85B10B}"/>
              </a:ext>
            </a:extLst>
          </p:cNvPr>
          <p:cNvSpPr txBox="1"/>
          <p:nvPr/>
        </p:nvSpPr>
        <p:spPr>
          <a:xfrm>
            <a:off x="2271798" y="2987760"/>
            <a:ext cx="468398" cy="707886"/>
          </a:xfrm>
          <a:prstGeom prst="rect">
            <a:avLst/>
          </a:prstGeom>
          <a:noFill/>
        </p:spPr>
        <p:txBody>
          <a:bodyPr wrap="none" rtlCol="0">
            <a:spAutoFit/>
          </a:bodyPr>
          <a:lstStyle/>
          <a:p>
            <a:r>
              <a:rPr lang="en-US" altLang="zh-TW" sz="4000" dirty="0">
                <a:solidFill>
                  <a:schemeClr val="accent2">
                    <a:lumMod val="75000"/>
                  </a:schemeClr>
                </a:solidFill>
              </a:rPr>
              <a:t>2</a:t>
            </a:r>
            <a:endParaRPr lang="zh-TW" altLang="en-US" sz="4000" dirty="0">
              <a:solidFill>
                <a:schemeClr val="accent2">
                  <a:lumMod val="75000"/>
                </a:schemeClr>
              </a:solidFill>
            </a:endParaRPr>
          </a:p>
        </p:txBody>
      </p:sp>
      <p:sp>
        <p:nvSpPr>
          <p:cNvPr id="12" name="文字方塊 11">
            <a:extLst>
              <a:ext uri="{FF2B5EF4-FFF2-40B4-BE49-F238E27FC236}">
                <a16:creationId xmlns:a16="http://schemas.microsoft.com/office/drawing/2014/main" id="{7A154501-2616-4868-9CDD-EA97C6CF5B29}"/>
              </a:ext>
            </a:extLst>
          </p:cNvPr>
          <p:cNvSpPr txBox="1"/>
          <p:nvPr/>
        </p:nvSpPr>
        <p:spPr>
          <a:xfrm>
            <a:off x="2271798" y="4285738"/>
            <a:ext cx="468398" cy="707886"/>
          </a:xfrm>
          <a:prstGeom prst="rect">
            <a:avLst/>
          </a:prstGeom>
          <a:noFill/>
        </p:spPr>
        <p:txBody>
          <a:bodyPr wrap="none" rtlCol="0">
            <a:spAutoFit/>
          </a:bodyPr>
          <a:lstStyle/>
          <a:p>
            <a:r>
              <a:rPr lang="en-US" altLang="zh-TW" sz="4000" dirty="0">
                <a:solidFill>
                  <a:schemeClr val="accent1">
                    <a:lumMod val="75000"/>
                  </a:schemeClr>
                </a:solidFill>
              </a:rPr>
              <a:t>3</a:t>
            </a:r>
            <a:endParaRPr lang="zh-TW" altLang="en-US" sz="4000" dirty="0">
              <a:solidFill>
                <a:schemeClr val="accent1">
                  <a:lumMod val="75000"/>
                </a:schemeClr>
              </a:solidFill>
            </a:endParaRPr>
          </a:p>
        </p:txBody>
      </p:sp>
      <p:sp>
        <p:nvSpPr>
          <p:cNvPr id="13" name="文字方塊 12">
            <a:extLst>
              <a:ext uri="{FF2B5EF4-FFF2-40B4-BE49-F238E27FC236}">
                <a16:creationId xmlns:a16="http://schemas.microsoft.com/office/drawing/2014/main" id="{13FDCFDB-10C9-4EF1-BA35-C367F87D0C13}"/>
              </a:ext>
            </a:extLst>
          </p:cNvPr>
          <p:cNvSpPr txBox="1"/>
          <p:nvPr/>
        </p:nvSpPr>
        <p:spPr>
          <a:xfrm>
            <a:off x="1803400" y="5493125"/>
            <a:ext cx="468398" cy="707886"/>
          </a:xfrm>
          <a:prstGeom prst="rect">
            <a:avLst/>
          </a:prstGeom>
          <a:noFill/>
        </p:spPr>
        <p:txBody>
          <a:bodyPr wrap="none" rtlCol="0">
            <a:spAutoFit/>
          </a:bodyPr>
          <a:lstStyle/>
          <a:p>
            <a:r>
              <a:rPr lang="en-US" altLang="zh-TW" sz="4000" dirty="0">
                <a:solidFill>
                  <a:schemeClr val="accent1">
                    <a:lumMod val="75000"/>
                  </a:schemeClr>
                </a:solidFill>
              </a:rPr>
              <a:t>4</a:t>
            </a:r>
            <a:endParaRPr lang="zh-TW" altLang="en-US" sz="4000" dirty="0">
              <a:solidFill>
                <a:schemeClr val="accent1">
                  <a:lumMod val="75000"/>
                </a:schemeClr>
              </a:solidFill>
            </a:endParaRPr>
          </a:p>
        </p:txBody>
      </p:sp>
    </p:spTree>
    <p:extLst>
      <p:ext uri="{BB962C8B-B14F-4D97-AF65-F5344CB8AC3E}">
        <p14:creationId xmlns:p14="http://schemas.microsoft.com/office/powerpoint/2010/main" val="3218300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AE9AA0C4-BE05-41AB-8565-396A19C3435D}"/>
              </a:ext>
            </a:extLst>
          </p:cNvPr>
          <p:cNvSpPr/>
          <p:nvPr/>
        </p:nvSpPr>
        <p:spPr>
          <a:xfrm>
            <a:off x="827820" y="1071378"/>
            <a:ext cx="7578049" cy="769441"/>
          </a:xfrm>
          <a:prstGeom prst="rect">
            <a:avLst/>
          </a:prstGeom>
        </p:spPr>
        <p:txBody>
          <a:bodyPr wrap="square">
            <a:spAutoFit/>
          </a:bodyPr>
          <a:lstStyle/>
          <a:p>
            <a:pPr marL="359410"/>
            <a:endParaRPr lang="zh-TW" altLang="en-US" sz="2400" kern="100" dirty="0">
              <a:latin typeface="微軟正黑體" panose="020B0604030504040204" pitchFamily="34" charset="-120"/>
              <a:cs typeface="Times New Roman" panose="02020603050405020304" pitchFamily="18" charset="0"/>
            </a:endParaRPr>
          </a:p>
          <a:p>
            <a:pPr hangingPunct="0"/>
            <a:endParaRPr lang="zh-TW" altLang="zh-TW" sz="2000" dirty="0">
              <a:latin typeface="+mn-ea"/>
            </a:endParaRPr>
          </a:p>
        </p:txBody>
      </p:sp>
      <p:sp>
        <p:nvSpPr>
          <p:cNvPr id="28" name="灯片编号占位符 3">
            <a:extLst>
              <a:ext uri="{FF2B5EF4-FFF2-40B4-BE49-F238E27FC236}">
                <a16:creationId xmlns:a16="http://schemas.microsoft.com/office/drawing/2014/main" id="{D6A0AC9C-5940-405B-B909-8DB349A6887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83</a:t>
            </a:fld>
            <a:endParaRPr lang="zh-CN" altLang="en-US" dirty="0"/>
          </a:p>
        </p:txBody>
      </p:sp>
      <p:sp>
        <p:nvSpPr>
          <p:cNvPr id="10" name="标题 1">
            <a:extLst>
              <a:ext uri="{FF2B5EF4-FFF2-40B4-BE49-F238E27FC236}">
                <a16:creationId xmlns:a16="http://schemas.microsoft.com/office/drawing/2014/main" id="{3AD2CAD9-C4AD-4C51-89C8-AB6CD3A25EB0}"/>
              </a:ext>
            </a:extLst>
          </p:cNvPr>
          <p:cNvSpPr txBox="1">
            <a:spLocks/>
          </p:cNvSpPr>
          <p:nvPr/>
        </p:nvSpPr>
        <p:spPr>
          <a:xfrm>
            <a:off x="4572000" y="49148"/>
            <a:ext cx="7290054"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n-US" altLang="zh-TW" sz="3600" kern="100" dirty="0">
                <a:latin typeface="微軟正黑體" panose="020B0604030504040204" pitchFamily="34" charset="-120"/>
                <a:ea typeface="+mn-ea"/>
                <a:cs typeface="Times New Roman" panose="02020603050405020304" pitchFamily="18" charset="0"/>
              </a:rPr>
              <a:t>5.1	</a:t>
            </a:r>
            <a:r>
              <a:rPr lang="zh-TW" altLang="en-US" sz="3600" kern="100" dirty="0">
                <a:latin typeface="微軟正黑體" panose="020B0604030504040204" pitchFamily="34" charset="-120"/>
                <a:ea typeface="+mn-ea"/>
                <a:cs typeface="Times New Roman" panose="02020603050405020304" pitchFamily="18" charset="0"/>
              </a:rPr>
              <a:t>結論與建議</a:t>
            </a:r>
            <a:endParaRPr lang="zh-CN" altLang="en-US" sz="3600" dirty="0">
              <a:latin typeface="+mn-ea"/>
              <a:ea typeface="+mn-ea"/>
            </a:endParaRPr>
          </a:p>
        </p:txBody>
      </p:sp>
      <p:graphicFrame>
        <p:nvGraphicFramePr>
          <p:cNvPr id="11" name="資料庫圖表 10">
            <a:extLst>
              <a:ext uri="{FF2B5EF4-FFF2-40B4-BE49-F238E27FC236}">
                <a16:creationId xmlns:a16="http://schemas.microsoft.com/office/drawing/2014/main" id="{ED0BF113-1124-4371-9573-9F66A6C64902}"/>
              </a:ext>
            </a:extLst>
          </p:cNvPr>
          <p:cNvGraphicFramePr/>
          <p:nvPr>
            <p:extLst>
              <p:ext uri="{D42A27DB-BD31-4B8C-83A1-F6EECF244321}">
                <p14:modId xmlns:p14="http://schemas.microsoft.com/office/powerpoint/2010/main" val="3916025313"/>
              </p:ext>
            </p:extLst>
          </p:nvPr>
        </p:nvGraphicFramePr>
        <p:xfrm>
          <a:off x="406524" y="1140286"/>
          <a:ext cx="8737476" cy="5609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菱形 12">
            <a:extLst>
              <a:ext uri="{FF2B5EF4-FFF2-40B4-BE49-F238E27FC236}">
                <a16:creationId xmlns:a16="http://schemas.microsoft.com/office/drawing/2014/main" id="{65237445-C870-4D32-BADF-954AEC8A285C}"/>
              </a:ext>
            </a:extLst>
          </p:cNvPr>
          <p:cNvSpPr/>
          <p:nvPr/>
        </p:nvSpPr>
        <p:spPr>
          <a:xfrm>
            <a:off x="827820" y="108070"/>
            <a:ext cx="1332372" cy="1168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建議</a:t>
            </a:r>
          </a:p>
        </p:txBody>
      </p:sp>
      <p:sp>
        <p:nvSpPr>
          <p:cNvPr id="16" name="矩形: 圓角 15">
            <a:extLst>
              <a:ext uri="{FF2B5EF4-FFF2-40B4-BE49-F238E27FC236}">
                <a16:creationId xmlns:a16="http://schemas.microsoft.com/office/drawing/2014/main" id="{3173B314-2AB4-4FFB-85CB-C79A6B82D064}"/>
              </a:ext>
            </a:extLst>
          </p:cNvPr>
          <p:cNvSpPr/>
          <p:nvPr/>
        </p:nvSpPr>
        <p:spPr>
          <a:xfrm>
            <a:off x="1092112" y="1133380"/>
            <a:ext cx="7578049" cy="1030584"/>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TW" altLang="en-US" b="1" dirty="0">
                <a:latin typeface="+mj-ea"/>
              </a:rPr>
              <a:t>後續油料耗用資料蒐整更多，本研究最佳預測模型</a:t>
            </a:r>
            <a:r>
              <a:rPr lang="en-US" altLang="zh-TW" b="1" dirty="0">
                <a:latin typeface="+mj-ea"/>
              </a:rPr>
              <a:t>SARIMA (8,1,8) (1,1,1)</a:t>
            </a:r>
            <a:r>
              <a:rPr lang="en-US" altLang="zh-TW" sz="1200" b="1" dirty="0">
                <a:latin typeface="+mj-ea"/>
              </a:rPr>
              <a:t>7</a:t>
            </a:r>
            <a:r>
              <a:rPr lang="zh-TW" altLang="en-US" b="1" dirty="0">
                <a:latin typeface="+mj-ea"/>
              </a:rPr>
              <a:t>勢必無法滿足預測效果，建議採滾動式調整各參數，以滿足後續油料預測。</a:t>
            </a:r>
          </a:p>
        </p:txBody>
      </p:sp>
      <p:sp>
        <p:nvSpPr>
          <p:cNvPr id="19" name="矩形: 圓角 18">
            <a:extLst>
              <a:ext uri="{FF2B5EF4-FFF2-40B4-BE49-F238E27FC236}">
                <a16:creationId xmlns:a16="http://schemas.microsoft.com/office/drawing/2014/main" id="{481A228D-6F54-48F1-A281-BAAAF266F39D}"/>
              </a:ext>
            </a:extLst>
          </p:cNvPr>
          <p:cNvSpPr/>
          <p:nvPr/>
        </p:nvSpPr>
        <p:spPr>
          <a:xfrm>
            <a:off x="1172187" y="2276522"/>
            <a:ext cx="7578049" cy="103058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TW" altLang="en-US" b="1" dirty="0">
                <a:latin typeface="+mj-ea"/>
              </a:rPr>
              <a:t>本研究係公部門油料需求預測先導型，故採用傳統時間序列分析，近年人工智慧、機器學習、深度學習等預測方式受各界喜愛，期望在未來能</a:t>
            </a:r>
            <a:r>
              <a:rPr lang="zh-TW" altLang="en-US" b="1" dirty="0"/>
              <a:t>拓展出更加精進及具有預測能力之模型。</a:t>
            </a:r>
            <a:endParaRPr lang="zh-TW" altLang="en-US" b="1" dirty="0">
              <a:latin typeface="+mj-ea"/>
            </a:endParaRPr>
          </a:p>
        </p:txBody>
      </p:sp>
      <p:sp>
        <p:nvSpPr>
          <p:cNvPr id="20" name="矩形: 圓角 19">
            <a:extLst>
              <a:ext uri="{FF2B5EF4-FFF2-40B4-BE49-F238E27FC236}">
                <a16:creationId xmlns:a16="http://schemas.microsoft.com/office/drawing/2014/main" id="{0AB971A4-1EB6-4AA7-B367-039B2122E6B4}"/>
              </a:ext>
            </a:extLst>
          </p:cNvPr>
          <p:cNvSpPr/>
          <p:nvPr/>
        </p:nvSpPr>
        <p:spPr>
          <a:xfrm>
            <a:off x="1159425" y="3375935"/>
            <a:ext cx="7578049" cy="112591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TW" altLang="en-US" b="1" dirty="0">
                <a:latin typeface="+mj-ea"/>
              </a:rPr>
              <a:t>影響油料耗用之因素，如裝備數量、耗油數、裝備妥善率、氣候、油價、訓練任務排程及最難掌握政治因素均能影響油料耗用量，後續學者可針對上述因素加以考量，建立多變數預測模型，擬合外在因素對油料需求的影響，以提高模型預測的準確性</a:t>
            </a:r>
          </a:p>
        </p:txBody>
      </p:sp>
      <p:sp>
        <p:nvSpPr>
          <p:cNvPr id="21" name="矩形: 圓角 20">
            <a:extLst>
              <a:ext uri="{FF2B5EF4-FFF2-40B4-BE49-F238E27FC236}">
                <a16:creationId xmlns:a16="http://schemas.microsoft.com/office/drawing/2014/main" id="{FB5BDFD7-0FC6-412F-A391-15098C081FB5}"/>
              </a:ext>
            </a:extLst>
          </p:cNvPr>
          <p:cNvSpPr/>
          <p:nvPr/>
        </p:nvSpPr>
        <p:spPr>
          <a:xfrm>
            <a:off x="1159425" y="4565949"/>
            <a:ext cx="7578049" cy="103058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TW" altLang="en-US" b="1" dirty="0">
                <a:latin typeface="+mj-ea"/>
              </a:rPr>
              <a:t>本研究目的希協助相關部門油料需求產製，提供科學方式完成，修正歷年來均依經驗數據方式，油料設施硬體方面亦能同步改善，利用槽體感測器設備監測液位、溫度和壓力，並將相關數據回饋及收集</a:t>
            </a:r>
          </a:p>
        </p:txBody>
      </p:sp>
      <p:sp>
        <p:nvSpPr>
          <p:cNvPr id="22" name="矩形: 圓角 21">
            <a:extLst>
              <a:ext uri="{FF2B5EF4-FFF2-40B4-BE49-F238E27FC236}">
                <a16:creationId xmlns:a16="http://schemas.microsoft.com/office/drawing/2014/main" id="{C35089A7-0BD0-4875-9EE0-F7484F9295AD}"/>
              </a:ext>
            </a:extLst>
          </p:cNvPr>
          <p:cNvSpPr/>
          <p:nvPr/>
        </p:nvSpPr>
        <p:spPr>
          <a:xfrm>
            <a:off x="1172187" y="5699325"/>
            <a:ext cx="7578049" cy="103058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TW" altLang="en-US" b="1" dirty="0">
                <a:latin typeface="+mj-ea"/>
              </a:rPr>
              <a:t>油價分析相對重要，而影響油價因素又更廣，約略為原油供需、原油期貨、經濟漲跌、匯率、人們炒作、國際政治影響及產油國發生重大變故等因素影響油價，後續學者可將油價納入分析研究，完善整體購油制度</a:t>
            </a:r>
          </a:p>
        </p:txBody>
      </p:sp>
    </p:spTree>
    <p:extLst>
      <p:ext uri="{BB962C8B-B14F-4D97-AF65-F5344CB8AC3E}">
        <p14:creationId xmlns:p14="http://schemas.microsoft.com/office/powerpoint/2010/main" val="148989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97916" y="4396389"/>
            <a:ext cx="3548168" cy="655784"/>
          </a:xfrm>
        </p:spPr>
        <p:txBody>
          <a:bodyPr>
            <a:normAutofit fontScale="90000"/>
          </a:bodyPr>
          <a:lstStyle/>
          <a:p>
            <a:pPr>
              <a:lnSpc>
                <a:spcPct val="150000"/>
              </a:lnSpc>
            </a:pPr>
            <a:r>
              <a:rPr lang="zh-TW" altLang="en-US" sz="4000" b="1" dirty="0">
                <a:latin typeface="+mn-ea"/>
                <a:ea typeface="+mn-ea"/>
              </a:rPr>
              <a:t>簡報完畢</a:t>
            </a:r>
            <a:br>
              <a:rPr lang="en-US" altLang="zh-TW" sz="4000" b="1" dirty="0">
                <a:latin typeface="+mn-ea"/>
                <a:ea typeface="+mn-ea"/>
              </a:rPr>
            </a:br>
            <a:r>
              <a:rPr lang="zh-TW" altLang="en-US" sz="4000" b="1" dirty="0">
                <a:latin typeface="+mn-ea"/>
                <a:ea typeface="+mn-ea"/>
              </a:rPr>
              <a:t>感謝大家聆聽</a:t>
            </a:r>
            <a:br>
              <a:rPr lang="en-US" altLang="zh-CN" dirty="0"/>
            </a:br>
            <a:endParaRPr lang="zh-CN" altLang="en-US" dirty="0"/>
          </a:p>
        </p:txBody>
      </p:sp>
      <p:pic>
        <p:nvPicPr>
          <p:cNvPr id="10" name="图片占位符 49"/>
          <p:cNvPicPr>
            <a:picLocks noGrp="1"/>
          </p:cNvPicPr>
          <p:nvPr>
            <p:ph type="pic" sz="quarter" idx="10"/>
          </p:nvPr>
        </p:nvPicPr>
        <p:blipFill>
          <a:blip r:embed="rId4" cstate="print">
            <a:extLst>
              <a:ext uri="{28A0092B-C50C-407E-A947-70E740481C1C}">
                <a14:useLocalDpi xmlns:a14="http://schemas.microsoft.com/office/drawing/2010/main" val="0"/>
              </a:ext>
            </a:extLst>
          </a:blip>
          <a:stretch>
            <a:fillRect/>
          </a:stretch>
        </p:blipFill>
        <p:spPr>
          <a:xfrm>
            <a:off x="2736651" y="-1"/>
            <a:ext cx="3670697" cy="2461611"/>
          </a:xfrm>
        </p:spPr>
      </p:pic>
      <p:sp>
        <p:nvSpPr>
          <p:cNvPr id="16" name="文本框 15"/>
          <p:cNvSpPr txBox="1">
            <a:spLocks/>
          </p:cNvSpPr>
          <p:nvPr/>
        </p:nvSpPr>
        <p:spPr>
          <a:xfrm>
            <a:off x="6547552" y="2840318"/>
            <a:ext cx="1960123" cy="424859"/>
          </a:xfrm>
          <a:prstGeom prst="rect">
            <a:avLst/>
          </a:prstGeom>
          <a:noFill/>
        </p:spPr>
        <p:txBody>
          <a:bodyPr wrap="none" rtlCol="0">
            <a:prstTxWarp prst="textPlain">
              <a:avLst/>
            </a:prstTxWarp>
            <a:spAutoFit/>
          </a:bodyPr>
          <a:lstStyle/>
          <a:p>
            <a:r>
              <a:rPr lang="en-US" altLang="zh-CN" sz="7200" b="1" dirty="0">
                <a:solidFill>
                  <a:schemeClr val="bg1"/>
                </a:solidFill>
              </a:rPr>
              <a:t>THANKS</a:t>
            </a:r>
            <a:endParaRPr lang="zh-CN" altLang="en-US" sz="7200" b="1" dirty="0">
              <a:solidFill>
                <a:schemeClr val="bg1"/>
              </a:solidFill>
            </a:endParaRPr>
          </a:p>
        </p:txBody>
      </p:sp>
      <p:sp>
        <p:nvSpPr>
          <p:cNvPr id="5" name="灯片编号占位符 3">
            <a:extLst>
              <a:ext uri="{FF2B5EF4-FFF2-40B4-BE49-F238E27FC236}">
                <a16:creationId xmlns:a16="http://schemas.microsoft.com/office/drawing/2014/main" id="{5A78CBF7-AC44-4C4C-BBE0-B1A5BE0C2F82}"/>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84</a:t>
            </a:fld>
            <a:endParaRPr lang="zh-CN" altLang="en-US" dirty="0"/>
          </a:p>
        </p:txBody>
      </p:sp>
    </p:spTree>
    <p:custDataLst>
      <p:tags r:id="rId1"/>
    </p:custDataLst>
    <p:extLst>
      <p:ext uri="{BB962C8B-B14F-4D97-AF65-F5344CB8AC3E}">
        <p14:creationId xmlns:p14="http://schemas.microsoft.com/office/powerpoint/2010/main" val="215523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D5D0C-7F0F-4B6C-BF5A-9478E8153202}"/>
              </a:ext>
            </a:extLst>
          </p:cNvPr>
          <p:cNvSpPr>
            <a:spLocks noGrp="1"/>
          </p:cNvSpPr>
          <p:nvPr>
            <p:ph type="title"/>
          </p:nvPr>
        </p:nvSpPr>
        <p:spPr>
          <a:xfrm>
            <a:off x="702088" y="1029048"/>
            <a:ext cx="8175212" cy="1124712"/>
          </a:xfrm>
        </p:spPr>
        <p:txBody>
          <a:bodyPr>
            <a:noAutofit/>
          </a:bodyPr>
          <a:lstStyle/>
          <a:p>
            <a:r>
              <a:rPr lang="zh-TW" altLang="en-US" sz="3200" dirty="0">
                <a:latin typeface="+mj-ea"/>
              </a:rPr>
              <a:t>準確的需求預測，攸關企業經營成效，更是企業永續經營的重要課題 </a:t>
            </a:r>
            <a:r>
              <a:rPr lang="zh-TW" altLang="en-US" sz="2000" dirty="0">
                <a:latin typeface="+mj-ea"/>
              </a:rPr>
              <a:t>（陳榮志，</a:t>
            </a:r>
            <a:r>
              <a:rPr lang="en-US" altLang="zh-TW" sz="2000" dirty="0">
                <a:latin typeface="+mj-ea"/>
              </a:rPr>
              <a:t>2008</a:t>
            </a:r>
            <a:r>
              <a:rPr lang="zh-TW" altLang="en-US" sz="2000" dirty="0">
                <a:latin typeface="+mj-ea"/>
              </a:rPr>
              <a:t>）</a:t>
            </a:r>
            <a:br>
              <a:rPr lang="en-US" altLang="zh-TW" sz="2000" dirty="0">
                <a:latin typeface="+mj-ea"/>
              </a:rPr>
            </a:br>
            <a:endParaRPr lang="zh-CN" altLang="en-US" sz="2000" dirty="0">
              <a:latin typeface="+mj-ea"/>
            </a:endParaRPr>
          </a:p>
        </p:txBody>
      </p:sp>
      <p:sp>
        <p:nvSpPr>
          <p:cNvPr id="36" name="矩形 35">
            <a:extLst>
              <a:ext uri="{FF2B5EF4-FFF2-40B4-BE49-F238E27FC236}">
                <a16:creationId xmlns:a16="http://schemas.microsoft.com/office/drawing/2014/main" id="{BB3DDFEB-D283-459F-BDD5-65C8D2FB7308}"/>
              </a:ext>
            </a:extLst>
          </p:cNvPr>
          <p:cNvSpPr/>
          <p:nvPr/>
        </p:nvSpPr>
        <p:spPr>
          <a:xfrm>
            <a:off x="891815" y="2598003"/>
            <a:ext cx="7742911" cy="830997"/>
          </a:xfrm>
          <a:prstGeom prst="rect">
            <a:avLst/>
          </a:prstGeom>
        </p:spPr>
        <p:txBody>
          <a:bodyPr wrap="square">
            <a:spAutoFit/>
          </a:bodyPr>
          <a:lstStyle/>
          <a:p>
            <a:pPr marL="569913" indent="-342900" algn="just">
              <a:buFont typeface="Arial" panose="020B0604020202020204" pitchFamily="34" charset="0"/>
              <a:buChar char="•"/>
            </a:pPr>
            <a:r>
              <a:rPr lang="zh-TW" altLang="zh-TW" sz="2400" dirty="0">
                <a:solidFill>
                  <a:srgbClr val="800000"/>
                </a:solidFill>
                <a:latin typeface="+mj-ea"/>
                <a:ea typeface="+mj-ea"/>
              </a:rPr>
              <a:t>油料成本</a:t>
            </a:r>
            <a:r>
              <a:rPr lang="zh-TW" altLang="zh-TW" sz="2400" dirty="0"/>
              <a:t>對於</a:t>
            </a:r>
            <a:r>
              <a:rPr lang="zh-TW" altLang="zh-TW" sz="2400" dirty="0">
                <a:solidFill>
                  <a:srgbClr val="800000"/>
                </a:solidFill>
                <a:latin typeface="+mj-ea"/>
                <a:ea typeface="+mj-ea"/>
              </a:rPr>
              <a:t>民間運輸業者</a:t>
            </a:r>
            <a:r>
              <a:rPr lang="zh-TW" altLang="zh-TW" sz="2400" dirty="0"/>
              <a:t>是占</a:t>
            </a:r>
            <a:r>
              <a:rPr lang="zh-TW" altLang="zh-TW" sz="2400" dirty="0">
                <a:solidFill>
                  <a:srgbClr val="800000"/>
                </a:solidFill>
                <a:latin typeface="+mj-ea"/>
                <a:ea typeface="+mj-ea"/>
              </a:rPr>
              <a:t>支付成本最高</a:t>
            </a:r>
            <a:r>
              <a:rPr lang="zh-TW" altLang="zh-TW" sz="2400" dirty="0"/>
              <a:t>的，</a:t>
            </a:r>
            <a:r>
              <a:rPr lang="zh-TW" altLang="en-US" sz="2400" dirty="0">
                <a:solidFill>
                  <a:srgbClr val="800000"/>
                </a:solidFill>
                <a:latin typeface="+mj-ea"/>
                <a:ea typeface="+mj-ea"/>
              </a:rPr>
              <a:t>國軍</a:t>
            </a:r>
            <a:r>
              <a:rPr lang="zh-TW" altLang="zh-TW" sz="2400" dirty="0">
                <a:solidFill>
                  <a:srgbClr val="800000"/>
                </a:solidFill>
                <a:latin typeface="+mj-ea"/>
                <a:ea typeface="+mj-ea"/>
              </a:rPr>
              <a:t>亦同</a:t>
            </a:r>
            <a:r>
              <a:rPr lang="zh-TW" altLang="en-US" sz="2400" dirty="0"/>
              <a:t>。</a:t>
            </a:r>
            <a:endParaRPr lang="zh-TW" altLang="zh-TW" sz="2400" dirty="0"/>
          </a:p>
        </p:txBody>
      </p:sp>
      <p:sp>
        <p:nvSpPr>
          <p:cNvPr id="3" name="矩形 2">
            <a:extLst>
              <a:ext uri="{FF2B5EF4-FFF2-40B4-BE49-F238E27FC236}">
                <a16:creationId xmlns:a16="http://schemas.microsoft.com/office/drawing/2014/main" id="{B6B5CA01-BD6D-4739-BAA0-0E1F2E5F200A}"/>
              </a:ext>
            </a:extLst>
          </p:cNvPr>
          <p:cNvSpPr/>
          <p:nvPr/>
        </p:nvSpPr>
        <p:spPr>
          <a:xfrm>
            <a:off x="1116090" y="3631635"/>
            <a:ext cx="7640142" cy="830997"/>
          </a:xfrm>
          <a:prstGeom prst="rect">
            <a:avLst/>
          </a:prstGeom>
        </p:spPr>
        <p:txBody>
          <a:bodyPr wrap="square">
            <a:spAutoFit/>
          </a:bodyPr>
          <a:lstStyle/>
          <a:p>
            <a:pPr marL="342900" indent="-342900">
              <a:buFont typeface="Arial" panose="020B0604020202020204" pitchFamily="34" charset="0"/>
              <a:buChar char="•"/>
            </a:pPr>
            <a:r>
              <a:rPr lang="zh-TW" altLang="zh-TW" sz="2400" dirty="0"/>
              <a:t>各型</a:t>
            </a:r>
            <a:r>
              <a:rPr lang="zh-TW" altLang="zh-TW" sz="2400" dirty="0">
                <a:solidFill>
                  <a:srgbClr val="800000"/>
                </a:solidFill>
                <a:latin typeface="+mj-ea"/>
                <a:ea typeface="+mj-ea"/>
              </a:rPr>
              <a:t>裝備對於油料需求</a:t>
            </a:r>
            <a:r>
              <a:rPr lang="zh-TW" altLang="en-US" sz="2400" dirty="0">
                <a:solidFill>
                  <a:srgbClr val="800000"/>
                </a:solidFill>
                <a:latin typeface="+mj-ea"/>
                <a:ea typeface="+mj-ea"/>
              </a:rPr>
              <a:t>核算</a:t>
            </a:r>
            <a:r>
              <a:rPr lang="zh-TW" altLang="zh-TW" sz="2400" dirty="0"/>
              <a:t>，</a:t>
            </a:r>
            <a:r>
              <a:rPr lang="zh-TW" altLang="zh-TW" sz="2400" dirty="0">
                <a:solidFill>
                  <a:srgbClr val="800000"/>
                </a:solidFill>
                <a:latin typeface="+mj-ea"/>
                <a:ea typeface="+mj-ea"/>
              </a:rPr>
              <a:t>影響油池存量</a:t>
            </a:r>
            <a:r>
              <a:rPr lang="zh-TW" altLang="zh-TW" sz="2400" dirty="0"/>
              <a:t>補充，油料補充量，</a:t>
            </a:r>
            <a:r>
              <a:rPr lang="zh-TW" altLang="zh-TW" sz="2400" dirty="0">
                <a:solidFill>
                  <a:srgbClr val="800000"/>
                </a:solidFill>
                <a:latin typeface="+mj-ea"/>
                <a:ea typeface="+mj-ea"/>
              </a:rPr>
              <a:t>關係著預算編列多寡</a:t>
            </a:r>
            <a:r>
              <a:rPr lang="zh-TW" altLang="zh-TW" sz="2400" dirty="0"/>
              <a:t>，</a:t>
            </a:r>
            <a:r>
              <a:rPr lang="zh-TW" altLang="en-US" sz="2400" dirty="0"/>
              <a:t>彼此</a:t>
            </a:r>
            <a:r>
              <a:rPr lang="zh-TW" altLang="zh-TW" sz="2400" dirty="0"/>
              <a:t>關係環環相扣。</a:t>
            </a:r>
            <a:endParaRPr lang="zh-TW" altLang="en-US" sz="2400" dirty="0"/>
          </a:p>
        </p:txBody>
      </p:sp>
      <p:grpSp>
        <p:nvGrpSpPr>
          <p:cNvPr id="6" name="群組 5">
            <a:extLst>
              <a:ext uri="{FF2B5EF4-FFF2-40B4-BE49-F238E27FC236}">
                <a16:creationId xmlns:a16="http://schemas.microsoft.com/office/drawing/2014/main" id="{C5EC719A-9F95-4697-AB3D-B79267DC3280}"/>
              </a:ext>
            </a:extLst>
          </p:cNvPr>
          <p:cNvGrpSpPr/>
          <p:nvPr/>
        </p:nvGrpSpPr>
        <p:grpSpPr>
          <a:xfrm>
            <a:off x="891815" y="2273913"/>
            <a:ext cx="7935058" cy="3751091"/>
            <a:chOff x="-8696359" y="2310145"/>
            <a:chExt cx="7935058" cy="3751091"/>
          </a:xfrm>
        </p:grpSpPr>
        <p:sp>
          <p:nvSpPr>
            <p:cNvPr id="4" name="矩形: 圓角 3">
              <a:extLst>
                <a:ext uri="{FF2B5EF4-FFF2-40B4-BE49-F238E27FC236}">
                  <a16:creationId xmlns:a16="http://schemas.microsoft.com/office/drawing/2014/main" id="{AB766AD5-4943-4C60-8C26-85F186A6443B}"/>
                </a:ext>
              </a:extLst>
            </p:cNvPr>
            <p:cNvSpPr/>
            <p:nvPr/>
          </p:nvSpPr>
          <p:spPr>
            <a:xfrm>
              <a:off x="-8696069" y="2310145"/>
              <a:ext cx="7934768" cy="3751091"/>
            </a:xfrm>
            <a:prstGeom prst="roundRect">
              <a:avLst/>
            </a:prstGeom>
            <a:solidFill>
              <a:schemeClr val="tx2">
                <a:lumMod val="40000"/>
                <a:lumOff val="60000"/>
                <a:alpha val="47059"/>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 name="isḻiḓé">
              <a:extLst>
                <a:ext uri="{FF2B5EF4-FFF2-40B4-BE49-F238E27FC236}">
                  <a16:creationId xmlns:a16="http://schemas.microsoft.com/office/drawing/2014/main" id="{6B8E3E99-3030-47FC-99F3-76DC97CB4785}"/>
                </a:ext>
              </a:extLst>
            </p:cNvPr>
            <p:cNvGrpSpPr/>
            <p:nvPr/>
          </p:nvGrpSpPr>
          <p:grpSpPr>
            <a:xfrm>
              <a:off x="-7007340" y="3388665"/>
              <a:ext cx="4806101" cy="1996711"/>
              <a:chOff x="3435351" y="2361883"/>
              <a:chExt cx="5629318" cy="1983429"/>
            </a:xfrm>
          </p:grpSpPr>
          <p:sp>
            <p:nvSpPr>
              <p:cNvPr id="12" name="îṡļidè">
                <a:extLst>
                  <a:ext uri="{FF2B5EF4-FFF2-40B4-BE49-F238E27FC236}">
                    <a16:creationId xmlns:a16="http://schemas.microsoft.com/office/drawing/2014/main" id="{080098E9-2FD0-4CF2-8442-7B10CDB12041}"/>
                  </a:ext>
                </a:extLst>
              </p:cNvPr>
              <p:cNvSpPr/>
              <p:nvPr/>
            </p:nvSpPr>
            <p:spPr>
              <a:xfrm>
                <a:off x="3435351" y="3693484"/>
                <a:ext cx="1320057" cy="651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3" name="ïsľiḓé">
                <a:extLst>
                  <a:ext uri="{FF2B5EF4-FFF2-40B4-BE49-F238E27FC236}">
                    <a16:creationId xmlns:a16="http://schemas.microsoft.com/office/drawing/2014/main" id="{2C0E7258-D9DF-4C3C-89FB-8D979450DF8B}"/>
                  </a:ext>
                </a:extLst>
              </p:cNvPr>
              <p:cNvSpPr/>
              <p:nvPr/>
            </p:nvSpPr>
            <p:spPr>
              <a:xfrm rot="5400000">
                <a:off x="4121452" y="3711356"/>
                <a:ext cx="952317" cy="315593"/>
              </a:xfrm>
              <a:prstGeom prst="parallelogram">
                <a:avLst>
                  <a:gd name="adj" fmla="val 10446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4" name="iṥ1îḍê">
                <a:extLst>
                  <a:ext uri="{FF2B5EF4-FFF2-40B4-BE49-F238E27FC236}">
                    <a16:creationId xmlns:a16="http://schemas.microsoft.com/office/drawing/2014/main" id="{5BB62A6D-5BF2-4593-9193-8C23644DC88D}"/>
                  </a:ext>
                </a:extLst>
              </p:cNvPr>
              <p:cNvSpPr/>
              <p:nvPr/>
            </p:nvSpPr>
            <p:spPr>
              <a:xfrm>
                <a:off x="4439816" y="3392996"/>
                <a:ext cx="1320057" cy="651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15" name="íšḻîḑé">
                <a:extLst>
                  <a:ext uri="{FF2B5EF4-FFF2-40B4-BE49-F238E27FC236}">
                    <a16:creationId xmlns:a16="http://schemas.microsoft.com/office/drawing/2014/main" id="{53FAA96A-CEA7-4159-93F6-1AB0F9FA77DE}"/>
                  </a:ext>
                </a:extLst>
              </p:cNvPr>
              <p:cNvSpPr/>
              <p:nvPr/>
            </p:nvSpPr>
            <p:spPr>
              <a:xfrm rot="5400000">
                <a:off x="5125916" y="3410867"/>
                <a:ext cx="952317" cy="315593"/>
              </a:xfrm>
              <a:prstGeom prst="parallelogram">
                <a:avLst>
                  <a:gd name="adj" fmla="val 10593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6" name="iślíďe">
                <a:extLst>
                  <a:ext uri="{FF2B5EF4-FFF2-40B4-BE49-F238E27FC236}">
                    <a16:creationId xmlns:a16="http://schemas.microsoft.com/office/drawing/2014/main" id="{8330AEA3-274D-42CD-9EEB-7480F99D6966}"/>
                  </a:ext>
                </a:extLst>
              </p:cNvPr>
              <p:cNvSpPr/>
              <p:nvPr/>
            </p:nvSpPr>
            <p:spPr>
              <a:xfrm>
                <a:off x="5444280" y="3092506"/>
                <a:ext cx="1320057" cy="6518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7" name="ïşḻiďè">
                <a:extLst>
                  <a:ext uri="{FF2B5EF4-FFF2-40B4-BE49-F238E27FC236}">
                    <a16:creationId xmlns:a16="http://schemas.microsoft.com/office/drawing/2014/main" id="{F503BED0-A828-4EF0-BFB7-E9610AD476B9}"/>
                  </a:ext>
                </a:extLst>
              </p:cNvPr>
              <p:cNvSpPr/>
              <p:nvPr/>
            </p:nvSpPr>
            <p:spPr>
              <a:xfrm rot="5400000">
                <a:off x="6130380" y="3110377"/>
                <a:ext cx="952317" cy="315593"/>
              </a:xfrm>
              <a:prstGeom prst="parallelogram">
                <a:avLst>
                  <a:gd name="adj" fmla="val 10593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8" name="ïṧḷïḓè">
                <a:extLst>
                  <a:ext uri="{FF2B5EF4-FFF2-40B4-BE49-F238E27FC236}">
                    <a16:creationId xmlns:a16="http://schemas.microsoft.com/office/drawing/2014/main" id="{7F897121-734F-4172-B119-1E271BD426CA}"/>
                  </a:ext>
                </a:extLst>
              </p:cNvPr>
              <p:cNvSpPr/>
              <p:nvPr/>
            </p:nvSpPr>
            <p:spPr>
              <a:xfrm>
                <a:off x="6448743" y="2792017"/>
                <a:ext cx="1320057" cy="6518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9" name="isļíḓè">
                <a:extLst>
                  <a:ext uri="{FF2B5EF4-FFF2-40B4-BE49-F238E27FC236}">
                    <a16:creationId xmlns:a16="http://schemas.microsoft.com/office/drawing/2014/main" id="{E70525DA-5110-4360-8C2F-CE81E5F2AB41}"/>
                  </a:ext>
                </a:extLst>
              </p:cNvPr>
              <p:cNvSpPr/>
              <p:nvPr/>
            </p:nvSpPr>
            <p:spPr>
              <a:xfrm rot="5400000">
                <a:off x="7134845" y="2810983"/>
                <a:ext cx="952317" cy="315593"/>
              </a:xfrm>
              <a:prstGeom prst="parallelogram">
                <a:avLst>
                  <a:gd name="adj" fmla="val 10667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0" name="îşľiḓe">
                <a:extLst>
                  <a:ext uri="{FF2B5EF4-FFF2-40B4-BE49-F238E27FC236}">
                    <a16:creationId xmlns:a16="http://schemas.microsoft.com/office/drawing/2014/main" id="{259A05C2-C922-4D46-A587-69D3F09E1177}"/>
                  </a:ext>
                </a:extLst>
              </p:cNvPr>
              <p:cNvSpPr/>
              <p:nvPr/>
            </p:nvSpPr>
            <p:spPr>
              <a:xfrm rot="5400000">
                <a:off x="7812991" y="2002097"/>
                <a:ext cx="891891" cy="1611464"/>
              </a:xfrm>
              <a:custGeom>
                <a:avLst/>
                <a:gdLst>
                  <a:gd name="connsiteX0" fmla="*/ 0 w 1019112"/>
                  <a:gd name="connsiteY0" fmla="*/ 298436 h 1650344"/>
                  <a:gd name="connsiteX1" fmla="*/ 509556 w 1019112"/>
                  <a:gd name="connsiteY1" fmla="*/ 0 h 1650344"/>
                  <a:gd name="connsiteX2" fmla="*/ 1019112 w 1019112"/>
                  <a:gd name="connsiteY2" fmla="*/ 298436 h 1650344"/>
                  <a:gd name="connsiteX3" fmla="*/ 887593 w 1019112"/>
                  <a:gd name="connsiteY3" fmla="*/ 298436 h 1650344"/>
                  <a:gd name="connsiteX4" fmla="*/ 887593 w 1019112"/>
                  <a:gd name="connsiteY4" fmla="*/ 1650344 h 1650344"/>
                  <a:gd name="connsiteX5" fmla="*/ 147853 w 1019112"/>
                  <a:gd name="connsiteY5" fmla="*/ 1650344 h 1650344"/>
                  <a:gd name="connsiteX6" fmla="*/ 147853 w 1019112"/>
                  <a:gd name="connsiteY6" fmla="*/ 298436 h 165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12" h="1650344">
                    <a:moveTo>
                      <a:pt x="0" y="298436"/>
                    </a:moveTo>
                    <a:lnTo>
                      <a:pt x="509556" y="0"/>
                    </a:lnTo>
                    <a:lnTo>
                      <a:pt x="1019112" y="298436"/>
                    </a:lnTo>
                    <a:lnTo>
                      <a:pt x="887593" y="298436"/>
                    </a:lnTo>
                    <a:lnTo>
                      <a:pt x="887593" y="1650344"/>
                    </a:lnTo>
                    <a:lnTo>
                      <a:pt x="147853" y="1650344"/>
                    </a:lnTo>
                    <a:lnTo>
                      <a:pt x="147853" y="29843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37" name="矩形 36">
              <a:extLst>
                <a:ext uri="{FF2B5EF4-FFF2-40B4-BE49-F238E27FC236}">
                  <a16:creationId xmlns:a16="http://schemas.microsoft.com/office/drawing/2014/main" id="{B5056385-5C95-42F2-ADE8-1C0945DDE59E}"/>
                </a:ext>
              </a:extLst>
            </p:cNvPr>
            <p:cNvSpPr/>
            <p:nvPr/>
          </p:nvSpPr>
          <p:spPr>
            <a:xfrm>
              <a:off x="-8696359" y="4400836"/>
              <a:ext cx="1939634" cy="707886"/>
            </a:xfrm>
            <a:prstGeom prst="rect">
              <a:avLst/>
            </a:prstGeom>
          </p:spPr>
          <p:txBody>
            <a:bodyPr wrap="none">
              <a:spAutoFit/>
            </a:bodyPr>
            <a:lstStyle/>
            <a:p>
              <a:r>
                <a:rPr lang="zh-TW" altLang="zh-TW" sz="2000" kern="100" spc="-45" dirty="0">
                  <a:solidFill>
                    <a:srgbClr val="000000"/>
                  </a:solidFill>
                  <a:latin typeface="微軟正黑體" panose="020B0604030504040204" pitchFamily="34" charset="-120"/>
                  <a:ea typeface="微軟正黑體" panose="020B0604030504040204" pitchFamily="34" charset="-120"/>
                </a:rPr>
                <a:t>以數據分析方式</a:t>
              </a:r>
              <a:endParaRPr lang="en-US" altLang="zh-TW" sz="2000" kern="100" spc="-45" dirty="0">
                <a:solidFill>
                  <a:srgbClr val="000000"/>
                </a:solidFill>
                <a:latin typeface="微軟正黑體" panose="020B0604030504040204" pitchFamily="34" charset="-120"/>
                <a:ea typeface="微軟正黑體" panose="020B0604030504040204" pitchFamily="34" charset="-120"/>
              </a:endParaRPr>
            </a:p>
            <a:p>
              <a:r>
                <a:rPr lang="zh-TW" altLang="zh-TW" sz="2000" kern="100" spc="-45" dirty="0">
                  <a:solidFill>
                    <a:srgbClr val="000000"/>
                  </a:solidFill>
                  <a:latin typeface="微軟正黑體" panose="020B0604030504040204" pitchFamily="34" charset="-120"/>
                  <a:ea typeface="微軟正黑體" panose="020B0604030504040204" pitchFamily="34" charset="-120"/>
                </a:rPr>
                <a:t>探討油料需求</a:t>
              </a:r>
              <a:endParaRPr lang="zh-TW" altLang="en-US" sz="2000" dirty="0">
                <a:latin typeface="微軟正黑體" panose="020B0604030504040204" pitchFamily="34" charset="-120"/>
                <a:ea typeface="微軟正黑體" panose="020B0604030504040204" pitchFamily="34" charset="-120"/>
              </a:endParaRPr>
            </a:p>
          </p:txBody>
        </p:sp>
        <p:sp>
          <p:nvSpPr>
            <p:cNvPr id="39" name="矩形 38">
              <a:extLst>
                <a:ext uri="{FF2B5EF4-FFF2-40B4-BE49-F238E27FC236}">
                  <a16:creationId xmlns:a16="http://schemas.microsoft.com/office/drawing/2014/main" id="{6BA4947C-1353-4D48-B639-46383C959ADC}"/>
                </a:ext>
              </a:extLst>
            </p:cNvPr>
            <p:cNvSpPr/>
            <p:nvPr/>
          </p:nvSpPr>
          <p:spPr>
            <a:xfrm>
              <a:off x="-7505265" y="3768717"/>
              <a:ext cx="2190343" cy="707886"/>
            </a:xfrm>
            <a:prstGeom prst="rect">
              <a:avLst/>
            </a:prstGeom>
          </p:spPr>
          <p:txBody>
            <a:bodyPr wrap="none">
              <a:spAutoFit/>
            </a:bodyPr>
            <a:lstStyle/>
            <a:p>
              <a:r>
                <a:rPr lang="zh-TW" altLang="zh-TW" sz="2000" kern="100" spc="-45" dirty="0">
                  <a:solidFill>
                    <a:srgbClr val="000000"/>
                  </a:solidFill>
                  <a:latin typeface="微軟正黑體" panose="020B0604030504040204" pitchFamily="34" charset="-120"/>
                  <a:ea typeface="微軟正黑體" panose="020B0604030504040204" pitchFamily="34" charset="-120"/>
                </a:rPr>
                <a:t>提出適合油料需求</a:t>
              </a:r>
              <a:endParaRPr lang="en-US" altLang="zh-TW" sz="2000" kern="100" spc="-45" dirty="0">
                <a:solidFill>
                  <a:srgbClr val="000000"/>
                </a:solidFill>
                <a:latin typeface="微軟正黑體" panose="020B0604030504040204" pitchFamily="34" charset="-120"/>
                <a:ea typeface="微軟正黑體" panose="020B0604030504040204" pitchFamily="34" charset="-120"/>
              </a:endParaRPr>
            </a:p>
            <a:p>
              <a:r>
                <a:rPr lang="zh-TW" altLang="zh-TW" sz="2000" kern="100" spc="-45" dirty="0">
                  <a:solidFill>
                    <a:srgbClr val="000000"/>
                  </a:solidFill>
                  <a:latin typeface="微軟正黑體" panose="020B0604030504040204" pitchFamily="34" charset="-120"/>
                  <a:ea typeface="微軟正黑體" panose="020B0604030504040204" pitchFamily="34" charset="-120"/>
                </a:rPr>
                <a:t>之預測模型</a:t>
              </a:r>
              <a:endParaRPr lang="zh-TW" altLang="en-US" sz="2000" dirty="0">
                <a:latin typeface="微軟正黑體" panose="020B0604030504040204" pitchFamily="34" charset="-120"/>
                <a:ea typeface="微軟正黑體" panose="020B0604030504040204" pitchFamily="34" charset="-120"/>
              </a:endParaRPr>
            </a:p>
          </p:txBody>
        </p:sp>
        <p:sp>
          <p:nvSpPr>
            <p:cNvPr id="40" name="矩形 39">
              <a:extLst>
                <a:ext uri="{FF2B5EF4-FFF2-40B4-BE49-F238E27FC236}">
                  <a16:creationId xmlns:a16="http://schemas.microsoft.com/office/drawing/2014/main" id="{8236C472-0C7E-489C-B5E0-3FF13CBE1338}"/>
                </a:ext>
              </a:extLst>
            </p:cNvPr>
            <p:cNvSpPr/>
            <p:nvPr/>
          </p:nvSpPr>
          <p:spPr>
            <a:xfrm>
              <a:off x="-5716237" y="3123642"/>
              <a:ext cx="4278380" cy="707886"/>
            </a:xfrm>
            <a:prstGeom prst="rect">
              <a:avLst/>
            </a:prstGeom>
          </p:spPr>
          <p:txBody>
            <a:bodyPr>
              <a:spAutoFit/>
            </a:bodyPr>
            <a:lstStyle/>
            <a:p>
              <a:r>
                <a:rPr lang="zh-TW" altLang="en-US" sz="2000" kern="100" spc="-60" dirty="0">
                  <a:solidFill>
                    <a:srgbClr val="000000"/>
                  </a:solidFill>
                  <a:latin typeface="+mn-ea"/>
                </a:rPr>
                <a:t>取代以經驗方式</a:t>
              </a:r>
              <a:endParaRPr lang="en-US" altLang="zh-TW" sz="2000" kern="100" spc="-60" dirty="0">
                <a:solidFill>
                  <a:srgbClr val="000000"/>
                </a:solidFill>
                <a:latin typeface="+mn-ea"/>
              </a:endParaRPr>
            </a:p>
            <a:p>
              <a:r>
                <a:rPr lang="zh-TW" altLang="en-US" sz="2000" kern="100" spc="-60" dirty="0">
                  <a:solidFill>
                    <a:srgbClr val="000000"/>
                  </a:solidFill>
                  <a:latin typeface="+mn-ea"/>
                </a:rPr>
                <a:t>獲得油料需求</a:t>
              </a:r>
              <a:endParaRPr lang="zh-TW" altLang="en-US" sz="2000" dirty="0">
                <a:latin typeface="+mn-ea"/>
              </a:endParaRPr>
            </a:p>
          </p:txBody>
        </p:sp>
        <p:sp>
          <p:nvSpPr>
            <p:cNvPr id="41" name="矩形 40">
              <a:extLst>
                <a:ext uri="{FF2B5EF4-FFF2-40B4-BE49-F238E27FC236}">
                  <a16:creationId xmlns:a16="http://schemas.microsoft.com/office/drawing/2014/main" id="{4F9D6B0A-9EF7-4DB9-AF0C-7B0EF6F479EB}"/>
                </a:ext>
              </a:extLst>
            </p:cNvPr>
            <p:cNvSpPr/>
            <p:nvPr/>
          </p:nvSpPr>
          <p:spPr>
            <a:xfrm>
              <a:off x="-3835691" y="2701482"/>
              <a:ext cx="2672526" cy="707886"/>
            </a:xfrm>
            <a:prstGeom prst="rect">
              <a:avLst/>
            </a:prstGeom>
          </p:spPr>
          <p:txBody>
            <a:bodyPr wrap="none">
              <a:spAutoFit/>
            </a:bodyPr>
            <a:lstStyle/>
            <a:p>
              <a:r>
                <a:rPr lang="zh-TW" altLang="zh-TW" sz="2000" kern="100" spc="-60" dirty="0">
                  <a:solidFill>
                    <a:srgbClr val="000000"/>
                  </a:solidFill>
                  <a:latin typeface="+mn-ea"/>
                </a:rPr>
                <a:t>減少後勤部隊維管壓力</a:t>
              </a:r>
              <a:endParaRPr lang="en-US" altLang="zh-TW" sz="2000" kern="100" spc="-60" dirty="0">
                <a:solidFill>
                  <a:srgbClr val="000000"/>
                </a:solidFill>
                <a:latin typeface="+mn-ea"/>
              </a:endParaRPr>
            </a:p>
            <a:p>
              <a:r>
                <a:rPr lang="zh-TW" altLang="en-US" sz="2000" kern="100" spc="-60" dirty="0">
                  <a:solidFill>
                    <a:srgbClr val="000000"/>
                  </a:solidFill>
                  <a:latin typeface="+mn-ea"/>
                </a:rPr>
                <a:t>並</a:t>
              </a:r>
              <a:r>
                <a:rPr lang="zh-TW" altLang="zh-TW" sz="2000" kern="100" spc="-60" dirty="0">
                  <a:solidFill>
                    <a:srgbClr val="000000"/>
                  </a:solidFill>
                  <a:latin typeface="+mn-ea"/>
                </a:rPr>
                <a:t>可滿足單位用油無虞</a:t>
              </a:r>
              <a:endParaRPr lang="zh-TW" altLang="en-US" sz="2000" dirty="0">
                <a:latin typeface="+mn-ea"/>
              </a:endParaRPr>
            </a:p>
          </p:txBody>
        </p:sp>
        <p:pic>
          <p:nvPicPr>
            <p:cNvPr id="29" name="圖片 28">
              <a:extLst>
                <a:ext uri="{FF2B5EF4-FFF2-40B4-BE49-F238E27FC236}">
                  <a16:creationId xmlns:a16="http://schemas.microsoft.com/office/drawing/2014/main" id="{66B38EFD-9F2A-466F-A719-811666257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778" y="4744458"/>
              <a:ext cx="577412" cy="577412"/>
            </a:xfrm>
            <a:prstGeom prst="rect">
              <a:avLst/>
            </a:prstGeom>
          </p:spPr>
        </p:pic>
        <p:pic>
          <p:nvPicPr>
            <p:cNvPr id="31" name="圖片 30">
              <a:extLst>
                <a:ext uri="{FF2B5EF4-FFF2-40B4-BE49-F238E27FC236}">
                  <a16:creationId xmlns:a16="http://schemas.microsoft.com/office/drawing/2014/main" id="{8CC0A45F-B539-4B49-923E-80834C163F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6019" y="3464872"/>
              <a:ext cx="731687" cy="731687"/>
            </a:xfrm>
            <a:prstGeom prst="rect">
              <a:avLst/>
            </a:prstGeom>
          </p:spPr>
        </p:pic>
        <p:pic>
          <p:nvPicPr>
            <p:cNvPr id="32" name="圖片 31">
              <a:extLst>
                <a:ext uri="{FF2B5EF4-FFF2-40B4-BE49-F238E27FC236}">
                  <a16:creationId xmlns:a16="http://schemas.microsoft.com/office/drawing/2014/main" id="{FCA761FA-DDED-4217-B3AB-33EF52B8CC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7672" y="3854129"/>
              <a:ext cx="578453" cy="578453"/>
            </a:xfrm>
            <a:prstGeom prst="rect">
              <a:avLst/>
            </a:prstGeom>
          </p:spPr>
        </p:pic>
        <p:pic>
          <p:nvPicPr>
            <p:cNvPr id="33" name="圖片 32">
              <a:extLst>
                <a:ext uri="{FF2B5EF4-FFF2-40B4-BE49-F238E27FC236}">
                  <a16:creationId xmlns:a16="http://schemas.microsoft.com/office/drawing/2014/main" id="{09EF8E27-B846-41A9-B30A-AB77D958CA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1994" y="4149775"/>
              <a:ext cx="576550" cy="576550"/>
            </a:xfrm>
            <a:prstGeom prst="rect">
              <a:avLst/>
            </a:prstGeom>
          </p:spPr>
        </p:pic>
        <p:pic>
          <p:nvPicPr>
            <p:cNvPr id="34" name="圖片 33">
              <a:extLst>
                <a:ext uri="{FF2B5EF4-FFF2-40B4-BE49-F238E27FC236}">
                  <a16:creationId xmlns:a16="http://schemas.microsoft.com/office/drawing/2014/main" id="{7BA96768-8E7C-4763-B687-F2DFC61756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7586" y="4452277"/>
              <a:ext cx="630597" cy="630597"/>
            </a:xfrm>
            <a:prstGeom prst="rect">
              <a:avLst/>
            </a:prstGeom>
          </p:spPr>
        </p:pic>
      </p:grpSp>
      <p:sp>
        <p:nvSpPr>
          <p:cNvPr id="28" name="矩形 27">
            <a:extLst>
              <a:ext uri="{FF2B5EF4-FFF2-40B4-BE49-F238E27FC236}">
                <a16:creationId xmlns:a16="http://schemas.microsoft.com/office/drawing/2014/main" id="{54CB4A3E-9245-4035-B407-A86186499DC9}"/>
              </a:ext>
            </a:extLst>
          </p:cNvPr>
          <p:cNvSpPr/>
          <p:nvPr/>
        </p:nvSpPr>
        <p:spPr>
          <a:xfrm>
            <a:off x="413179" y="124871"/>
            <a:ext cx="3695242" cy="646331"/>
          </a:xfrm>
          <a:prstGeom prst="rect">
            <a:avLst/>
          </a:prstGeom>
        </p:spPr>
        <p:txBody>
          <a:bodyPr wrap="square">
            <a:spAutoFit/>
          </a:bodyPr>
          <a:lstStyle/>
          <a:p>
            <a:r>
              <a:rPr lang="en-US" altLang="zh-TW" sz="3600" dirty="0">
                <a:latin typeface="+mj-ea"/>
              </a:rPr>
              <a:t>1.2</a:t>
            </a:r>
            <a:r>
              <a:rPr lang="zh-TW" altLang="en-US" sz="3600" dirty="0">
                <a:latin typeface="+mj-ea"/>
              </a:rPr>
              <a:t>研究動機</a:t>
            </a:r>
            <a:r>
              <a:rPr lang="en-US" altLang="zh-TW" sz="3600" dirty="0">
                <a:latin typeface="+mj-ea"/>
              </a:rPr>
              <a:t>(2/2)</a:t>
            </a:r>
          </a:p>
        </p:txBody>
      </p:sp>
      <p:sp>
        <p:nvSpPr>
          <p:cNvPr id="30" name="灯片编号占位符 3">
            <a:extLst>
              <a:ext uri="{FF2B5EF4-FFF2-40B4-BE49-F238E27FC236}">
                <a16:creationId xmlns:a16="http://schemas.microsoft.com/office/drawing/2014/main" id="{EE5E22A4-3D0A-4821-AEB3-920F0942FCA8}"/>
              </a:ext>
            </a:extLst>
          </p:cNvPr>
          <p:cNvSpPr txBox="1">
            <a:spLocks/>
          </p:cNvSpPr>
          <p:nvPr/>
        </p:nvSpPr>
        <p:spPr>
          <a:xfrm>
            <a:off x="8670161" y="6534532"/>
            <a:ext cx="730250"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9</a:t>
            </a:fld>
            <a:endParaRPr lang="zh-CN" altLang="en-US" dirty="0"/>
          </a:p>
        </p:txBody>
      </p:sp>
    </p:spTree>
    <p:extLst>
      <p:ext uri="{BB962C8B-B14F-4D97-AF65-F5344CB8AC3E}">
        <p14:creationId xmlns:p14="http://schemas.microsoft.com/office/powerpoint/2010/main" val="425260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51eadb89-da42-4504-86ba-5765ad8fe883"/>
</p:tagLst>
</file>

<file path=ppt/tags/tag10.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11.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12.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13.xml><?xml version="1.0" encoding="utf-8"?>
<p:tagLst xmlns:a="http://schemas.openxmlformats.org/drawingml/2006/main" xmlns:r="http://schemas.openxmlformats.org/officeDocument/2006/relationships" xmlns:p="http://schemas.openxmlformats.org/presentationml/2006/main">
  <p:tag name="NORDRI TOOLS" val="Nordri Tools"/>
</p:tagLst>
</file>

<file path=ppt/tags/tag2.xml><?xml version="1.0" encoding="utf-8"?>
<p:tagLst xmlns:a="http://schemas.openxmlformats.org/drawingml/2006/main" xmlns:r="http://schemas.openxmlformats.org/officeDocument/2006/relationships" xmlns:p="http://schemas.openxmlformats.org/presentationml/2006/main">
  <p:tag name="ISLIDE.DIAGRAM" val="0fb470e5-1029-42ce-833c-e9373f9ba9bf"/>
</p:tagLst>
</file>

<file path=ppt/tags/tag3.xml><?xml version="1.0" encoding="utf-8"?>
<p:tagLst xmlns:a="http://schemas.openxmlformats.org/drawingml/2006/main" xmlns:r="http://schemas.openxmlformats.org/officeDocument/2006/relationships" xmlns:p="http://schemas.openxmlformats.org/presentationml/2006/main">
  <p:tag name="ISLIDE.DIAGRAM" val="5e2be37c-4858-40e5-9ddd-560b0c7e30ef"/>
</p:tagLst>
</file>

<file path=ppt/tags/tag4.xml><?xml version="1.0" encoding="utf-8"?>
<p:tagLst xmlns:a="http://schemas.openxmlformats.org/drawingml/2006/main" xmlns:r="http://schemas.openxmlformats.org/officeDocument/2006/relationships" xmlns:p="http://schemas.openxmlformats.org/presentationml/2006/main">
  <p:tag name="ISLIDE.DIAGRAM" val="ef6b4193-9a51-4fc0-ac0d-9a6d63ff2989"/>
</p:tagLst>
</file>

<file path=ppt/tags/tag5.xml><?xml version="1.0" encoding="utf-8"?>
<p:tagLst xmlns:a="http://schemas.openxmlformats.org/drawingml/2006/main" xmlns:r="http://schemas.openxmlformats.org/officeDocument/2006/relationships" xmlns:p="http://schemas.openxmlformats.org/presentationml/2006/main">
  <p:tag name="ISLIDE.DIAGRAM" val="38bfd71f-613f-4b60-b105-60b18c71b13e"/>
</p:tagLst>
</file>

<file path=ppt/tags/tag6.xml><?xml version="1.0" encoding="utf-8"?>
<p:tagLst xmlns:a="http://schemas.openxmlformats.org/drawingml/2006/main" xmlns:r="http://schemas.openxmlformats.org/officeDocument/2006/relationships" xmlns:p="http://schemas.openxmlformats.org/presentationml/2006/main">
  <p:tag name="ISLIDE.DIAGRAM" val="38bfd71f-613f-4b60-b105-60b18c71b13e"/>
</p:tagLst>
</file>

<file path=ppt/tags/tag7.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8.xml><?xml version="1.0" encoding="utf-8"?>
<p:tagLst xmlns:a="http://schemas.openxmlformats.org/drawingml/2006/main" xmlns:r="http://schemas.openxmlformats.org/officeDocument/2006/relationships" xmlns:p="http://schemas.openxmlformats.org/presentationml/2006/main">
  <p:tag name="ISLIDE.DIAGRAM" val="f5a3406f-ac59-45ff-8c20-2f566312124a"/>
</p:tagLst>
</file>

<file path=ppt/tags/tag9.xml><?xml version="1.0" encoding="utf-8"?>
<p:tagLst xmlns:a="http://schemas.openxmlformats.org/drawingml/2006/main" xmlns:r="http://schemas.openxmlformats.org/officeDocument/2006/relationships" xmlns:p="http://schemas.openxmlformats.org/presentationml/2006/main">
  <p:tag name="ISLIDE.DIAGRAM" val="5e2be37c-4858-40e5-9ddd-560b0c7e30ef"/>
</p:tagLst>
</file>

<file path=ppt/theme/_rels/theme2.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要素">
  <a:themeElements>
    <a:clrScheme name="要素">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要素">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要素">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23680</TotalTime>
  <Words>14835</Words>
  <Application>Microsoft Office PowerPoint</Application>
  <PresentationFormat>如螢幕大小 (4:3)</PresentationFormat>
  <Paragraphs>1729</Paragraphs>
  <Slides>84</Slides>
  <Notes>83</Notes>
  <HiddenSlides>0</HiddenSlides>
  <MMClips>0</MMClips>
  <ScaleCrop>false</ScaleCrop>
  <HeadingPairs>
    <vt:vector size="6" baseType="variant">
      <vt:variant>
        <vt:lpstr>使用字型</vt:lpstr>
      </vt:variant>
      <vt:variant>
        <vt:i4>18</vt:i4>
      </vt:variant>
      <vt:variant>
        <vt:lpstr>佈景主題</vt:lpstr>
      </vt:variant>
      <vt:variant>
        <vt:i4>2</vt:i4>
      </vt:variant>
      <vt:variant>
        <vt:lpstr>投影片標題</vt:lpstr>
      </vt:variant>
      <vt:variant>
        <vt:i4>84</vt:i4>
      </vt:variant>
    </vt:vector>
  </HeadingPairs>
  <TitlesOfParts>
    <vt:vector size="104" baseType="lpstr">
      <vt:lpstr>Gill Sans</vt:lpstr>
      <vt:lpstr>微软雅黑</vt:lpstr>
      <vt:lpstr>华文仿宋</vt:lpstr>
      <vt:lpstr>微軟正黑體</vt:lpstr>
      <vt:lpstr>新細明體</vt:lpstr>
      <vt:lpstr>標楷體</vt:lpstr>
      <vt:lpstr>Arial</vt:lpstr>
      <vt:lpstr>Arial</vt:lpstr>
      <vt:lpstr>Calibri</vt:lpstr>
      <vt:lpstr>Cambria Math</vt:lpstr>
      <vt:lpstr>Century Gothic</vt:lpstr>
      <vt:lpstr>Impact</vt:lpstr>
      <vt:lpstr>Segoe UI Light</vt:lpstr>
      <vt:lpstr>Times New Roman</vt:lpstr>
      <vt:lpstr>Tw Cen MT</vt:lpstr>
      <vt:lpstr>Tw Cen MT Condensed</vt:lpstr>
      <vt:lpstr>Wingdings</vt:lpstr>
      <vt:lpstr>Wingdings 3</vt:lpstr>
      <vt:lpstr>OfficePLUS</vt:lpstr>
      <vt:lpstr>要素</vt:lpstr>
      <vt:lpstr>應用ARIMA建立公部門航空油料需求預測模型 </vt:lpstr>
      <vt:lpstr>PowerPoint 簡報</vt:lpstr>
      <vt:lpstr>緒論</vt:lpstr>
      <vt:lpstr>PowerPoint 簡報</vt:lpstr>
      <vt:lpstr>PowerPoint 簡報</vt:lpstr>
      <vt:lpstr>油料是民間運輸業最主要的成本</vt:lpstr>
      <vt:lpstr>油料是後勤補給支出最主要的成本</vt:lpstr>
      <vt:lpstr>後勤人員精簡，但油料存量不變，作業方式不變，事情還是一樣多</vt:lpstr>
      <vt:lpstr>準確的需求預測，攸關企業經營成效，更是企業永續經營的重要課題 （陳榮志，2008） </vt:lpstr>
      <vt:lpstr>1.3研究目的</vt:lpstr>
      <vt:lpstr>1.4研究範圍(1/2)</vt:lpstr>
      <vt:lpstr>PowerPoint 簡報</vt:lpstr>
      <vt:lpstr>PowerPoint 簡報</vt:lpstr>
      <vt:lpstr>文獻探討</vt:lpstr>
      <vt:lpstr>2.1油料補給作業發展</vt:lpstr>
      <vt:lpstr>2.2預測(1/2)</vt:lpstr>
      <vt:lpstr>PowerPoint 簡報</vt:lpstr>
      <vt:lpstr>2.3能源需求預測(1/2)</vt:lpstr>
      <vt:lpstr>2.3能源需求預測(2/2) 能源預測之文獻</vt:lpstr>
      <vt:lpstr>2.4時間序列分析(1/4)</vt:lpstr>
      <vt:lpstr>2.4時間序列分析(2/4) 時間序列相關文獻</vt:lpstr>
      <vt:lpstr>2.4時間序列分析(3/4) 時間序列應用於需求預測之文獻</vt:lpstr>
      <vt:lpstr>2.4時間序列分析(4/4) 時間序列應用於需求預測之文獻</vt:lpstr>
      <vt:lpstr>2.5文獻總結(1/2)</vt:lpstr>
      <vt:lpstr>PowerPoint 簡報</vt:lpstr>
      <vt:lpstr>研究方法</vt:lpstr>
      <vt:lpstr>PowerPoint 簡報</vt:lpstr>
      <vt:lpstr>3.2研究對象</vt:lpstr>
      <vt:lpstr>3.3時間序列模型(1/8) 分解法Decomposition</vt:lpstr>
      <vt:lpstr>3.3時間序列模型(3/8) 指數平滑法Exponential Smoothing</vt:lpstr>
      <vt:lpstr>3.3時間序列模型(4/8) 三次指數平滑法(Holt-Winters)</vt:lpstr>
      <vt:lpstr>3.3時間序列模型(5/8) 自我迴歸移動平均整合模式ARIMA</vt:lpstr>
      <vt:lpstr>PowerPoint 簡報</vt:lpstr>
      <vt:lpstr>PowerPoint 簡報</vt:lpstr>
      <vt:lpstr>PowerPoint 簡報</vt:lpstr>
      <vt:lpstr>3.4預測準確度之檢驗</vt:lpstr>
      <vt:lpstr>PowerPoint 簡報</vt:lpstr>
      <vt:lpstr>實證研究</vt:lpstr>
      <vt:lpstr>4.1資料來源</vt:lpstr>
      <vt:lpstr>PowerPoint 簡報</vt:lpstr>
      <vt:lpstr>4.2探索性數據分析</vt:lpstr>
      <vt:lpstr>4.2探索性數據分析</vt:lpstr>
      <vt:lpstr>4.3預測模型建立</vt:lpstr>
      <vt:lpstr>4.3.1 ARIMA模型</vt:lpstr>
      <vt:lpstr>4.3.1ARIMA模型</vt:lpstr>
      <vt:lpstr>4.3.1ARIMA模型</vt:lpstr>
      <vt:lpstr>4.3.1ARIMA模型</vt:lpstr>
      <vt:lpstr>PowerPoint 簡報</vt:lpstr>
      <vt:lpstr>4.3.1ARIMA模型</vt:lpstr>
      <vt:lpstr>4.3.1ARIMA模型</vt:lpstr>
      <vt:lpstr>4.3.1ARIMA模型</vt:lpstr>
      <vt:lpstr>4.3.1ARIMA模型</vt:lpstr>
      <vt:lpstr>4.3.1ARIMA模型</vt:lpstr>
      <vt:lpstr>4.3.1ARIMA模型</vt:lpstr>
      <vt:lpstr>4.3.1ARIMA模型</vt:lpstr>
      <vt:lpstr>4.3.2 Holt-Winters 模型</vt:lpstr>
      <vt:lpstr>4.3.2 Holt-Winters 模型</vt:lpstr>
      <vt:lpstr>4.3.2 Holt-Winters 模型</vt:lpstr>
      <vt:lpstr>PowerPoint 簡報</vt:lpstr>
      <vt:lpstr>4.3.3 分解法</vt:lpstr>
      <vt:lpstr>4.4 預測結果比較與分析</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 各地區油料需求適用模型</vt:lpstr>
      <vt:lpstr>4.5各地區預測結果比較分析</vt:lpstr>
      <vt:lpstr>結論與建議</vt:lpstr>
      <vt:lpstr>5.1 結論與建議</vt:lpstr>
      <vt:lpstr>PowerPoint 簡報</vt:lpstr>
      <vt:lpstr>簡報完畢 感謝大家聆聽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user</cp:lastModifiedBy>
  <cp:revision>385</cp:revision>
  <cp:lastPrinted>2018-04-24T16:00:00Z</cp:lastPrinted>
  <dcterms:created xsi:type="dcterms:W3CDTF">2018-04-24T16:00:00Z</dcterms:created>
  <dcterms:modified xsi:type="dcterms:W3CDTF">2019-12-22T05:41:33Z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51eadb89-da42-4504-86ba-5765ad8fe883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2018-11-06T07:52:41.6913344Z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